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501" r:id="rId2"/>
    <p:sldId id="783" r:id="rId3"/>
    <p:sldId id="745" r:id="rId4"/>
    <p:sldId id="746" r:id="rId5"/>
    <p:sldId id="823" r:id="rId6"/>
    <p:sldId id="821" r:id="rId7"/>
    <p:sldId id="808" r:id="rId8"/>
    <p:sldId id="820" r:id="rId9"/>
    <p:sldId id="787" r:id="rId10"/>
    <p:sldId id="758" r:id="rId11"/>
    <p:sldId id="788" r:id="rId12"/>
    <p:sldId id="791" r:id="rId13"/>
    <p:sldId id="809" r:id="rId14"/>
    <p:sldId id="762" r:id="rId15"/>
    <p:sldId id="825" r:id="rId16"/>
    <p:sldId id="766" r:id="rId17"/>
    <p:sldId id="767" r:id="rId18"/>
    <p:sldId id="768" r:id="rId19"/>
    <p:sldId id="810" r:id="rId20"/>
    <p:sldId id="792" r:id="rId21"/>
    <p:sldId id="771" r:id="rId22"/>
    <p:sldId id="793" r:id="rId23"/>
    <p:sldId id="782" r:id="rId24"/>
    <p:sldId id="775" r:id="rId25"/>
    <p:sldId id="776" r:id="rId26"/>
    <p:sldId id="777" r:id="rId27"/>
    <p:sldId id="815" r:id="rId28"/>
    <p:sldId id="797" r:id="rId29"/>
    <p:sldId id="811" r:id="rId30"/>
    <p:sldId id="819" r:id="rId31"/>
    <p:sldId id="798" r:id="rId32"/>
    <p:sldId id="799" r:id="rId33"/>
    <p:sldId id="802" r:id="rId34"/>
    <p:sldId id="801" r:id="rId35"/>
    <p:sldId id="812" r:id="rId36"/>
    <p:sldId id="804" r:id="rId37"/>
    <p:sldId id="826" r:id="rId38"/>
    <p:sldId id="612" r:id="rId39"/>
    <p:sldId id="781" r:id="rId40"/>
    <p:sldId id="761" r:id="rId41"/>
    <p:sldId id="803" r:id="rId42"/>
    <p:sldId id="817" r:id="rId43"/>
    <p:sldId id="824" r:id="rId44"/>
  </p:sldIdLst>
  <p:sldSz cx="9144000" cy="6858000" type="screen4x3"/>
  <p:notesSz cx="6985000" cy="92837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kern="1200">
        <a:solidFill>
          <a:schemeClr val="tx1"/>
        </a:solidFill>
        <a:latin typeface="Times" pitchFamily="18" charset="0"/>
        <a:ea typeface="굴림" pitchFamily="50" charset="-127"/>
        <a:cs typeface="+mn-cs"/>
      </a:defRPr>
    </a:lvl1pPr>
    <a:lvl2pPr marL="457200" algn="ctr" rtl="0" eaLnBrk="0" fontAlgn="base" hangingPunct="0">
      <a:spcBef>
        <a:spcPct val="0"/>
      </a:spcBef>
      <a:spcAft>
        <a:spcPct val="0"/>
      </a:spcAft>
      <a:defRPr kern="1200">
        <a:solidFill>
          <a:schemeClr val="tx1"/>
        </a:solidFill>
        <a:latin typeface="Times" pitchFamily="18" charset="0"/>
        <a:ea typeface="굴림" pitchFamily="50" charset="-127"/>
        <a:cs typeface="+mn-cs"/>
      </a:defRPr>
    </a:lvl2pPr>
    <a:lvl3pPr marL="914400" algn="ctr" rtl="0" eaLnBrk="0" fontAlgn="base" hangingPunct="0">
      <a:spcBef>
        <a:spcPct val="0"/>
      </a:spcBef>
      <a:spcAft>
        <a:spcPct val="0"/>
      </a:spcAft>
      <a:defRPr kern="1200">
        <a:solidFill>
          <a:schemeClr val="tx1"/>
        </a:solidFill>
        <a:latin typeface="Times" pitchFamily="18" charset="0"/>
        <a:ea typeface="굴림" pitchFamily="50" charset="-127"/>
        <a:cs typeface="+mn-cs"/>
      </a:defRPr>
    </a:lvl3pPr>
    <a:lvl4pPr marL="1371600" algn="ctr" rtl="0" eaLnBrk="0" fontAlgn="base" hangingPunct="0">
      <a:spcBef>
        <a:spcPct val="0"/>
      </a:spcBef>
      <a:spcAft>
        <a:spcPct val="0"/>
      </a:spcAft>
      <a:defRPr kern="1200">
        <a:solidFill>
          <a:schemeClr val="tx1"/>
        </a:solidFill>
        <a:latin typeface="Times" pitchFamily="18" charset="0"/>
        <a:ea typeface="굴림" pitchFamily="50" charset="-127"/>
        <a:cs typeface="+mn-cs"/>
      </a:defRPr>
    </a:lvl4pPr>
    <a:lvl5pPr marL="1828800" algn="ctr" rtl="0" eaLnBrk="0" fontAlgn="base" hangingPunct="0">
      <a:spcBef>
        <a:spcPct val="0"/>
      </a:spcBef>
      <a:spcAft>
        <a:spcPct val="0"/>
      </a:spcAft>
      <a:defRPr kern="1200">
        <a:solidFill>
          <a:schemeClr val="tx1"/>
        </a:solidFill>
        <a:latin typeface="Times" pitchFamily="18" charset="0"/>
        <a:ea typeface="굴림" pitchFamily="50" charset="-127"/>
        <a:cs typeface="+mn-cs"/>
      </a:defRPr>
    </a:lvl5pPr>
    <a:lvl6pPr marL="2286000" algn="l" defTabSz="914400" rtl="0" eaLnBrk="1" latinLnBrk="0" hangingPunct="1">
      <a:defRPr kern="1200">
        <a:solidFill>
          <a:schemeClr val="tx1"/>
        </a:solidFill>
        <a:latin typeface="Times" pitchFamily="18" charset="0"/>
        <a:ea typeface="굴림" pitchFamily="50" charset="-127"/>
        <a:cs typeface="+mn-cs"/>
      </a:defRPr>
    </a:lvl6pPr>
    <a:lvl7pPr marL="2743200" algn="l" defTabSz="914400" rtl="0" eaLnBrk="1" latinLnBrk="0" hangingPunct="1">
      <a:defRPr kern="1200">
        <a:solidFill>
          <a:schemeClr val="tx1"/>
        </a:solidFill>
        <a:latin typeface="Times" pitchFamily="18" charset="0"/>
        <a:ea typeface="굴림" pitchFamily="50" charset="-127"/>
        <a:cs typeface="+mn-cs"/>
      </a:defRPr>
    </a:lvl7pPr>
    <a:lvl8pPr marL="3200400" algn="l" defTabSz="914400" rtl="0" eaLnBrk="1" latinLnBrk="0" hangingPunct="1">
      <a:defRPr kern="1200">
        <a:solidFill>
          <a:schemeClr val="tx1"/>
        </a:solidFill>
        <a:latin typeface="Times" pitchFamily="18" charset="0"/>
        <a:ea typeface="굴림" pitchFamily="50" charset="-127"/>
        <a:cs typeface="+mn-cs"/>
      </a:defRPr>
    </a:lvl8pPr>
    <a:lvl9pPr marL="3657600" algn="l" defTabSz="914400" rtl="0" eaLnBrk="1" latinLnBrk="0" hangingPunct="1">
      <a:defRPr kern="1200">
        <a:solidFill>
          <a:schemeClr val="tx1"/>
        </a:solidFill>
        <a:latin typeface="Times" pitchFamily="18" charset="0"/>
        <a:ea typeface="굴림" pitchFamily="50" charset="-127"/>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ssa khalil"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00"/>
    <a:srgbClr val="FF9900"/>
    <a:srgbClr val="CC00CC"/>
    <a:srgbClr val="336699"/>
    <a:srgbClr val="663300"/>
    <a:srgbClr val="CC0000"/>
    <a:srgbClr val="FFFF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60" autoAdjust="0"/>
    <p:restoredTop sz="77974" autoAdjust="0"/>
  </p:normalViewPr>
  <p:slideViewPr>
    <p:cSldViewPr snapToGrid="0">
      <p:cViewPr>
        <p:scale>
          <a:sx n="90" d="100"/>
          <a:sy n="90" d="100"/>
        </p:scale>
        <p:origin x="-1109" y="3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p:cViewPr varScale="1">
        <p:scale>
          <a:sx n="79" d="100"/>
          <a:sy n="79" d="100"/>
        </p:scale>
        <p:origin x="-2100" y="-78"/>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89797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28688" y="4406900"/>
            <a:ext cx="5124450" cy="4178300"/>
          </a:xfrm>
          <a:prstGeom prst="rect">
            <a:avLst/>
          </a:prstGeom>
          <a:noFill/>
          <a:ln w="12700">
            <a:noFill/>
            <a:miter lim="800000"/>
            <a:headEnd/>
            <a:tailEnd/>
          </a:ln>
          <a:effectLst/>
        </p:spPr>
        <p:txBody>
          <a:bodyPr vert="horz" wrap="square" lIns="95553" tIns="46967" rIns="95553" bIns="4696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84275" y="703263"/>
            <a:ext cx="4621213" cy="3465512"/>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286280220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82" name="Rectangle 2"/>
          <p:cNvSpPr>
            <a:spLocks noGrp="1" noRot="1" noChangeAspect="1" noChangeArrowheads="1" noTextEdit="1"/>
          </p:cNvSpPr>
          <p:nvPr>
            <p:ph type="sldImg"/>
          </p:nvPr>
        </p:nvSpPr>
        <p:spPr>
          <a:ln/>
        </p:spPr>
      </p:sp>
      <p:sp>
        <p:nvSpPr>
          <p:cNvPr id="1249283" name="Rectangle 3"/>
          <p:cNvSpPr>
            <a:spLocks noGrp="1" noChangeArrowheads="1"/>
          </p:cNvSpPr>
          <p:nvPr>
            <p:ph type="body" idx="1"/>
          </p:nvPr>
        </p:nvSpPr>
        <p:spPr/>
        <p:txBody>
          <a:bodyPr/>
          <a:lstStyle/>
          <a:p>
            <a:r>
              <a:rPr lang="en-US" altLang="ko-KR" dirty="0" err="1" smtClean="0">
                <a:ea typeface="굴림" pitchFamily="50" charset="-127"/>
                <a:sym typeface="Wingdings"/>
              </a:rPr>
              <a:t></a:t>
            </a:r>
            <a:r>
              <a:rPr lang="en-US" altLang="ko-KR" dirty="0" smtClean="0">
                <a:ea typeface="굴림" pitchFamily="50" charset="-127"/>
                <a:sym typeface="Wingdings"/>
              </a:rPr>
              <a:t> 0.5 min</a:t>
            </a:r>
            <a:endParaRPr lang="en-US" altLang="ko-KR" dirty="0" smtClean="0">
              <a:ea typeface="굴림" pitchFamily="50" charset="-127"/>
            </a:endParaRPr>
          </a:p>
          <a:p>
            <a:endParaRPr lang="en-US" altLang="ko-KR" dirty="0" smtClean="0">
              <a:ea typeface="굴림" pitchFamily="50" charset="-127"/>
            </a:endParaRPr>
          </a:p>
          <a:p>
            <a:r>
              <a:rPr lang="en-US" altLang="ko-KR" dirty="0" smtClean="0">
                <a:ea typeface="굴림" pitchFamily="50" charset="-127"/>
              </a:rPr>
              <a:t>Good </a:t>
            </a:r>
            <a:r>
              <a:rPr lang="en-US" altLang="ko-KR" dirty="0">
                <a:ea typeface="굴림" pitchFamily="50" charset="-127"/>
              </a:rPr>
              <a:t>afternoon, everyone. </a:t>
            </a:r>
            <a:r>
              <a:rPr lang="en-US" altLang="ko-KR" dirty="0" smtClean="0">
                <a:ea typeface="굴림" pitchFamily="50" charset="-127"/>
              </a:rPr>
              <a:t>First</a:t>
            </a:r>
            <a:r>
              <a:rPr lang="en-US" altLang="ko-KR" baseline="0" dirty="0" smtClean="0">
                <a:ea typeface="굴림" pitchFamily="50" charset="-127"/>
              </a:rPr>
              <a:t> of all, I would like to thank the committee members and the audience for attending my final examination. The title of this talk is algorithms for distributed monitoring in multi-channel ad hoc wireless networks. </a:t>
            </a:r>
            <a:endParaRPr lang="en-US" altLang="ko-KR" dirty="0" smtClean="0">
              <a:ea typeface="굴림" pitchFamily="50"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pPr>
              <a:buFont typeface="Wingdings"/>
              <a:buChar char="à"/>
            </a:pPr>
            <a:r>
              <a:rPr lang="en-US" altLang="ko-KR" dirty="0" smtClean="0">
                <a:ea typeface="굴림" pitchFamily="50" charset="-127"/>
              </a:rPr>
              <a:t> 1 min</a:t>
            </a:r>
          </a:p>
          <a:p>
            <a:pPr>
              <a:buFont typeface="Wingdings"/>
              <a:buChar char="à"/>
            </a:pPr>
            <a:endParaRPr lang="en-US" altLang="ko-KR" dirty="0" smtClean="0">
              <a:ea typeface="굴림" pitchFamily="50" charset="-127"/>
            </a:endParaRPr>
          </a:p>
          <a:p>
            <a:pPr marL="0" marR="0" lvl="1" indent="0" algn="l" defTabSz="914400" rtl="0" eaLnBrk="0" fontAlgn="base" latinLnBrk="0" hangingPunct="0">
              <a:lnSpc>
                <a:spcPct val="100000"/>
              </a:lnSpc>
              <a:spcBef>
                <a:spcPct val="30000"/>
              </a:spcBef>
              <a:spcAft>
                <a:spcPct val="0"/>
              </a:spcAft>
              <a:buClrTx/>
              <a:buSzTx/>
              <a:buFont typeface="Wingdings"/>
              <a:buNone/>
              <a:tabLst/>
              <a:defRPr/>
            </a:pPr>
            <a:r>
              <a:rPr lang="en-US" altLang="ko-KR" dirty="0" smtClean="0">
                <a:ea typeface="굴림" pitchFamily="50" charset="-127"/>
              </a:rPr>
              <a:t>This</a:t>
            </a:r>
            <a:r>
              <a:rPr lang="en-US" altLang="ko-KR" baseline="0" dirty="0" smtClean="0">
                <a:ea typeface="굴림" pitchFamily="50" charset="-127"/>
              </a:rPr>
              <a:t> is the outline. First I will talk about motivation and our contributions. Next, I will describe the problem formulation. Then, I will present our proposed approximation algorithms, and then we will see simulation results of the proposed algorithms. Lastly, I will discuss the conclusion. </a:t>
            </a:r>
            <a:endParaRPr lang="en-US" altLang="ko-KR" dirty="0" smtClean="0">
              <a:ea typeface="굴림" pitchFamily="50"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pPr>
              <a:buFont typeface="Wingdings"/>
              <a:buChar char="à"/>
            </a:pPr>
            <a:r>
              <a:rPr lang="en-US" altLang="ko-KR" dirty="0" smtClean="0">
                <a:ea typeface="굴림" pitchFamily="50" charset="-127"/>
              </a:rPr>
              <a:t> 1.5 </a:t>
            </a:r>
            <a:r>
              <a:rPr lang="en-US" altLang="ko-KR" dirty="0" err="1" smtClean="0">
                <a:ea typeface="굴림" pitchFamily="50" charset="-127"/>
              </a:rPr>
              <a:t>mins</a:t>
            </a:r>
            <a:endParaRPr lang="en-US" altLang="ko-KR" dirty="0" smtClean="0">
              <a:ea typeface="굴림" pitchFamily="50" charset="-127"/>
            </a:endParaRPr>
          </a:p>
          <a:p>
            <a:pPr>
              <a:buFont typeface="Wingdings"/>
              <a:buChar char="à"/>
            </a:pPr>
            <a:endParaRPr lang="en-US" altLang="ko-KR" dirty="0" smtClean="0">
              <a:ea typeface="굴림" pitchFamily="50" charset="-127"/>
            </a:endParaRPr>
          </a:p>
          <a:p>
            <a:pPr marL="0" marR="0" lvl="1" indent="0" algn="l" defTabSz="914400" rtl="0" eaLnBrk="0" fontAlgn="base" latinLnBrk="0" hangingPunct="0">
              <a:lnSpc>
                <a:spcPct val="100000"/>
              </a:lnSpc>
              <a:spcBef>
                <a:spcPct val="30000"/>
              </a:spcBef>
              <a:spcAft>
                <a:spcPct val="0"/>
              </a:spcAft>
              <a:buClrTx/>
              <a:buSzTx/>
              <a:buFont typeface="Wingdings"/>
              <a:buNone/>
              <a:tabLst/>
              <a:defRPr/>
            </a:pPr>
            <a:r>
              <a:rPr lang="en-US" dirty="0" smtClean="0"/>
              <a:t>In our previous works, we</a:t>
            </a:r>
            <a:r>
              <a:rPr lang="en-US" baseline="0" dirty="0" smtClean="0"/>
              <a:t> assumed that … </a:t>
            </a:r>
            <a:r>
              <a:rPr lang="en-US" dirty="0" smtClean="0"/>
              <a:t>This implies that once a node has a sniffer within its transmission range operating on the same channel, the node’s activity will be always monitored without any error</a:t>
            </a:r>
            <a:endParaRPr lang="en-US" altLang="ko-KR" dirty="0" smtClean="0">
              <a:ea typeface="굴림" pitchFamily="50" charset="-127"/>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pPr>
              <a:buFont typeface="Wingdings"/>
              <a:buChar char="à"/>
            </a:pPr>
            <a:r>
              <a:rPr lang="en-US" altLang="ko-KR" dirty="0" smtClean="0">
                <a:ea typeface="굴림" pitchFamily="50" charset="-127"/>
              </a:rPr>
              <a:t> 1 min</a:t>
            </a:r>
          </a:p>
          <a:p>
            <a:pPr>
              <a:buFont typeface="Wingdings"/>
              <a:buNone/>
            </a:pPr>
            <a:endParaRPr lang="en-US" altLang="ko-KR" dirty="0" smtClean="0">
              <a:ea typeface="굴림" pitchFamily="50" charset="-127"/>
            </a:endParaRPr>
          </a:p>
          <a:p>
            <a:pPr>
              <a:buFont typeface="Wingdings"/>
              <a:buNone/>
            </a:pPr>
            <a:r>
              <a:rPr lang="en-US" altLang="ko-KR" dirty="0" smtClean="0">
                <a:ea typeface="굴림" pitchFamily="50" charset="-127"/>
              </a:rPr>
              <a:t>In this work,</a:t>
            </a:r>
            <a:r>
              <a:rPr lang="en-US" altLang="ko-KR" baseline="0" dirty="0" smtClean="0">
                <a:ea typeface="굴림" pitchFamily="50" charset="-127"/>
              </a:rPr>
              <a:t> we study</a:t>
            </a:r>
            <a:endParaRPr lang="en-US" altLang="ko-KR" dirty="0" smtClean="0">
              <a:ea typeface="굴림" pitchFamily="50"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pPr>
              <a:buFont typeface="Wingdings"/>
              <a:buNone/>
            </a:pPr>
            <a:r>
              <a:rPr lang="en-US" altLang="ko-KR" dirty="0" smtClean="0">
                <a:ea typeface="굴림" pitchFamily="50" charset="-127"/>
              </a:rPr>
              <a:t>9 </a:t>
            </a:r>
            <a:r>
              <a:rPr lang="en-US" altLang="ko-KR" dirty="0" err="1" smtClean="0">
                <a:ea typeface="굴림" pitchFamily="50" charset="-127"/>
              </a:rPr>
              <a:t>mins</a:t>
            </a:r>
            <a:r>
              <a:rPr lang="en-US" altLang="ko-KR" dirty="0" smtClean="0">
                <a:ea typeface="굴림" pitchFamily="50" charset="-127"/>
              </a:rPr>
              <a:t> up to here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954" name="Rectangle 2"/>
          <p:cNvSpPr>
            <a:spLocks noGrp="1" noRot="1" noChangeAspect="1" noChangeArrowheads="1" noTextEdit="1"/>
          </p:cNvSpPr>
          <p:nvPr>
            <p:ph type="sldImg"/>
          </p:nvPr>
        </p:nvSpPr>
        <p:spPr>
          <a:ln/>
        </p:spPr>
      </p:sp>
      <p:sp>
        <p:nvSpPr>
          <p:cNvPr id="1149955" name="Rectangle 3"/>
          <p:cNvSpPr>
            <a:spLocks noGrp="1" noChangeArrowheads="1"/>
          </p:cNvSpPr>
          <p:nvPr>
            <p:ph type="body" idx="1"/>
          </p:nvPr>
        </p:nvSpPr>
        <p:spPr/>
        <p:txBody>
          <a:bodyPr/>
          <a:lstStyle/>
          <a:p>
            <a:r>
              <a:rPr lang="en-US" altLang="ko-KR" sz="700" dirty="0" smtClean="0">
                <a:solidFill>
                  <a:srgbClr val="800000"/>
                </a:solidFill>
                <a:ea typeface="굴림" pitchFamily="50" charset="-127"/>
              </a:rPr>
              <a:t>Now, I will define the</a:t>
            </a:r>
            <a:r>
              <a:rPr lang="en-US" altLang="ko-KR" sz="700" baseline="0" dirty="0" smtClean="0">
                <a:solidFill>
                  <a:srgbClr val="800000"/>
                </a:solidFill>
                <a:ea typeface="굴림" pitchFamily="50" charset="-127"/>
              </a:rPr>
              <a:t> notation and terminology.</a:t>
            </a:r>
            <a:endParaRPr lang="en-US" altLang="ko-KR" sz="700" dirty="0" smtClean="0">
              <a:solidFill>
                <a:srgbClr val="800000"/>
              </a:solidFill>
              <a:ea typeface="굴림" pitchFamily="50" charset="-127"/>
            </a:endParaRPr>
          </a:p>
          <a:p>
            <a:endParaRPr lang="en-US" altLang="ko-KR" sz="700" dirty="0" smtClean="0">
              <a:solidFill>
                <a:srgbClr val="800000"/>
              </a:solidFill>
              <a:ea typeface="굴림" pitchFamily="50" charset="-127"/>
            </a:endParaRPr>
          </a:p>
          <a:p>
            <a:r>
              <a:rPr lang="en-US" altLang="ko-KR" sz="700" dirty="0" smtClean="0">
                <a:solidFill>
                  <a:srgbClr val="800000"/>
                </a:solidFill>
                <a:ea typeface="굴림" pitchFamily="50" charset="-127"/>
              </a:rPr>
              <a:t>we mathematically formulate the optimization</a:t>
            </a:r>
            <a:r>
              <a:rPr lang="en-US" altLang="ko-KR" sz="700" baseline="0" dirty="0" smtClean="0">
                <a:solidFill>
                  <a:srgbClr val="800000"/>
                </a:solidFill>
                <a:ea typeface="굴림" pitchFamily="50" charset="-127"/>
              </a:rPr>
              <a:t> problem. </a:t>
            </a:r>
            <a:r>
              <a:rPr lang="en-US" altLang="ko-KR" sz="700" dirty="0" smtClean="0">
                <a:solidFill>
                  <a:srgbClr val="800000"/>
                </a:solidFill>
                <a:ea typeface="굴림" pitchFamily="50" charset="-127"/>
              </a:rPr>
              <a:t>First of all, we </a:t>
            </a:r>
            <a:r>
              <a:rPr lang="en-US" altLang="ko-KR" sz="700" dirty="0">
                <a:solidFill>
                  <a:srgbClr val="800000"/>
                </a:solidFill>
                <a:ea typeface="굴림" pitchFamily="50" charset="-127"/>
              </a:rPr>
              <a:t>define </a:t>
            </a:r>
            <a:r>
              <a:rPr lang="en-US" altLang="ko-KR" sz="700" dirty="0" smtClean="0">
                <a:solidFill>
                  <a:srgbClr val="800000"/>
                </a:solidFill>
                <a:ea typeface="굴림" pitchFamily="50" charset="-127"/>
              </a:rPr>
              <a:t>notations. In this talk, for</a:t>
            </a:r>
            <a:r>
              <a:rPr lang="en-US" altLang="ko-KR" sz="700" baseline="0" dirty="0" smtClean="0">
                <a:solidFill>
                  <a:srgbClr val="800000"/>
                </a:solidFill>
                <a:ea typeface="굴림" pitchFamily="50" charset="-127"/>
              </a:rPr>
              <a:t> ease of exposition, </a:t>
            </a:r>
            <a:r>
              <a:rPr lang="en-US" altLang="ko-KR" sz="700" dirty="0" smtClean="0">
                <a:solidFill>
                  <a:srgbClr val="800000"/>
                </a:solidFill>
                <a:ea typeface="굴림" pitchFamily="50" charset="-127"/>
              </a:rPr>
              <a:t>we consider</a:t>
            </a:r>
            <a:r>
              <a:rPr lang="en-US" altLang="ko-KR" sz="700" baseline="0" dirty="0" smtClean="0">
                <a:solidFill>
                  <a:srgbClr val="800000"/>
                </a:solidFill>
                <a:ea typeface="굴림" pitchFamily="50" charset="-127"/>
              </a:rPr>
              <a:t> only </a:t>
            </a:r>
            <a:r>
              <a:rPr lang="en-US" altLang="ko-KR" sz="700" dirty="0" smtClean="0">
                <a:solidFill>
                  <a:srgbClr val="800000"/>
                </a:solidFill>
                <a:ea typeface="굴림" pitchFamily="50" charset="-127"/>
              </a:rPr>
              <a:t>single-radio networks. However, for the general multi-radio</a:t>
            </a:r>
            <a:r>
              <a:rPr lang="en-US" altLang="ko-KR" sz="700" baseline="0" dirty="0" smtClean="0">
                <a:solidFill>
                  <a:srgbClr val="800000"/>
                </a:solidFill>
                <a:ea typeface="굴림" pitchFamily="50" charset="-127"/>
              </a:rPr>
              <a:t> networks, one can extend the results provided here. Please refer to the document.</a:t>
            </a:r>
          </a:p>
          <a:p>
            <a:endParaRPr lang="en-US" altLang="ko-KR" sz="700" baseline="0" dirty="0" smtClean="0">
              <a:solidFill>
                <a:srgbClr val="800000"/>
              </a:solidFill>
              <a:ea typeface="굴림" pitchFamily="50" charset="-127"/>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ko-KR" sz="700" baseline="0" dirty="0" smtClean="0">
                <a:solidFill>
                  <a:srgbClr val="800000"/>
                </a:solidFill>
                <a:ea typeface="굴림" pitchFamily="50" charset="-127"/>
              </a:rPr>
              <a:t>There are $n$ normal nodes in the network, $u_1$ through $</a:t>
            </a:r>
            <a:r>
              <a:rPr lang="en-US" altLang="ko-KR" sz="700" baseline="0" dirty="0" err="1" smtClean="0">
                <a:solidFill>
                  <a:srgbClr val="800000"/>
                </a:solidFill>
                <a:ea typeface="굴림" pitchFamily="50" charset="-127"/>
              </a:rPr>
              <a:t>u_n</a:t>
            </a:r>
            <a:r>
              <a:rPr lang="en-US" altLang="ko-KR" sz="700" baseline="0" dirty="0" smtClean="0">
                <a:solidFill>
                  <a:srgbClr val="800000"/>
                </a:solidFill>
                <a:ea typeface="굴림" pitchFamily="50" charset="-127"/>
              </a:rPr>
              <a:t>$. Each normal node’s radio is tuned to a specific wireless channel among $c$ possible channels. We are given $m$ monitoring nodes, $v_1$ through $</a:t>
            </a:r>
            <a:r>
              <a:rPr lang="en-US" altLang="ko-KR" sz="700" baseline="0" dirty="0" err="1" smtClean="0">
                <a:solidFill>
                  <a:srgbClr val="800000"/>
                </a:solidFill>
                <a:ea typeface="굴림" pitchFamily="50" charset="-127"/>
              </a:rPr>
              <a:t>v_m</a:t>
            </a:r>
            <a:r>
              <a:rPr lang="en-US" altLang="ko-KR" sz="700" baseline="0" dirty="0" smtClean="0">
                <a:solidFill>
                  <a:srgbClr val="800000"/>
                </a:solidFill>
                <a:ea typeface="굴림" pitchFamily="50" charset="-127"/>
              </a:rPr>
              <a:t>$. We define coverage-set $S_{</a:t>
            </a:r>
            <a:r>
              <a:rPr lang="en-US" altLang="ko-KR" sz="700" baseline="0" dirty="0" err="1" smtClean="0">
                <a:solidFill>
                  <a:srgbClr val="800000"/>
                </a:solidFill>
                <a:ea typeface="굴림" pitchFamily="50" charset="-127"/>
              </a:rPr>
              <a:t>ij</a:t>
            </a:r>
            <a:r>
              <a:rPr lang="en-US" altLang="ko-KR" sz="700" baseline="0" dirty="0" smtClean="0">
                <a:solidFill>
                  <a:srgbClr val="800000"/>
                </a:solidFill>
                <a:ea typeface="굴림" pitchFamily="50" charset="-127"/>
              </a:rPr>
              <a:t>}$ as the </a:t>
            </a:r>
            <a:r>
              <a:rPr lang="en-US" altLang="ko-KR" sz="1200" baseline="0" dirty="0" smtClean="0">
                <a:solidFill>
                  <a:schemeClr val="tx2"/>
                </a:solidFill>
                <a:ea typeface="굴림" pitchFamily="50" charset="-127"/>
              </a:rPr>
              <a:t>s</a:t>
            </a:r>
            <a:r>
              <a:rPr lang="en-US" altLang="ko-KR" dirty="0" smtClean="0">
                <a:solidFill>
                  <a:schemeClr val="tx2"/>
                </a:solidFill>
                <a:ea typeface="굴림" pitchFamily="50" charset="-127"/>
              </a:rPr>
              <a:t>et</a:t>
            </a:r>
            <a:r>
              <a:rPr lang="en-US" altLang="ko-KR" dirty="0" smtClean="0">
                <a:ea typeface="굴림" pitchFamily="50" charset="-127"/>
              </a:rPr>
              <a:t> of the normal nodes that can be overheard if </a:t>
            </a:r>
            <a:r>
              <a:rPr lang="en-US" altLang="ko-KR" i="0" dirty="0" smtClean="0">
                <a:solidFill>
                  <a:srgbClr val="FF0000"/>
                </a:solidFill>
                <a:ea typeface="굴림" pitchFamily="50" charset="-127"/>
              </a:rPr>
              <a:t>$v</a:t>
            </a:r>
            <a:r>
              <a:rPr lang="en-US" altLang="ko-KR" i="0" baseline="-25000" dirty="0" smtClean="0">
                <a:solidFill>
                  <a:srgbClr val="FF0000"/>
                </a:solidFill>
                <a:ea typeface="굴림" pitchFamily="50" charset="-127"/>
              </a:rPr>
              <a:t>i</a:t>
            </a:r>
            <a:r>
              <a:rPr lang="en-US" altLang="ko-KR" i="0" dirty="0" smtClean="0">
                <a:ea typeface="굴림" pitchFamily="50" charset="-127"/>
              </a:rPr>
              <a:t>$ </a:t>
            </a:r>
            <a:r>
              <a:rPr lang="en-US" altLang="ko-KR" dirty="0" smtClean="0">
                <a:ea typeface="굴림" pitchFamily="50" charset="-127"/>
              </a:rPr>
              <a:t>tunes its radio to </a:t>
            </a:r>
            <a:r>
              <a:rPr lang="en-US" altLang="ko-KR" dirty="0" smtClean="0">
                <a:solidFill>
                  <a:srgbClr val="FF0000"/>
                </a:solidFill>
                <a:ea typeface="굴림" pitchFamily="50" charset="-127"/>
              </a:rPr>
              <a:t>channel $</a:t>
            </a:r>
            <a:r>
              <a:rPr lang="en-US" altLang="ko-KR" i="0" dirty="0" smtClean="0">
                <a:solidFill>
                  <a:srgbClr val="FF0000"/>
                </a:solidFill>
                <a:ea typeface="굴림" pitchFamily="50" charset="-127"/>
              </a:rPr>
              <a:t>j$</a:t>
            </a:r>
            <a:r>
              <a:rPr lang="en-US" altLang="ko-KR" i="1" dirty="0" smtClean="0">
                <a:solidFill>
                  <a:srgbClr val="FF0000"/>
                </a:solidFill>
                <a:ea typeface="굴림" pitchFamily="50" charset="-127"/>
              </a:rPr>
              <a:t>. </a:t>
            </a:r>
            <a:r>
              <a:rPr lang="en-US" altLang="ko-KR" i="0" dirty="0" smtClean="0">
                <a:solidFill>
                  <a:srgbClr val="FF0000"/>
                </a:solidFill>
                <a:ea typeface="굴림" pitchFamily="50" charset="-127"/>
              </a:rPr>
              <a:t>We</a:t>
            </a:r>
            <a:r>
              <a:rPr lang="en-US" altLang="ko-KR" i="0" baseline="0" dirty="0" smtClean="0">
                <a:solidFill>
                  <a:srgbClr val="FF0000"/>
                </a:solidFill>
                <a:ea typeface="굴림" pitchFamily="50" charset="-127"/>
              </a:rPr>
              <a:t> define group $</a:t>
            </a:r>
            <a:r>
              <a:rPr lang="en-US" altLang="ko-KR" i="0" baseline="0" dirty="0" err="1" smtClean="0">
                <a:solidFill>
                  <a:srgbClr val="FF0000"/>
                </a:solidFill>
                <a:ea typeface="굴림" pitchFamily="50" charset="-127"/>
              </a:rPr>
              <a:t>S_i</a:t>
            </a:r>
            <a:r>
              <a:rPr lang="en-US" altLang="ko-KR" i="0" baseline="0" dirty="0" smtClean="0">
                <a:solidFill>
                  <a:srgbClr val="FF0000"/>
                </a:solidFill>
                <a:ea typeface="굴림" pitchFamily="50" charset="-127"/>
              </a:rPr>
              <a:t>$ as the collection of the coverage-sets of $</a:t>
            </a:r>
            <a:r>
              <a:rPr lang="en-US" altLang="ko-KR" i="0" baseline="0" dirty="0" err="1" smtClean="0">
                <a:solidFill>
                  <a:srgbClr val="FF0000"/>
                </a:solidFill>
                <a:ea typeface="굴림" pitchFamily="50" charset="-127"/>
              </a:rPr>
              <a:t>v_i</a:t>
            </a:r>
            <a:r>
              <a:rPr lang="en-US" altLang="ko-KR" i="0" baseline="0" dirty="0" smtClean="0">
                <a:solidFill>
                  <a:srgbClr val="FF0000"/>
                </a:solidFill>
                <a:ea typeface="굴림" pitchFamily="50" charset="-127"/>
              </a:rPr>
              <a:t>$. We denote the collection of all coverage sets by $S$. The </a:t>
            </a:r>
            <a:r>
              <a:rPr lang="en-US" altLang="ko-KR" i="0" baseline="0" dirty="0" smtClean="0">
                <a:solidFill>
                  <a:schemeClr val="accent6"/>
                </a:solidFill>
                <a:ea typeface="굴림" pitchFamily="50" charset="-127"/>
              </a:rPr>
              <a:t>m</a:t>
            </a:r>
            <a:r>
              <a:rPr lang="en-US" altLang="ko-KR" dirty="0" smtClean="0">
                <a:solidFill>
                  <a:schemeClr val="accent6"/>
                </a:solidFill>
                <a:ea typeface="굴림" pitchFamily="50" charset="-127"/>
              </a:rPr>
              <a:t>aximum number of monitoring nodes that can be chosen</a:t>
            </a:r>
            <a:r>
              <a:rPr lang="en-US" altLang="ko-KR" baseline="0" dirty="0" smtClean="0">
                <a:solidFill>
                  <a:schemeClr val="accent6"/>
                </a:solidFill>
                <a:ea typeface="굴림" pitchFamily="50" charset="-127"/>
              </a:rPr>
              <a:t> is</a:t>
            </a:r>
            <a:r>
              <a:rPr lang="en-US" altLang="ko-KR" dirty="0" smtClean="0">
                <a:solidFill>
                  <a:schemeClr val="accent6"/>
                </a:solidFill>
                <a:ea typeface="굴림" pitchFamily="50" charset="-127"/>
              </a:rPr>
              <a:t> </a:t>
            </a:r>
            <a:r>
              <a:rPr lang="en-US" altLang="ko-KR" i="0" dirty="0" smtClean="0">
                <a:solidFill>
                  <a:schemeClr val="accent6"/>
                </a:solidFill>
                <a:ea typeface="굴림" pitchFamily="50" charset="-127"/>
              </a:rPr>
              <a:t>$k$.</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altLang="ko-KR" dirty="0" smtClean="0">
              <a:ea typeface="굴림" pitchFamily="50"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pPr>
              <a:buFont typeface="Wingdings" charset="2"/>
              <a:buChar char="à"/>
            </a:pPr>
            <a:r>
              <a:rPr lang="en-US" altLang="ko-KR" dirty="0" smtClean="0">
                <a:ea typeface="굴림" pitchFamily="50" charset="-127"/>
                <a:sym typeface="Wingdings"/>
              </a:rPr>
              <a:t> 1 min</a:t>
            </a:r>
          </a:p>
          <a:p>
            <a:pPr>
              <a:buFont typeface="Wingdings" charset="2"/>
              <a:buNone/>
            </a:pPr>
            <a:endParaRPr lang="en-US" altLang="ko-KR" dirty="0" smtClean="0">
              <a:ea typeface="굴림" pitchFamily="50" charset="-127"/>
            </a:endParaRPr>
          </a:p>
          <a:p>
            <a:pPr>
              <a:buFont typeface="Wingdings" charset="2"/>
              <a:buNone/>
            </a:pPr>
            <a:r>
              <a:rPr lang="en-US" altLang="ko-KR" dirty="0" smtClean="0">
                <a:ea typeface="굴림" pitchFamily="50" charset="-127"/>
              </a:rPr>
              <a:t>Alternatively, we turn our attention to an optimization</a:t>
            </a:r>
            <a:r>
              <a:rPr lang="en-US" altLang="ko-KR" baseline="0" dirty="0" smtClean="0">
                <a:ea typeface="굴림" pitchFamily="50" charset="-127"/>
              </a:rPr>
              <a:t> problem corresponding to FCRM, which we call the Maximum … MCRM is to find … </a:t>
            </a:r>
            <a:r>
              <a:rPr lang="en-US" altLang="ko-KR" dirty="0" smtClean="0">
                <a:ea typeface="굴림" pitchFamily="50" charset="-127"/>
              </a:rPr>
              <a:t>Since</a:t>
            </a:r>
            <a:r>
              <a:rPr lang="en-US" altLang="ko-KR" baseline="0" dirty="0" smtClean="0">
                <a:ea typeface="굴림" pitchFamily="50" charset="-127"/>
              </a:rPr>
              <a:t> we can find the answer to the FCRM by solving its corresponding optimization problem MCRM, it is also NP-hard to solve MCRM. Further, we have shown the following corollary on </a:t>
            </a:r>
            <a:r>
              <a:rPr lang="en-US" altLang="ko-KR" baseline="0" dirty="0" err="1" smtClean="0">
                <a:ea typeface="굴림" pitchFamily="50" charset="-127"/>
              </a:rPr>
              <a:t>inapproximability</a:t>
            </a:r>
            <a:r>
              <a:rPr lang="en-US" altLang="ko-KR" baseline="0" dirty="0" smtClean="0">
                <a:ea typeface="굴림" pitchFamily="50" charset="-127"/>
              </a:rPr>
              <a:t> of MCRM. Thus, for MCRC, no polynomial time algorithm can achieve an approximation ratio higher than 7/8, unless P = NP.</a:t>
            </a:r>
          </a:p>
          <a:p>
            <a:pPr>
              <a:buFont typeface="Wingdings" charset="2"/>
              <a:buNone/>
            </a:pPr>
            <a:endParaRPr lang="en-US" altLang="ko-KR" baseline="0" dirty="0" smtClean="0">
              <a:ea typeface="굴림" pitchFamily="50" charset="-127"/>
            </a:endParaRPr>
          </a:p>
          <a:p>
            <a:pPr>
              <a:buFont typeface="Wingdings" charset="2"/>
              <a:buNone/>
            </a:pPr>
            <a:r>
              <a:rPr lang="en-US" altLang="ko-KR" baseline="0" dirty="0" smtClean="0">
                <a:ea typeface="굴림" pitchFamily="50" charset="-127"/>
              </a:rPr>
              <a:t>MCRM can be viewed as a generalization from the optimal sniffer-channel assignment without requiring sniffer redundancy. However, the generalized MCRM is essentially different from the special case. To show this, I will first introduce a notion called submodularity, which is an important property in discrete optimization.</a:t>
            </a:r>
            <a:endParaRPr lang="en-US" altLang="ko-KR" dirty="0" smtClean="0">
              <a:ea typeface="굴림" pitchFamily="50" charset="-127"/>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r>
              <a:rPr lang="en-US" altLang="ko-KR" dirty="0" err="1" smtClean="0">
                <a:ea typeface="굴림" pitchFamily="50" charset="-127"/>
                <a:sym typeface="Wingdings"/>
              </a:rPr>
              <a:t></a:t>
            </a:r>
            <a:r>
              <a:rPr lang="en-US" altLang="ko-KR" dirty="0" smtClean="0">
                <a:ea typeface="굴림" pitchFamily="50" charset="-127"/>
                <a:sym typeface="Wingdings"/>
              </a:rPr>
              <a:t> </a:t>
            </a:r>
            <a:r>
              <a:rPr lang="en-US" altLang="ko-KR" dirty="0" smtClean="0">
                <a:ea typeface="굴림" pitchFamily="50" charset="-127"/>
              </a:rPr>
              <a:t>1.5 </a:t>
            </a:r>
            <a:r>
              <a:rPr lang="en-US" altLang="ko-KR" dirty="0" err="1" smtClean="0">
                <a:ea typeface="굴림" pitchFamily="50" charset="-127"/>
              </a:rPr>
              <a:t>mins</a:t>
            </a:r>
            <a:endParaRPr lang="en-US" altLang="ko-KR" dirty="0" smtClean="0">
              <a:ea typeface="굴림" pitchFamily="50" charset="-127"/>
            </a:endParaRPr>
          </a:p>
          <a:p>
            <a:endParaRPr lang="en-US" altLang="ko-KR" dirty="0" smtClean="0">
              <a:ea typeface="굴림" pitchFamily="50" charset="-127"/>
            </a:endParaRPr>
          </a:p>
          <a:p>
            <a:r>
              <a:rPr lang="en-US" altLang="ko-KR" baseline="0" dirty="0" smtClean="0">
                <a:ea typeface="굴림" pitchFamily="50" charset="-127"/>
              </a:rPr>
              <a:t>This is the definition. A real-valued function … Intuitively, this condition says that the return is diminishing as we add an element to a larger set.</a:t>
            </a:r>
            <a:endParaRPr lang="en-US" altLang="ko-KR" dirty="0" smtClean="0">
              <a:ea typeface="굴림" pitchFamily="50" charset="-127"/>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pPr>
              <a:buFont typeface="Wingdings" charset="2"/>
              <a:buChar char="à"/>
            </a:pPr>
            <a:r>
              <a:rPr lang="en-US" altLang="ko-KR" dirty="0" smtClean="0">
                <a:ea typeface="굴림" pitchFamily="50" charset="-127"/>
                <a:sym typeface="Wingdings"/>
              </a:rPr>
              <a:t> 1.5 </a:t>
            </a:r>
            <a:r>
              <a:rPr lang="en-US" altLang="ko-KR" dirty="0" err="1" smtClean="0">
                <a:ea typeface="굴림" pitchFamily="50" charset="-127"/>
                <a:sym typeface="Wingdings"/>
              </a:rPr>
              <a:t>mins</a:t>
            </a:r>
            <a:endParaRPr lang="en-US" altLang="ko-KR" dirty="0" smtClean="0">
              <a:ea typeface="굴림" pitchFamily="50" charset="-127"/>
              <a:sym typeface="Wingdings"/>
            </a:endParaRPr>
          </a:p>
          <a:p>
            <a:pPr>
              <a:buFont typeface="Wingdings" charset="2"/>
              <a:buChar char="à"/>
            </a:pPr>
            <a:endParaRPr lang="en-US" altLang="ko-KR" dirty="0" smtClean="0">
              <a:ea typeface="굴림" pitchFamily="50" charset="-127"/>
              <a:sym typeface="Wingdings"/>
            </a:endParaRPr>
          </a:p>
          <a:p>
            <a:pPr>
              <a:buFont typeface="Wingdings" charset="2"/>
              <a:buNone/>
            </a:pPr>
            <a:r>
              <a:rPr lang="en-US" altLang="ko-KR" dirty="0" smtClean="0">
                <a:ea typeface="굴림" pitchFamily="50" charset="-127"/>
                <a:sym typeface="Wingdings"/>
              </a:rPr>
              <a:t>We first </a:t>
            </a:r>
            <a:r>
              <a:rPr lang="en-US" altLang="ko-KR" baseline="0" dirty="0" smtClean="0">
                <a:ea typeface="굴림" pitchFamily="50" charset="-127"/>
                <a:sym typeface="Wingdings"/>
              </a:rPr>
              <a:t>consider the special case. </a:t>
            </a:r>
          </a:p>
          <a:p>
            <a:pPr>
              <a:buFont typeface="Wingdings" charset="2"/>
              <a:buNone/>
            </a:pPr>
            <a:endParaRPr lang="en-US" altLang="ko-KR" sz="1200" baseline="0" dirty="0" smtClean="0">
              <a:latin typeface="Times New Roman" pitchFamily="18" charset="0"/>
              <a:ea typeface="굴림" pitchFamily="50" charset="-127"/>
              <a:sym typeface="Wingdings"/>
            </a:endParaRPr>
          </a:p>
          <a:p>
            <a:pPr>
              <a:buFont typeface="Wingdings" charset="2"/>
              <a:buNone/>
            </a:pPr>
            <a:r>
              <a:rPr lang="en-US" altLang="ko-KR" sz="1200" dirty="0" smtClean="0">
                <a:latin typeface="Times New Roman" pitchFamily="18" charset="0"/>
              </a:rPr>
              <a:t>To see this, observe that </a:t>
            </a:r>
            <a:r>
              <a:rPr lang="en-US" altLang="ko-KR" sz="1200" baseline="0" dirty="0" smtClean="0">
                <a:latin typeface="Times New Roman" pitchFamily="18" charset="0"/>
              </a:rPr>
              <a:t>the coverage of node </a:t>
            </a:r>
            <a:r>
              <a:rPr lang="en-US" altLang="ko-KR" sz="1200" baseline="0" dirty="0" err="1" smtClean="0">
                <a:latin typeface="Times New Roman" pitchFamily="18" charset="0"/>
              </a:rPr>
              <a:t>n</a:t>
            </a:r>
            <a:r>
              <a:rPr lang="en-US" altLang="ko-KR" sz="1200" baseline="0" dirty="0" smtClean="0">
                <a:latin typeface="Times New Roman" pitchFamily="18" charset="0"/>
              </a:rPr>
              <a:t> has an increment only when the number of sniffers overhearing the node </a:t>
            </a:r>
            <a:r>
              <a:rPr lang="en-US" altLang="ko-KR" sz="1200" baseline="0" dirty="0" err="1" smtClean="0">
                <a:latin typeface="Times New Roman" pitchFamily="18" charset="0"/>
              </a:rPr>
              <a:t>n</a:t>
            </a:r>
            <a:r>
              <a:rPr lang="en-US" altLang="ko-KR" sz="1200" baseline="0" dirty="0" smtClean="0">
                <a:latin typeface="Times New Roman" pitchFamily="18" charset="0"/>
              </a:rPr>
              <a:t> increases from 0 to 1. Hence, t</a:t>
            </a:r>
            <a:r>
              <a:rPr lang="en-US" altLang="ko-KR" sz="1200" dirty="0" smtClean="0">
                <a:latin typeface="Times New Roman" pitchFamily="18" charset="0"/>
              </a:rPr>
              <a:t>he increment</a:t>
            </a:r>
            <a:r>
              <a:rPr lang="en-US" altLang="ko-KR" sz="1200" baseline="0" dirty="0" smtClean="0">
                <a:latin typeface="Times New Roman" pitchFamily="18" charset="0"/>
              </a:rPr>
              <a:t> of </a:t>
            </a:r>
            <a:r>
              <a:rPr lang="en-US" altLang="ko-KR" sz="1200" dirty="0" smtClean="0">
                <a:latin typeface="Times New Roman" pitchFamily="18" charset="0"/>
              </a:rPr>
              <a:t>the total weight is</a:t>
            </a:r>
            <a:r>
              <a:rPr lang="en-US" altLang="ko-KR" sz="1200" baseline="0" dirty="0" smtClean="0">
                <a:latin typeface="Times New Roman" pitchFamily="18" charset="0"/>
              </a:rPr>
              <a:t> non-increasing, as the given sniffer-channel assignment A becomes a superset. Thus, the submodularity holds for MCRM-SC.</a:t>
            </a:r>
            <a:endParaRPr lang="en-US" altLang="ko-KR" dirty="0" smtClean="0">
              <a:ea typeface="굴림" pitchFamily="50" charset="-127"/>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pPr>
              <a:buFont typeface="Wingdings" charset="2"/>
              <a:buChar char="à"/>
            </a:pPr>
            <a:r>
              <a:rPr lang="en-US" altLang="ko-KR" dirty="0" smtClean="0">
                <a:ea typeface="굴림" pitchFamily="50" charset="-127"/>
              </a:rPr>
              <a:t>1.5 </a:t>
            </a:r>
            <a:r>
              <a:rPr lang="en-US" altLang="ko-KR" dirty="0" err="1" smtClean="0">
                <a:ea typeface="굴림" pitchFamily="50" charset="-127"/>
              </a:rPr>
              <a:t>mins</a:t>
            </a:r>
            <a:endParaRPr lang="en-US" altLang="ko-KR" dirty="0" smtClean="0">
              <a:ea typeface="굴림" pitchFamily="50" charset="-127"/>
            </a:endParaRPr>
          </a:p>
          <a:p>
            <a:pPr>
              <a:buFont typeface="Wingdings" charset="2"/>
              <a:buChar char="à"/>
            </a:pPr>
            <a:endParaRPr lang="en-US" altLang="ko-KR" baseline="0" dirty="0" smtClean="0">
              <a:ea typeface="굴림" pitchFamily="50" charset="-127"/>
            </a:endParaRPr>
          </a:p>
          <a:p>
            <a:r>
              <a:rPr lang="en-US" altLang="ko-KR" baseline="0" dirty="0" smtClean="0">
                <a:ea typeface="굴림" pitchFamily="50" charset="-127"/>
              </a:rPr>
              <a:t>Next, we consider the general cases. By MCRM-MC, we refer to general cases…</a:t>
            </a:r>
          </a:p>
          <a:p>
            <a:r>
              <a:rPr lang="en-US" altLang="ko-KR" baseline="0" dirty="0" smtClean="0">
                <a:ea typeface="굴림" pitchFamily="50" charset="-127"/>
              </a:rPr>
              <a:t>We can see this with this simple </a:t>
            </a:r>
            <a:r>
              <a:rPr lang="en-US" altLang="ko-KR" baseline="0" dirty="0" err="1" smtClean="0">
                <a:ea typeface="굴림" pitchFamily="50" charset="-127"/>
              </a:rPr>
              <a:t>coun</a:t>
            </a:r>
            <a:r>
              <a:rPr lang="en-US" altLang="ko-KR" baseline="0" dirty="0" smtClean="0">
                <a:ea typeface="굴림" pitchFamily="50" charset="-127"/>
              </a:rPr>
              <a:t>.</a:t>
            </a:r>
            <a:endParaRPr lang="en-US" altLang="ko-KR" dirty="0" smtClean="0">
              <a:ea typeface="굴림" pitchFamily="50" charset="-127"/>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pPr>
              <a:buFont typeface="Wingdings"/>
              <a:buNone/>
            </a:pPr>
            <a:r>
              <a:rPr lang="en-US" altLang="ko-KR" dirty="0" smtClean="0">
                <a:ea typeface="굴림" pitchFamily="50" charset="-127"/>
              </a:rPr>
              <a:t>17 </a:t>
            </a:r>
            <a:r>
              <a:rPr lang="en-US" altLang="ko-KR" dirty="0" err="1" smtClean="0">
                <a:ea typeface="굴림" pitchFamily="50" charset="-127"/>
              </a:rPr>
              <a:t>mins</a:t>
            </a:r>
            <a:r>
              <a:rPr lang="en-US" altLang="ko-KR" dirty="0" smtClean="0">
                <a:ea typeface="굴림" pitchFamily="50" charset="-127"/>
              </a:rPr>
              <a:t> up to here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pPr>
              <a:buFont typeface="Wingdings" charset="2"/>
              <a:buChar char="à"/>
            </a:pPr>
            <a:r>
              <a:rPr lang="en-US" altLang="ko-KR" dirty="0" smtClean="0">
                <a:ea typeface="굴림" pitchFamily="50" charset="-127"/>
                <a:sym typeface="Wingdings"/>
              </a:rPr>
              <a:t> 1 min</a:t>
            </a:r>
          </a:p>
          <a:p>
            <a:pPr>
              <a:buFont typeface="Wingdings" charset="2"/>
              <a:buChar char="à"/>
            </a:pPr>
            <a:endParaRPr lang="en-US" altLang="ko-KR" dirty="0" smtClean="0">
              <a:ea typeface="굴림" pitchFamily="50" charset="-127"/>
              <a:sym typeface="Wingdings"/>
            </a:endParaRPr>
          </a:p>
          <a:p>
            <a:pPr>
              <a:buFont typeface="Wingdings" charset="2"/>
              <a:buNone/>
            </a:pPr>
            <a:r>
              <a:rPr lang="en-US" altLang="ko-KR" dirty="0" smtClean="0">
                <a:ea typeface="굴림" pitchFamily="50" charset="-127"/>
                <a:sym typeface="Wingdings"/>
              </a:rPr>
              <a:t>First,</a:t>
            </a:r>
            <a:r>
              <a:rPr lang="en-US" altLang="ko-KR" baseline="0" dirty="0" smtClean="0">
                <a:ea typeface="굴림" pitchFamily="50" charset="-127"/>
                <a:sym typeface="Wingdings"/>
              </a:rPr>
              <a:t> I will talk about … Next, I will summarize … Then, I will present the last piece of my Ph.D. research, which on …. Lastly, I will discuss the open issues.</a:t>
            </a:r>
            <a:endParaRPr lang="en-US" altLang="ko-KR" dirty="0" smtClean="0">
              <a:ea typeface="굴림" pitchFamily="50" charset="-127"/>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5426" name="Rectangle 2"/>
          <p:cNvSpPr>
            <a:spLocks noGrp="1" noRot="1" noChangeAspect="1" noChangeArrowheads="1" noTextEdit="1"/>
          </p:cNvSpPr>
          <p:nvPr>
            <p:ph type="sldImg"/>
          </p:nvPr>
        </p:nvSpPr>
        <p:spPr>
          <a:ln/>
        </p:spPr>
      </p:sp>
      <p:sp>
        <p:nvSpPr>
          <p:cNvPr id="1255427" name="Rectangle 3"/>
          <p:cNvSpPr>
            <a:spLocks noGrp="1" noChangeArrowheads="1"/>
          </p:cNvSpPr>
          <p:nvPr>
            <p:ph type="body" idx="1"/>
          </p:nvPr>
        </p:nvSpPr>
        <p:spPr/>
        <p:txBody>
          <a:bodyPr/>
          <a:lstStyle/>
          <a:p>
            <a:r>
              <a:rPr lang="en-US" altLang="ko-KR" dirty="0" err="1">
                <a:ea typeface="굴림" pitchFamily="50" charset="-127"/>
                <a:sym typeface="Wingdings" pitchFamily="2" charset="2"/>
              </a:rPr>
              <a:t></a:t>
            </a:r>
            <a:r>
              <a:rPr lang="en-US" altLang="ko-KR" dirty="0" smtClean="0">
                <a:ea typeface="굴림" pitchFamily="50" charset="-127"/>
                <a:sym typeface="Wingdings" pitchFamily="2" charset="2"/>
              </a:rPr>
              <a:t> 2 </a:t>
            </a:r>
            <a:r>
              <a:rPr lang="en-US" altLang="ko-KR" dirty="0" err="1" smtClean="0">
                <a:ea typeface="굴림" pitchFamily="50" charset="-127"/>
                <a:sym typeface="Wingdings" pitchFamily="2" charset="2"/>
              </a:rPr>
              <a:t>mins</a:t>
            </a:r>
            <a:endParaRPr lang="en-US" altLang="ko-KR" dirty="0">
              <a:ea typeface="굴림" pitchFamily="50" charset="-127"/>
            </a:endParaRPr>
          </a:p>
          <a:p>
            <a:endParaRPr lang="en-US" altLang="ko-KR" dirty="0" smtClean="0">
              <a:ea typeface="굴림" pitchFamily="50" charset="-127"/>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ko-KR" dirty="0" smtClean="0">
                <a:latin typeface="Times New Roman" pitchFamily="18" charset="0"/>
                <a:sym typeface="Wingdings"/>
              </a:rPr>
              <a:t>First, we consider</a:t>
            </a:r>
            <a:r>
              <a:rPr lang="en-US" altLang="ko-KR" baseline="0" dirty="0" smtClean="0">
                <a:latin typeface="Times New Roman" pitchFamily="18" charset="0"/>
                <a:sym typeface="Wingdings"/>
              </a:rPr>
              <a:t> naive greedy algorithms. </a:t>
            </a:r>
            <a:r>
              <a:rPr lang="en-US" altLang="ko-KR" dirty="0" smtClean="0">
                <a:latin typeface="Times New Roman" pitchFamily="18" charset="0"/>
                <a:sym typeface="Wingdings"/>
              </a:rPr>
              <a:t>Poor performance due to the lack of verification of whether the uncovered nodes can be indeed covered at later steps</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altLang="ko-KR" dirty="0" smtClean="0">
              <a:latin typeface="Times New Roman" pitchFamily="18" charset="0"/>
              <a:ea typeface="굴림" pitchFamily="50" charset="-127"/>
              <a:sym typeface="Wingdings"/>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ko-KR" dirty="0" smtClean="0">
                <a:latin typeface="Times New Roman" pitchFamily="18" charset="0"/>
                <a:ea typeface="굴림" pitchFamily="50" charset="-127"/>
                <a:sym typeface="Wingdings"/>
              </a:rPr>
              <a:t>SB: Change the wording of</a:t>
            </a:r>
            <a:r>
              <a:rPr lang="en-US" altLang="ko-KR" baseline="0" dirty="0" smtClean="0">
                <a:latin typeface="Times New Roman" pitchFamily="18" charset="0"/>
                <a:ea typeface="굴림" pitchFamily="50" charset="-127"/>
                <a:sym typeface="Wingdings"/>
              </a:rPr>
              <a:t> variant 2 to clarify “uncovered nodes”.</a:t>
            </a:r>
            <a:endParaRPr lang="en-US" altLang="ko-KR" dirty="0">
              <a:ea typeface="굴림" pitchFamily="50" charset="-127"/>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5426" name="Rectangle 2"/>
          <p:cNvSpPr>
            <a:spLocks noGrp="1" noRot="1" noChangeAspect="1" noChangeArrowheads="1" noTextEdit="1"/>
          </p:cNvSpPr>
          <p:nvPr>
            <p:ph type="sldImg"/>
          </p:nvPr>
        </p:nvSpPr>
        <p:spPr>
          <a:ln/>
        </p:spPr>
      </p:sp>
      <p:sp>
        <p:nvSpPr>
          <p:cNvPr id="1255427" name="Rectangle 3"/>
          <p:cNvSpPr>
            <a:spLocks noGrp="1" noChangeArrowheads="1"/>
          </p:cNvSpPr>
          <p:nvPr>
            <p:ph type="body" idx="1"/>
          </p:nvPr>
        </p:nvSpPr>
        <p:spPr/>
        <p:txBody>
          <a:bodyPr/>
          <a:lstStyle/>
          <a:p>
            <a:r>
              <a:rPr lang="en-US" altLang="ko-KR" dirty="0">
                <a:ea typeface="굴림" pitchFamily="50" charset="-127"/>
                <a:sym typeface="Wingdings" pitchFamily="2" charset="2"/>
              </a:rPr>
              <a:t> </a:t>
            </a:r>
            <a:r>
              <a:rPr lang="en-US" altLang="ko-KR" dirty="0" smtClean="0">
                <a:ea typeface="굴림" pitchFamily="50" charset="-127"/>
                <a:sym typeface="Wingdings" pitchFamily="2" charset="2"/>
              </a:rPr>
              <a:t>1.5 </a:t>
            </a:r>
            <a:r>
              <a:rPr lang="en-US" altLang="ko-KR" dirty="0" err="1" smtClean="0">
                <a:ea typeface="굴림" pitchFamily="50" charset="-127"/>
                <a:sym typeface="Wingdings" pitchFamily="2" charset="2"/>
              </a:rPr>
              <a:t>mins</a:t>
            </a:r>
            <a:endParaRPr lang="en-US" altLang="ko-KR" dirty="0">
              <a:ea typeface="굴림" pitchFamily="50" charset="-127"/>
            </a:endParaRPr>
          </a:p>
          <a:p>
            <a:endParaRPr lang="en-US" altLang="ko-KR" dirty="0" smtClean="0">
              <a:ea typeface="굴림" pitchFamily="50" charset="-127"/>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ko-KR" dirty="0" smtClean="0">
                <a:ea typeface="굴림" pitchFamily="50" charset="-127"/>
              </a:rPr>
              <a:t>Inspired</a:t>
            </a:r>
            <a:r>
              <a:rPr lang="en-US" altLang="ko-KR" baseline="0" dirty="0" smtClean="0">
                <a:ea typeface="굴림" pitchFamily="50" charset="-127"/>
              </a:rPr>
              <a:t> by the observation through the example, we design look-ahead greedy algorithms.</a:t>
            </a:r>
            <a:endParaRPr lang="en-US" altLang="ko-KR" dirty="0">
              <a:ea typeface="굴림" pitchFamily="50" charset="-127"/>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5426" name="Rectangle 2"/>
          <p:cNvSpPr>
            <a:spLocks noGrp="1" noRot="1" noChangeAspect="1" noChangeArrowheads="1" noTextEdit="1"/>
          </p:cNvSpPr>
          <p:nvPr>
            <p:ph type="sldImg"/>
          </p:nvPr>
        </p:nvSpPr>
        <p:spPr>
          <a:ln/>
        </p:spPr>
      </p:sp>
      <p:sp>
        <p:nvSpPr>
          <p:cNvPr id="1255427" name="Rectangle 3"/>
          <p:cNvSpPr>
            <a:spLocks noGrp="1" noChangeArrowheads="1"/>
          </p:cNvSpPr>
          <p:nvPr>
            <p:ph type="body" idx="1"/>
          </p:nvPr>
        </p:nvSpPr>
        <p:spPr/>
        <p:txBody>
          <a:bodyPr/>
          <a:lstStyle/>
          <a:p>
            <a:r>
              <a:rPr lang="en-US" altLang="ko-KR" dirty="0">
                <a:ea typeface="굴림" pitchFamily="50" charset="-127"/>
                <a:sym typeface="Wingdings" pitchFamily="2" charset="2"/>
              </a:rPr>
              <a:t> </a:t>
            </a:r>
            <a:r>
              <a:rPr lang="en-US" altLang="ko-KR" dirty="0" smtClean="0">
                <a:ea typeface="굴림" pitchFamily="50" charset="-127"/>
                <a:sym typeface="Wingdings" pitchFamily="2" charset="2"/>
              </a:rPr>
              <a:t>1.5 </a:t>
            </a:r>
            <a:r>
              <a:rPr lang="en-US" altLang="ko-KR" dirty="0" err="1" smtClean="0">
                <a:ea typeface="굴림" pitchFamily="50" charset="-127"/>
                <a:sym typeface="Wingdings" pitchFamily="2" charset="2"/>
              </a:rPr>
              <a:t>mins</a:t>
            </a:r>
            <a:r>
              <a:rPr lang="en-US" altLang="ko-KR" dirty="0" smtClean="0">
                <a:ea typeface="굴림" pitchFamily="50" charset="-127"/>
                <a:sym typeface="Wingdings" pitchFamily="2" charset="2"/>
              </a:rPr>
              <a:t>, totally 22 </a:t>
            </a:r>
            <a:r>
              <a:rPr lang="en-US" altLang="ko-KR" dirty="0" err="1" smtClean="0">
                <a:ea typeface="굴림" pitchFamily="50" charset="-127"/>
                <a:sym typeface="Wingdings" pitchFamily="2" charset="2"/>
              </a:rPr>
              <a:t>mins</a:t>
            </a:r>
            <a:r>
              <a:rPr lang="en-US" altLang="ko-KR" dirty="0" smtClean="0">
                <a:ea typeface="굴림" pitchFamily="50" charset="-127"/>
                <a:sym typeface="Wingdings" pitchFamily="2" charset="2"/>
              </a:rPr>
              <a:t> up</a:t>
            </a:r>
            <a:r>
              <a:rPr lang="en-US" altLang="ko-KR" baseline="0" dirty="0" smtClean="0">
                <a:ea typeface="굴림" pitchFamily="50" charset="-127"/>
                <a:sym typeface="Wingdings" pitchFamily="2" charset="2"/>
              </a:rPr>
              <a:t> to here</a:t>
            </a:r>
            <a:endParaRPr lang="en-US" altLang="ko-KR" dirty="0" smtClean="0">
              <a:ea typeface="굴림" pitchFamily="50" charset="-127"/>
            </a:endParaRPr>
          </a:p>
          <a:p>
            <a:endParaRPr lang="en-US" altLang="ko-KR" dirty="0" smtClean="0">
              <a:ea typeface="굴림" pitchFamily="50" charset="-127"/>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ko-KR" dirty="0" smtClean="0">
                <a:latin typeface="Times New Roman" pitchFamily="18" charset="0"/>
                <a:sym typeface="Wingdings"/>
              </a:rPr>
              <a:t>Poor performance due to the greediness to maximize the improvement at the current step</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altLang="ko-KR" dirty="0" smtClean="0">
              <a:latin typeface="Times New Roman" pitchFamily="18" charset="0"/>
              <a:ea typeface="굴림" pitchFamily="50" charset="-127"/>
              <a:sym typeface="Wingdings"/>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ko-KR" dirty="0" smtClean="0">
                <a:latin typeface="Times New Roman" pitchFamily="18" charset="0"/>
                <a:sym typeface="Wingdings"/>
              </a:rPr>
              <a:t>Poor performance due to the lack of verification of whether the uncovered nodes can be indeed covered at later steps</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altLang="ko-KR" dirty="0" smtClean="0">
              <a:latin typeface="Times New Roman" pitchFamily="18" charset="0"/>
              <a:ea typeface="굴림" pitchFamily="50" charset="-127"/>
              <a:sym typeface="Wingdings"/>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ko-KR" dirty="0" smtClean="0">
                <a:latin typeface="Times New Roman" pitchFamily="18" charset="0"/>
                <a:ea typeface="굴림" pitchFamily="50" charset="-127"/>
                <a:sym typeface="Wingdings"/>
              </a:rPr>
              <a:t>SB: If there are N coverage sets</a:t>
            </a:r>
            <a:r>
              <a:rPr lang="en-US" altLang="ko-KR" baseline="0" dirty="0" smtClean="0">
                <a:latin typeface="Times New Roman" pitchFamily="18" charset="0"/>
                <a:ea typeface="굴림" pitchFamily="50" charset="-127"/>
                <a:sym typeface="Wingdings"/>
              </a:rPr>
              <a:t> total and we did N-step </a:t>
            </a:r>
            <a:r>
              <a:rPr lang="en-US" altLang="ko-KR" baseline="0" dirty="0" err="1" smtClean="0">
                <a:latin typeface="Times New Roman" pitchFamily="18" charset="0"/>
                <a:ea typeface="굴림" pitchFamily="50" charset="-127"/>
                <a:sym typeface="Wingdings"/>
              </a:rPr>
              <a:t>lookahead</a:t>
            </a:r>
            <a:r>
              <a:rPr lang="en-US" altLang="ko-KR" baseline="0" dirty="0" smtClean="0">
                <a:latin typeface="Times New Roman" pitchFamily="18" charset="0"/>
                <a:ea typeface="굴림" pitchFamily="50" charset="-127"/>
                <a:sym typeface="Wingdings"/>
              </a:rPr>
              <a:t> (variant 1) or N-sniffer-at-once (variant 2), that would be the </a:t>
            </a:r>
            <a:r>
              <a:rPr lang="en-US" altLang="ko-KR" baseline="0" smtClean="0">
                <a:latin typeface="Times New Roman" pitchFamily="18" charset="0"/>
                <a:ea typeface="굴림" pitchFamily="50" charset="-127"/>
                <a:sym typeface="Wingdings"/>
              </a:rPr>
              <a:t>optimal solution. </a:t>
            </a:r>
            <a:endParaRPr lang="en-US" altLang="ko-KR" dirty="0">
              <a:ea typeface="굴림" pitchFamily="50" charset="-127"/>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0306" name="Rectangle 2"/>
          <p:cNvSpPr>
            <a:spLocks noGrp="1" noRot="1" noChangeAspect="1" noChangeArrowheads="1" noTextEdit="1"/>
          </p:cNvSpPr>
          <p:nvPr>
            <p:ph type="sldImg"/>
          </p:nvPr>
        </p:nvSpPr>
        <p:spPr>
          <a:ln/>
        </p:spPr>
      </p:sp>
      <p:sp>
        <p:nvSpPr>
          <p:cNvPr id="1250307" name="Rectangle 3"/>
          <p:cNvSpPr>
            <a:spLocks noGrp="1" noChangeArrowheads="1"/>
          </p:cNvSpPr>
          <p:nvPr>
            <p:ph type="body" idx="1"/>
          </p:nvPr>
        </p:nvSpPr>
        <p:spPr/>
        <p:txBody>
          <a:bodyPr/>
          <a:lstStyle/>
          <a:p>
            <a:pPr>
              <a:buFont typeface="Wingdings" charset="2"/>
              <a:buChar char="à"/>
            </a:pPr>
            <a:r>
              <a:rPr lang="en-US" altLang="ko-KR" dirty="0" smtClean="0">
                <a:ea typeface="굴림" pitchFamily="50" charset="-127"/>
                <a:sym typeface="Wingdings"/>
              </a:rPr>
              <a:t> 1.5 </a:t>
            </a:r>
            <a:r>
              <a:rPr lang="en-US" altLang="ko-KR" dirty="0" err="1" smtClean="0">
                <a:ea typeface="굴림" pitchFamily="50" charset="-127"/>
                <a:sym typeface="Wingdings"/>
              </a:rPr>
              <a:t>mins</a:t>
            </a:r>
            <a:endParaRPr lang="en-US" altLang="ko-KR" dirty="0" smtClean="0">
              <a:ea typeface="굴림" pitchFamily="50" charset="-127"/>
              <a:sym typeface="Wingdings"/>
            </a:endParaRPr>
          </a:p>
          <a:p>
            <a:pPr>
              <a:buFont typeface="Wingdings" charset="2"/>
              <a:buChar char="à"/>
            </a:pPr>
            <a:endParaRPr lang="en-US" altLang="ko-KR" dirty="0" smtClean="0">
              <a:ea typeface="굴림" pitchFamily="50" charset="-127"/>
              <a:sym typeface="Wingdings"/>
            </a:endParaRPr>
          </a:p>
          <a:p>
            <a:r>
              <a:rPr lang="en-US" sz="1200" baseline="0" dirty="0" smtClean="0"/>
              <a:t>At Step 2, an important issue is to find as strong a relaxed program as possible while keeping the relaxed program solvable in polynomial time. The benefit of a stronger relaxed program (i.e., that has a smaller set of constraints including the optimal IP solution) lie in two folds. First, it often leads to a better approximate solution to the IP, since a stronger relaxed program will likely yield a non-integer solution closer to the optimal IP solution. Second, it will possibly provide a better estimate (i.e., upper bound) of the maximum achievable coverage. </a:t>
            </a:r>
          </a:p>
          <a:p>
            <a:endParaRPr lang="en-US" sz="1200" baseline="0" dirty="0" smtClean="0"/>
          </a:p>
          <a:p>
            <a:r>
              <a:rPr lang="en-US" sz="1200" baseline="0" dirty="0" smtClean="0"/>
              <a:t>At Step 4, a challenging goal is to minimize the degradation of the quality of the resulting integer solution so as to obtain an integer solution that is as close to the optimal IP solution as possible.</a:t>
            </a:r>
            <a:endParaRPr lang="en-US" altLang="ko-KR" dirty="0">
              <a:ea typeface="굴림" pitchFamily="50" charset="-127"/>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r>
              <a:rPr lang="en-US" altLang="ko-KR" dirty="0" err="1" smtClean="0">
                <a:ea typeface="굴림" pitchFamily="50" charset="-127"/>
                <a:sym typeface="Wingdings"/>
              </a:rPr>
              <a:t></a:t>
            </a:r>
            <a:r>
              <a:rPr lang="en-US" altLang="ko-KR" dirty="0" smtClean="0">
                <a:ea typeface="굴림" pitchFamily="50" charset="-127"/>
                <a:sym typeface="Wingdings"/>
              </a:rPr>
              <a:t> 1 min</a:t>
            </a:r>
            <a:endParaRPr lang="en-US" altLang="ko-KR" dirty="0" smtClean="0">
              <a:ea typeface="굴림" pitchFamily="50" charset="-127"/>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r>
              <a:rPr lang="en-US" altLang="ko-KR" dirty="0" err="1" smtClean="0">
                <a:ea typeface="굴림" pitchFamily="50" charset="-127"/>
                <a:sym typeface="Wingdings"/>
              </a:rPr>
              <a:t></a:t>
            </a:r>
            <a:r>
              <a:rPr lang="en-US" altLang="ko-KR" dirty="0" smtClean="0">
                <a:ea typeface="굴림" pitchFamily="50" charset="-127"/>
                <a:sym typeface="Wingdings"/>
              </a:rPr>
              <a:t> 1</a:t>
            </a:r>
            <a:r>
              <a:rPr lang="en-US" altLang="ko-KR" baseline="0" dirty="0" smtClean="0">
                <a:ea typeface="굴림" pitchFamily="50" charset="-127"/>
                <a:sym typeface="Wingdings"/>
              </a:rPr>
              <a:t> min</a:t>
            </a:r>
            <a:endParaRPr lang="en-US" altLang="ko-KR" dirty="0" smtClean="0">
              <a:ea typeface="굴림" pitchFamily="50" charset="-127"/>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r>
              <a:rPr lang="en-US" altLang="ko-KR" dirty="0" err="1" smtClean="0">
                <a:ea typeface="굴림" pitchFamily="50" charset="-127"/>
                <a:sym typeface="Wingdings"/>
              </a:rPr>
              <a:t></a:t>
            </a:r>
            <a:r>
              <a:rPr lang="en-US" altLang="ko-KR" dirty="0" smtClean="0">
                <a:ea typeface="굴림" pitchFamily="50" charset="-127"/>
                <a:sym typeface="Wingdings"/>
              </a:rPr>
              <a:t> </a:t>
            </a:r>
            <a:r>
              <a:rPr lang="en-US" altLang="ko-KR" smtClean="0">
                <a:ea typeface="굴림" pitchFamily="50" charset="-127"/>
                <a:sym typeface="Wingdings"/>
              </a:rPr>
              <a:t>1 min</a:t>
            </a:r>
            <a:endParaRPr lang="en-US" altLang="ko-KR" dirty="0" smtClean="0">
              <a:ea typeface="굴림" pitchFamily="50" charset="-127"/>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r>
              <a:rPr lang="en-US" altLang="ko-KR" dirty="0" smtClean="0">
                <a:ea typeface="굴림" pitchFamily="50" charset="-127"/>
              </a:rPr>
              <a:t>2 </a:t>
            </a:r>
            <a:r>
              <a:rPr lang="en-US" altLang="ko-KR" dirty="0" err="1" smtClean="0">
                <a:ea typeface="굴림" pitchFamily="50" charset="-127"/>
              </a:rPr>
              <a:t>mins</a:t>
            </a:r>
            <a:endParaRPr lang="en-US" altLang="ko-KR" dirty="0" smtClean="0">
              <a:ea typeface="굴림" pitchFamily="50" charset="-127"/>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endParaRPr lang="en-US" altLang="ko-KR" dirty="0" smtClean="0">
              <a:ea typeface="굴림" pitchFamily="50" charset="-127"/>
            </a:endParaRPr>
          </a:p>
          <a:p>
            <a:r>
              <a:rPr lang="en-US" altLang="ko-KR" dirty="0" smtClean="0">
                <a:ea typeface="굴림" pitchFamily="50" charset="-127"/>
              </a:rPr>
              <a:t>Now I will present the time</a:t>
            </a:r>
            <a:r>
              <a:rPr lang="en-US" altLang="ko-KR" baseline="0" dirty="0" smtClean="0">
                <a:ea typeface="굴림" pitchFamily="50" charset="-127"/>
              </a:rPr>
              <a:t> complexities of the proposed algorithms. We have the four input parameters, ...</a:t>
            </a:r>
          </a:p>
          <a:p>
            <a:endParaRPr lang="en-US" altLang="ko-KR" baseline="0" dirty="0" smtClean="0">
              <a:ea typeface="굴림" pitchFamily="50" charset="-127"/>
            </a:endParaRPr>
          </a:p>
          <a:p>
            <a:r>
              <a:rPr lang="en-US" altLang="ko-KR" baseline="0" dirty="0" smtClean="0">
                <a:ea typeface="굴림" pitchFamily="50" charset="-127"/>
              </a:rPr>
              <a:t>Thus, the time complexities of the LP-relaxation and rounding and the SDP-relaxation and rounding are </a:t>
            </a:r>
            <a:r>
              <a:rPr lang="en-US" altLang="ko-KR" baseline="0" smtClean="0">
                <a:ea typeface="굴림" pitchFamily="50" charset="-127"/>
              </a:rPr>
              <a:t>the time </a:t>
            </a:r>
            <a:endParaRPr lang="en-US" altLang="ko-KR" dirty="0" smtClean="0">
              <a:ea typeface="굴림" pitchFamily="50" charset="-127"/>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pPr>
              <a:buFont typeface="Wingdings"/>
              <a:buChar char="à"/>
            </a:pPr>
            <a:r>
              <a:rPr lang="en-US" altLang="ko-KR" dirty="0" smtClean="0">
                <a:ea typeface="굴림" pitchFamily="50" charset="-127"/>
              </a:rPr>
              <a:t>1 min</a:t>
            </a:r>
          </a:p>
          <a:p>
            <a:pPr>
              <a:buFont typeface="Wingdings"/>
              <a:buChar char="à"/>
            </a:pPr>
            <a:endParaRPr lang="en-US" altLang="ko-KR" dirty="0" smtClean="0">
              <a:ea typeface="굴림" pitchFamily="50" charset="-127"/>
            </a:endParaRPr>
          </a:p>
          <a:p>
            <a:pPr marL="0" marR="0" lvl="1" indent="0" algn="l" defTabSz="914400" rtl="0" eaLnBrk="0" fontAlgn="base" latinLnBrk="0" hangingPunct="0">
              <a:lnSpc>
                <a:spcPct val="100000"/>
              </a:lnSpc>
              <a:spcBef>
                <a:spcPct val="30000"/>
              </a:spcBef>
              <a:spcAft>
                <a:spcPct val="0"/>
              </a:spcAft>
              <a:buClrTx/>
              <a:buSzTx/>
              <a:buFont typeface="Wingdings"/>
              <a:buNone/>
              <a:tabLst/>
              <a:defRPr/>
            </a:pPr>
            <a:r>
              <a:rPr lang="en-US" altLang="ko-KR" dirty="0" smtClean="0">
                <a:ea typeface="굴림" pitchFamily="50" charset="-127"/>
              </a:rPr>
              <a:t>Now,</a:t>
            </a:r>
            <a:r>
              <a:rPr lang="en-US" altLang="ko-KR" baseline="0" dirty="0" smtClean="0">
                <a:ea typeface="굴림" pitchFamily="50" charset="-127"/>
              </a:rPr>
              <a:t> w</a:t>
            </a:r>
            <a:r>
              <a:rPr lang="en-US" altLang="ko-KR" dirty="0" smtClean="0">
                <a:ea typeface="굴림" pitchFamily="50" charset="-127"/>
              </a:rPr>
              <a:t>e </a:t>
            </a:r>
            <a:r>
              <a:rPr lang="en-US" altLang="ko-KR" baseline="0" dirty="0" smtClean="0">
                <a:ea typeface="굴림" pitchFamily="50" charset="-127"/>
              </a:rPr>
              <a:t>see simulation results of the proposed algorithms</a:t>
            </a:r>
            <a:endParaRPr lang="en-US" altLang="ko-KR" dirty="0" smtClean="0">
              <a:ea typeface="굴림" pitchFamily="50"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5794" name="Rectangle 2"/>
          <p:cNvSpPr>
            <a:spLocks noGrp="1" noRot="1" noChangeAspect="1" noChangeArrowheads="1" noTextEdit="1"/>
          </p:cNvSpPr>
          <p:nvPr>
            <p:ph type="sldImg"/>
          </p:nvPr>
        </p:nvSpPr>
        <p:spPr>
          <a:ln/>
        </p:spPr>
      </p:sp>
      <p:sp>
        <p:nvSpPr>
          <p:cNvPr id="1185795" name="Rectangle 3"/>
          <p:cNvSpPr>
            <a:spLocks noGrp="1" noChangeArrowheads="1"/>
          </p:cNvSpPr>
          <p:nvPr>
            <p:ph type="body" idx="1"/>
          </p:nvPr>
        </p:nvSpPr>
        <p:spPr/>
        <p:txBody>
          <a:bodyPr/>
          <a:lstStyle/>
          <a:p>
            <a:r>
              <a:rPr lang="en-US" altLang="ko-KR" dirty="0" err="1">
                <a:ea typeface="굴림" pitchFamily="50" charset="-127"/>
                <a:sym typeface="Wingdings" pitchFamily="2" charset="2"/>
              </a:rPr>
              <a:t></a:t>
            </a:r>
            <a:r>
              <a:rPr lang="en-US" altLang="ko-KR" dirty="0" smtClean="0">
                <a:ea typeface="굴림" pitchFamily="50" charset="-127"/>
              </a:rPr>
              <a:t> 1 </a:t>
            </a:r>
            <a:r>
              <a:rPr lang="en-US" altLang="ko-KR" dirty="0" err="1" smtClean="0">
                <a:ea typeface="굴림" pitchFamily="50" charset="-127"/>
              </a:rPr>
              <a:t>mins</a:t>
            </a:r>
            <a:r>
              <a:rPr lang="en-US" altLang="ko-KR" dirty="0" smtClean="0">
                <a:ea typeface="굴림" pitchFamily="50" charset="-127"/>
              </a:rPr>
              <a:t> </a:t>
            </a:r>
            <a:endParaRPr lang="en-US" altLang="ko-KR" dirty="0">
              <a:ea typeface="굴림" pitchFamily="50" charset="-127"/>
            </a:endParaRPr>
          </a:p>
          <a:p>
            <a:r>
              <a:rPr lang="en-US" altLang="ko-KR" dirty="0">
                <a:ea typeface="굴림" pitchFamily="50" charset="-127"/>
              </a:rPr>
              <a:t> </a:t>
            </a:r>
            <a:endParaRPr lang="en-US" altLang="ko-KR" dirty="0" smtClean="0">
              <a:ea typeface="굴림" pitchFamily="50" charset="-127"/>
            </a:endParaRPr>
          </a:p>
          <a:p>
            <a:r>
              <a:rPr lang="en-US" altLang="ko-KR" dirty="0" smtClean="0">
                <a:ea typeface="굴림" pitchFamily="50" charset="-127"/>
              </a:rPr>
              <a:t>Ad</a:t>
            </a:r>
            <a:r>
              <a:rPr lang="en-US" altLang="ko-KR" baseline="0" dirty="0" smtClean="0">
                <a:ea typeface="굴림" pitchFamily="50" charset="-127"/>
              </a:rPr>
              <a:t> hoc wireless networks consist of a number of nodes communicating with each other over a wireless channel. In these networks, each node operates not only as a host but also as a router forwarding others’ packets. These networks are easily deployable, decentralized, and self-configured. </a:t>
            </a:r>
          </a:p>
          <a:p>
            <a:endParaRPr lang="en-US" altLang="ko-KR" baseline="0" dirty="0" smtClean="0">
              <a:ea typeface="굴림" pitchFamily="50" charset="-127"/>
            </a:endParaRPr>
          </a:p>
          <a:p>
            <a:r>
              <a:rPr lang="en-US" altLang="ko-KR" baseline="0" dirty="0" smtClean="0">
                <a:ea typeface="굴림" pitchFamily="50" charset="-127"/>
              </a:rPr>
              <a:t>Such desirable features make ad hoc wireless networks suitable for a variety of applications where no infrastructure is required. For example, they can be deployed in the environments where establishing infrastructure is impossible or not cost-effective.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pPr>
              <a:buFont typeface="Wingdings"/>
              <a:buNone/>
            </a:pPr>
            <a:endParaRPr lang="en-US" altLang="ko-KR" baseline="0" dirty="0" smtClean="0">
              <a:ea typeface="굴림" pitchFamily="50" charset="-127"/>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endParaRPr lang="en-US" altLang="ko-KR" dirty="0" smtClean="0">
              <a:ea typeface="굴림" pitchFamily="50" charset="-127"/>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endParaRPr lang="en-US" altLang="ko-KR" dirty="0" smtClean="0">
              <a:ea typeface="굴림" pitchFamily="50" charset="-127"/>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r>
              <a:rPr lang="en-US" altLang="ko-KR" dirty="0" smtClean="0">
                <a:ea typeface="굴림" pitchFamily="50" charset="-127"/>
              </a:rPr>
              <a:t>3 </a:t>
            </a:r>
            <a:r>
              <a:rPr lang="en-US" altLang="ko-KR" dirty="0" err="1" smtClean="0">
                <a:ea typeface="굴림" pitchFamily="50" charset="-127"/>
              </a:rPr>
              <a:t>mins</a:t>
            </a:r>
            <a:r>
              <a:rPr lang="en-US" altLang="ko-KR" dirty="0" smtClean="0">
                <a:ea typeface="굴림" pitchFamily="50" charset="-127"/>
              </a:rPr>
              <a:t> (5 </a:t>
            </a:r>
            <a:r>
              <a:rPr lang="en-US" altLang="ko-KR" dirty="0" err="1" smtClean="0">
                <a:ea typeface="굴림" pitchFamily="50" charset="-127"/>
              </a:rPr>
              <a:t>mins</a:t>
            </a:r>
            <a:r>
              <a:rPr lang="en-US" altLang="ko-KR" dirty="0" smtClean="0">
                <a:ea typeface="굴림" pitchFamily="50" charset="-127"/>
              </a:rPr>
              <a:t> in total)</a:t>
            </a:r>
          </a:p>
          <a:p>
            <a:endParaRPr lang="en-US" altLang="ko-KR" dirty="0" smtClean="0">
              <a:ea typeface="굴림" pitchFamily="50" charset="-127"/>
            </a:endParaRPr>
          </a:p>
          <a:p>
            <a:r>
              <a:rPr lang="en-US" sz="1200" baseline="0" dirty="0" smtClean="0"/>
              <a:t>This implies that,</a:t>
            </a:r>
          </a:p>
          <a:p>
            <a:r>
              <a:rPr lang="en-US" sz="1200" baseline="0" dirty="0" smtClean="0"/>
              <a:t>at each iteration of the while loop, the </a:t>
            </a:r>
            <a:r>
              <a:rPr lang="en-US" sz="1200" kern="1200" baseline="0" dirty="0" smtClean="0">
                <a:solidFill>
                  <a:schemeClr val="tx1"/>
                </a:solidFill>
                <a:latin typeface="Times New Roman" pitchFamily="18" charset="0"/>
                <a:ea typeface="+mn-ea"/>
                <a:cs typeface="+mn-cs"/>
              </a:rPr>
              <a:t>t-sniffers-at-one-step</a:t>
            </a:r>
          </a:p>
          <a:p>
            <a:r>
              <a:rPr lang="en-US" sz="1200" baseline="0" dirty="0" smtClean="0"/>
              <a:t>greedy algorithm performed channel assignment mostly for</a:t>
            </a:r>
          </a:p>
          <a:p>
            <a:r>
              <a:rPr lang="en-US" sz="1200" baseline="0" dirty="0" smtClean="0"/>
              <a:t>two sniffers, while the look-</a:t>
            </a:r>
            <a:r>
              <a:rPr lang="en-US" sz="1200" kern="1200" baseline="0" dirty="0" smtClean="0">
                <a:solidFill>
                  <a:schemeClr val="tx1"/>
                </a:solidFill>
                <a:latin typeface="Times New Roman" pitchFamily="18" charset="0"/>
                <a:ea typeface="+mn-ea"/>
                <a:cs typeface="+mn-cs"/>
              </a:rPr>
              <a:t>t-steps-ahead greedy algorithm</a:t>
            </a:r>
          </a:p>
          <a:p>
            <a:r>
              <a:rPr lang="en-US" sz="1200" baseline="0" dirty="0" smtClean="0"/>
              <a:t>did for only one sniffer. But, the </a:t>
            </a:r>
            <a:r>
              <a:rPr lang="en-US" sz="1200" kern="1200" baseline="0" dirty="0" smtClean="0">
                <a:solidFill>
                  <a:schemeClr val="tx1"/>
                </a:solidFill>
                <a:latin typeface="Times New Roman" pitchFamily="18" charset="0"/>
                <a:ea typeface="+mn-ea"/>
                <a:cs typeface="+mn-cs"/>
              </a:rPr>
              <a:t>t-sniffers-at-one-step greedy</a:t>
            </a:r>
          </a:p>
          <a:p>
            <a:r>
              <a:rPr lang="en-US" sz="1200" baseline="0" dirty="0" smtClean="0"/>
              <a:t>algorithm still shows the coverage comparable to that of the</a:t>
            </a:r>
          </a:p>
          <a:p>
            <a:r>
              <a:rPr lang="en-US" sz="1200" baseline="0" dirty="0" smtClean="0"/>
              <a:t>look-</a:t>
            </a:r>
            <a:r>
              <a:rPr lang="en-US" sz="1200" kern="1200" baseline="0" dirty="0" smtClean="0">
                <a:solidFill>
                  <a:schemeClr val="tx1"/>
                </a:solidFill>
                <a:latin typeface="Times New Roman" pitchFamily="18" charset="0"/>
                <a:ea typeface="+mn-ea"/>
                <a:cs typeface="+mn-cs"/>
              </a:rPr>
              <a:t>t-steps-ahead greedy algorithm.</a:t>
            </a:r>
            <a:endParaRPr lang="en-US" altLang="ko-KR" dirty="0" smtClean="0">
              <a:ea typeface="굴림" pitchFamily="50" charset="-127"/>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r>
              <a:rPr lang="en-US" altLang="ko-KR" dirty="0" smtClean="0">
                <a:ea typeface="굴림" pitchFamily="50" charset="-127"/>
              </a:rPr>
              <a:t>3 </a:t>
            </a:r>
            <a:r>
              <a:rPr lang="en-US" altLang="ko-KR" dirty="0" err="1" smtClean="0">
                <a:ea typeface="굴림" pitchFamily="50" charset="-127"/>
              </a:rPr>
              <a:t>mins</a:t>
            </a:r>
            <a:r>
              <a:rPr lang="en-US" altLang="ko-KR" dirty="0" smtClean="0">
                <a:ea typeface="굴림" pitchFamily="50" charset="-127"/>
              </a:rPr>
              <a:t> (5 </a:t>
            </a:r>
            <a:r>
              <a:rPr lang="en-US" altLang="ko-KR" dirty="0" err="1" smtClean="0">
                <a:ea typeface="굴림" pitchFamily="50" charset="-127"/>
              </a:rPr>
              <a:t>mins</a:t>
            </a:r>
            <a:r>
              <a:rPr lang="en-US" altLang="ko-KR" dirty="0" smtClean="0">
                <a:ea typeface="굴림" pitchFamily="50" charset="-127"/>
              </a:rPr>
              <a:t> in total)</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ko-KR" sz="1200" dirty="0" smtClean="0">
                <a:ea typeface="굴림" pitchFamily="50" charset="-127"/>
              </a:rPr>
              <a:t>5 </a:t>
            </a:r>
            <a:r>
              <a:rPr lang="en-US" altLang="ko-KR" sz="1200" dirty="0" err="1" smtClean="0">
                <a:ea typeface="굴림" pitchFamily="50" charset="-127"/>
              </a:rPr>
              <a:t>mins</a:t>
            </a:r>
            <a:r>
              <a:rPr lang="en-US" altLang="ko-KR" sz="1200" dirty="0" smtClean="0">
                <a:ea typeface="굴림" pitchFamily="50" charset="-127"/>
              </a:rPr>
              <a:t> up to here</a:t>
            </a:r>
          </a:p>
          <a:p>
            <a:endParaRPr lang="en-US" altLang="ko-KR" dirty="0" smtClean="0">
              <a:ea typeface="굴림" pitchFamily="50" charset="-127"/>
            </a:endParaRPr>
          </a:p>
          <a:p>
            <a:r>
              <a:rPr lang="en-US" altLang="ko-KR" dirty="0" smtClean="0">
                <a:ea typeface="굴림" pitchFamily="50" charset="-127"/>
              </a:rPr>
              <a:t>Now, I will present the third part of my Ph.D. research,</a:t>
            </a:r>
            <a:r>
              <a:rPr lang="en-US" altLang="ko-KR" baseline="0" dirty="0" smtClean="0">
                <a:ea typeface="굴림" pitchFamily="50" charset="-127"/>
              </a:rPr>
              <a:t> which is on …</a:t>
            </a:r>
            <a:endParaRPr lang="en-US" altLang="ko-KR" dirty="0" smtClean="0">
              <a:ea typeface="굴림" pitchFamily="50" charset="-127"/>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endParaRPr lang="en-US" altLang="ko-KR" dirty="0" smtClean="0">
              <a:ea typeface="굴림" pitchFamily="50" charset="-127"/>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5378" name="Rectangle 2"/>
          <p:cNvSpPr>
            <a:spLocks noGrp="1" noRot="1" noChangeAspect="1" noChangeArrowheads="1" noTextEdit="1"/>
          </p:cNvSpPr>
          <p:nvPr>
            <p:ph type="sldImg"/>
          </p:nvPr>
        </p:nvSpPr>
        <p:spPr>
          <a:ln/>
        </p:spPr>
      </p:sp>
      <p:sp>
        <p:nvSpPr>
          <p:cNvPr id="1125379" name="Rectangle 3"/>
          <p:cNvSpPr>
            <a:spLocks noGrp="1" noChangeArrowheads="1"/>
          </p:cNvSpPr>
          <p:nvPr>
            <p:ph type="body" idx="1"/>
          </p:nvPr>
        </p:nvSpPr>
        <p:spPr/>
        <p:txBody>
          <a:bodyPr/>
          <a:lstStyle/>
          <a:p>
            <a:endParaRPr lang="en-US" dirty="0">
              <a:ea typeface="굴림" pitchFamily="50" charset="-127"/>
              <a:cs typeface="Times New Roman"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8738" name="Rectangle 2"/>
          <p:cNvSpPr>
            <a:spLocks noGrp="1" noRot="1" noChangeAspect="1" noChangeArrowheads="1" noTextEdit="1"/>
          </p:cNvSpPr>
          <p:nvPr>
            <p:ph type="sldImg"/>
          </p:nvPr>
        </p:nvSpPr>
        <p:spPr>
          <a:ln/>
        </p:spPr>
      </p:sp>
      <p:sp>
        <p:nvSpPr>
          <p:cNvPr id="1268739" name="Rectangle 3"/>
          <p:cNvSpPr>
            <a:spLocks noGrp="1" noChangeArrowheads="1"/>
          </p:cNvSpPr>
          <p:nvPr>
            <p:ph type="body" idx="1"/>
          </p:nvPr>
        </p:nvSpPr>
        <p:spPr/>
        <p:txBody>
          <a:bodyPr/>
          <a:lstStyle/>
          <a:p>
            <a:r>
              <a:rPr lang="en-US" altLang="ko-KR">
                <a:ea typeface="굴림" pitchFamily="50" charset="-127"/>
              </a:rPr>
              <a:t>This is the end of my presentation and thank you.</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pPr>
              <a:buFont typeface="Wingdings"/>
              <a:buChar char="à"/>
            </a:pPr>
            <a:r>
              <a:rPr lang="en-US" altLang="ko-KR" dirty="0" smtClean="0">
                <a:ea typeface="굴림" pitchFamily="50" charset="-127"/>
              </a:rPr>
              <a:t>1.5 </a:t>
            </a:r>
            <a:r>
              <a:rPr lang="en-US" altLang="ko-KR" dirty="0" err="1" smtClean="0">
                <a:ea typeface="굴림" pitchFamily="50" charset="-127"/>
              </a:rPr>
              <a:t>mins</a:t>
            </a:r>
            <a:endParaRPr lang="en-US" altLang="ko-KR" dirty="0" smtClean="0">
              <a:ea typeface="굴림" pitchFamily="50" charset="-127"/>
            </a:endParaRPr>
          </a:p>
          <a:p>
            <a:pPr>
              <a:buFont typeface="Wingdings"/>
              <a:buChar char="à"/>
            </a:pPr>
            <a:endParaRPr lang="en-US" altLang="ko-KR" dirty="0">
              <a:ea typeface="굴림" pitchFamily="50" charset="-127"/>
            </a:endParaRPr>
          </a:p>
          <a:p>
            <a:r>
              <a:rPr lang="en-US" altLang="ko-KR" dirty="0" smtClean="0">
                <a:ea typeface="굴림" pitchFamily="50" charset="-127"/>
              </a:rPr>
              <a:t>An approach commonly</a:t>
            </a:r>
            <a:r>
              <a:rPr lang="en-US" altLang="ko-KR" baseline="0" dirty="0" smtClean="0">
                <a:ea typeface="굴림" pitchFamily="50" charset="-127"/>
              </a:rPr>
              <a:t> used to defend ad hoc wireless network is behavior-based detection. In this, nodes overhear communications in their neighborhood exploiting the open nature of wireless medium. Then, they determine if the behaviors of their neighbors are legitimate, based on the observations from the overhearing. For example, </a:t>
            </a:r>
            <a:r>
              <a:rPr lang="en-US" altLang="ko-KR" dirty="0" smtClean="0">
                <a:ea typeface="굴림" pitchFamily="50" charset="-127"/>
              </a:rPr>
              <a:t>to detect</a:t>
            </a:r>
            <a:r>
              <a:rPr lang="en-US" altLang="ko-KR" sz="1200" dirty="0" smtClean="0">
                <a:ea typeface="굴림" pitchFamily="50" charset="-127"/>
              </a:rPr>
              <a:t> MAC-layer misbehavior, a node can verify if the back-off times of its neighbors follow legitimate patterns.</a:t>
            </a:r>
            <a:endParaRPr lang="en-US" altLang="ko-KR" baseline="0" dirty="0" smtClean="0">
              <a:ea typeface="굴림" pitchFamily="50" charset="-127"/>
            </a:endParaRPr>
          </a:p>
          <a:p>
            <a:endParaRPr lang="en-US" altLang="ko-KR" baseline="0" dirty="0" smtClean="0">
              <a:ea typeface="굴림" pitchFamily="50" charset="-127"/>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ko-KR" baseline="0" dirty="0" smtClean="0">
                <a:ea typeface="굴림" pitchFamily="50" charset="-127"/>
              </a:rPr>
              <a:t>Recently, it has been extensively studied to use multiple channels and multiple radios in ad hoc wireless networks, especially in wireless mesh networks. In these networks, nodes are </a:t>
            </a:r>
            <a:r>
              <a:rPr lang="en-US" altLang="ko-KR" dirty="0" smtClean="0">
                <a:ea typeface="굴림" pitchFamily="50" charset="-127"/>
              </a:rPr>
              <a:t>equipped with multiple radios that are tuned on different non-overlapping channels. It has</a:t>
            </a:r>
            <a:r>
              <a:rPr lang="en-US" altLang="ko-KR" baseline="0" dirty="0" smtClean="0">
                <a:ea typeface="굴림" pitchFamily="50" charset="-127"/>
              </a:rPr>
              <a:t> been shown that using multiple channels and multiple radios can significantly increase the capacity of ad hoc wireless networks.</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altLang="ko-KR" baseline="0" dirty="0" smtClean="0">
              <a:ea typeface="굴림" pitchFamily="50" charset="-127"/>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ko-KR" baseline="0" dirty="0" smtClean="0">
                <a:ea typeface="굴림" pitchFamily="50" charset="-127"/>
              </a:rPr>
              <a:t>However, the use of multiple channels poses a question to the nodes executing the behavior-based detection. “On which channel to overhear?”</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altLang="ko-KR" dirty="0" smtClean="0">
              <a:ea typeface="굴림" pitchFamily="50"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r>
              <a:rPr lang="en-US" altLang="ko-KR" dirty="0" err="1" smtClean="0">
                <a:ea typeface="굴림" pitchFamily="50" charset="-127"/>
                <a:sym typeface="Wingdings" pitchFamily="2" charset="2"/>
              </a:rPr>
              <a:t></a:t>
            </a:r>
            <a:r>
              <a:rPr lang="en-US" altLang="ko-KR" dirty="0" smtClean="0">
                <a:ea typeface="굴림" pitchFamily="50" charset="-127"/>
                <a:sym typeface="Wingdings" pitchFamily="2" charset="2"/>
              </a:rPr>
              <a:t> </a:t>
            </a:r>
            <a:r>
              <a:rPr lang="en-US" altLang="ko-KR" dirty="0" smtClean="0">
                <a:ea typeface="굴림" pitchFamily="50" charset="-127"/>
              </a:rPr>
              <a:t>1 </a:t>
            </a:r>
            <a:r>
              <a:rPr lang="en-US" altLang="ko-KR" dirty="0" err="1" smtClean="0">
                <a:ea typeface="굴림" pitchFamily="50" charset="-127"/>
              </a:rPr>
              <a:t>mins</a:t>
            </a:r>
            <a:endParaRPr lang="en-US" altLang="ko-KR" dirty="0">
              <a:ea typeface="굴림" pitchFamily="50" charset="-127"/>
            </a:endParaRPr>
          </a:p>
          <a:p>
            <a:endParaRPr lang="en-US" altLang="ko-KR" dirty="0" smtClean="0">
              <a:ea typeface="굴림" pitchFamily="50" charset="-127"/>
            </a:endParaRPr>
          </a:p>
          <a:p>
            <a:r>
              <a:rPr lang="en-US" altLang="ko-KR" dirty="0" smtClean="0">
                <a:ea typeface="굴림" pitchFamily="50" charset="-127"/>
              </a:rPr>
              <a:t>On the other hand</a:t>
            </a:r>
            <a:r>
              <a:rPr lang="en-US" altLang="ko-KR" baseline="0" dirty="0" smtClean="0">
                <a:ea typeface="굴림" pitchFamily="50" charset="-127"/>
              </a:rPr>
              <a:t>, ad hoc wireless networks are vulnerable to a wide range of security attacks. An adversary can physically capture and tamper with ad hoc nodes. This is because they are often deployed in insecure locations. For example, mesh routers are deployed in open places such as rooftops or streetlights. Some nodes may be deployed even in a hostile environment like battlefield. Also, ad hoc nodes are typically low-cost devices without strong hardware protection. Hence, </a:t>
            </a:r>
            <a:r>
              <a:rPr lang="en-US" altLang="ko-KR" dirty="0" smtClean="0">
                <a:ea typeface="굴림" pitchFamily="50" charset="-127"/>
              </a:rPr>
              <a:t>they are not protected from being tempered</a:t>
            </a:r>
          </a:p>
          <a:p>
            <a:endParaRPr lang="en-US" altLang="ko-KR" baseline="0" dirty="0" smtClean="0">
              <a:ea typeface="굴림" pitchFamily="50" charset="-127"/>
            </a:endParaRPr>
          </a:p>
          <a:p>
            <a:r>
              <a:rPr lang="en-US" altLang="ko-KR" baseline="0" dirty="0" smtClean="0">
                <a:ea typeface="굴림" pitchFamily="50" charset="-127"/>
              </a:rPr>
              <a:t>Once nodes are compromised, they can be exploited to launch a variety of attacks. For example, compromised nodes can deny network protocols. Also, they can inject malicious traffic into networks, such as worm traffic.</a:t>
            </a:r>
            <a:endParaRPr lang="en-US" altLang="ko-KR" dirty="0" smtClean="0">
              <a:ea typeface="굴림" pitchFamily="50" charset="-127"/>
            </a:endParaRPr>
          </a:p>
          <a:p>
            <a:endParaRPr lang="en-US" altLang="ko-KR" dirty="0" smtClean="0">
              <a:ea typeface="굴림" pitchFamily="50" charset="-127"/>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pPr>
              <a:buFont typeface="Wingdings"/>
              <a:buChar char="à"/>
            </a:pPr>
            <a:r>
              <a:rPr lang="en-US" altLang="ko-KR" dirty="0" smtClean="0">
                <a:ea typeface="굴림" pitchFamily="50" charset="-127"/>
              </a:rPr>
              <a:t>1.5 </a:t>
            </a:r>
            <a:r>
              <a:rPr lang="en-US" altLang="ko-KR" dirty="0" err="1" smtClean="0">
                <a:ea typeface="굴림" pitchFamily="50" charset="-127"/>
              </a:rPr>
              <a:t>mins</a:t>
            </a:r>
            <a:endParaRPr lang="en-US" altLang="ko-KR" dirty="0" smtClean="0">
              <a:ea typeface="굴림" pitchFamily="50" charset="-127"/>
            </a:endParaRPr>
          </a:p>
          <a:p>
            <a:pPr>
              <a:buFont typeface="Wingdings"/>
              <a:buChar char="à"/>
            </a:pPr>
            <a:endParaRPr lang="en-US" altLang="ko-KR" dirty="0" smtClean="0">
              <a:ea typeface="굴림" pitchFamily="50" charset="-127"/>
            </a:endParaRPr>
          </a:p>
          <a:p>
            <a:r>
              <a:rPr lang="en-US" sz="1200" kern="1200" baseline="0" dirty="0" smtClean="0">
                <a:solidFill>
                  <a:schemeClr val="tx1"/>
                </a:solidFill>
                <a:latin typeface="Times New Roman" pitchFamily="18" charset="0"/>
                <a:ea typeface="+mn-ea"/>
                <a:cs typeface="+mn-cs"/>
              </a:rPr>
              <a:t>their focus or performance guarantee is different from</a:t>
            </a:r>
          </a:p>
          <a:p>
            <a:r>
              <a:rPr lang="en-US" sz="1200" kern="1200" baseline="0" dirty="0" smtClean="0">
                <a:solidFill>
                  <a:schemeClr val="tx1"/>
                </a:solidFill>
                <a:latin typeface="Times New Roman" pitchFamily="18" charset="0"/>
                <a:ea typeface="+mn-ea"/>
                <a:cs typeface="+mn-cs"/>
              </a:rPr>
              <a:t>that of this dissertation.</a:t>
            </a:r>
            <a:endParaRPr lang="en-US" altLang="ko-KR" dirty="0" smtClean="0">
              <a:ea typeface="굴림" pitchFamily="50" charset="-127"/>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r>
              <a:rPr lang="en-US" altLang="ko-KR" dirty="0" smtClean="0">
                <a:ea typeface="굴림" pitchFamily="50" charset="-127"/>
              </a:rPr>
              <a:t>3 </a:t>
            </a:r>
            <a:r>
              <a:rPr lang="en-US" altLang="ko-KR" dirty="0" err="1" smtClean="0">
                <a:ea typeface="굴림" pitchFamily="50" charset="-127"/>
              </a:rPr>
              <a:t>mins</a:t>
            </a:r>
            <a:r>
              <a:rPr lang="en-US" altLang="ko-KR" dirty="0" smtClean="0">
                <a:ea typeface="굴림" pitchFamily="50" charset="-127"/>
              </a:rPr>
              <a:t> (5 </a:t>
            </a:r>
            <a:r>
              <a:rPr lang="en-US" altLang="ko-KR" dirty="0" err="1" smtClean="0">
                <a:ea typeface="굴림" pitchFamily="50" charset="-127"/>
              </a:rPr>
              <a:t>mins</a:t>
            </a:r>
            <a:r>
              <a:rPr lang="en-US" altLang="ko-KR" dirty="0" smtClean="0">
                <a:ea typeface="굴림" pitchFamily="50" charset="-127"/>
              </a:rPr>
              <a:t> in total)</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r>
              <a:rPr lang="en-US" altLang="ko-KR" dirty="0" smtClean="0">
                <a:ea typeface="굴림" pitchFamily="50" charset="-127"/>
              </a:rPr>
              <a:t>3 </a:t>
            </a:r>
            <a:r>
              <a:rPr lang="en-US" altLang="ko-KR" dirty="0" err="1" smtClean="0">
                <a:ea typeface="굴림" pitchFamily="50" charset="-127"/>
              </a:rPr>
              <a:t>mins</a:t>
            </a:r>
            <a:r>
              <a:rPr lang="en-US" altLang="ko-KR" dirty="0" smtClean="0">
                <a:ea typeface="굴림" pitchFamily="50" charset="-127"/>
              </a:rPr>
              <a:t> (5 </a:t>
            </a:r>
            <a:r>
              <a:rPr lang="en-US" altLang="ko-KR" dirty="0" err="1" smtClean="0">
                <a:ea typeface="굴림" pitchFamily="50" charset="-127"/>
              </a:rPr>
              <a:t>mins</a:t>
            </a:r>
            <a:r>
              <a:rPr lang="en-US" altLang="ko-KR" dirty="0" smtClean="0">
                <a:ea typeface="굴림" pitchFamily="50" charset="-127"/>
              </a:rPr>
              <a:t> in total)</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pPr>
              <a:buFont typeface="Wingdings" charset="2"/>
              <a:buChar char="à"/>
            </a:pPr>
            <a:r>
              <a:rPr lang="en-US" altLang="ko-KR" dirty="0" smtClean="0">
                <a:ea typeface="굴림" pitchFamily="50" charset="-127"/>
              </a:rPr>
              <a:t> 1 min</a:t>
            </a:r>
          </a:p>
          <a:p>
            <a:pPr>
              <a:buFont typeface="Wingdings" charset="2"/>
              <a:buChar char="à"/>
            </a:pPr>
            <a:endParaRPr lang="en-US" altLang="ko-KR" dirty="0" smtClean="0">
              <a:ea typeface="굴림" pitchFamily="50" charset="-127"/>
            </a:endParaRPr>
          </a:p>
          <a:p>
            <a:pPr>
              <a:buFont typeface="Wingdings" charset="2"/>
              <a:buNone/>
            </a:pPr>
            <a:r>
              <a:rPr lang="en-US" altLang="ko-KR" dirty="0" smtClean="0">
                <a:ea typeface="굴림" pitchFamily="50" charset="-127"/>
              </a:rPr>
              <a:t>We are interested in a decision problem called the full-coverage reliable</a:t>
            </a:r>
            <a:r>
              <a:rPr lang="en-US" altLang="ko-KR" baseline="0" dirty="0" smtClean="0">
                <a:ea typeface="굴림" pitchFamily="50" charset="-127"/>
              </a:rPr>
              <a:t> monitoring, which is to determine whether …</a:t>
            </a:r>
            <a:endParaRPr lang="en-US" altLang="ko-KR" dirty="0" smtClean="0">
              <a:ea typeface="굴림" pitchFamily="50"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pPr>
              <a:buFont typeface="Wingdings"/>
              <a:buChar char="à"/>
            </a:pPr>
            <a:r>
              <a:rPr lang="en-US" altLang="ko-KR" dirty="0" smtClean="0">
                <a:ea typeface="굴림" pitchFamily="50" charset="-127"/>
              </a:rPr>
              <a:t> 1.5 </a:t>
            </a:r>
            <a:r>
              <a:rPr lang="en-US" altLang="ko-KR" dirty="0" err="1" smtClean="0">
                <a:ea typeface="굴림" pitchFamily="50" charset="-127"/>
              </a:rPr>
              <a:t>mins</a:t>
            </a:r>
            <a:endParaRPr lang="en-US" altLang="ko-KR" dirty="0" smtClean="0">
              <a:ea typeface="굴림" pitchFamily="50" charset="-127"/>
            </a:endParaRPr>
          </a:p>
          <a:p>
            <a:pPr>
              <a:buFont typeface="Wingdings"/>
              <a:buChar char="à"/>
            </a:pPr>
            <a:endParaRPr lang="en-US" altLang="ko-KR" dirty="0">
              <a:ea typeface="굴림" pitchFamily="50" charset="-127"/>
            </a:endParaRPr>
          </a:p>
          <a:p>
            <a:r>
              <a:rPr lang="en-US" altLang="ko-KR" dirty="0" smtClean="0">
                <a:ea typeface="굴림" pitchFamily="50" charset="-127"/>
              </a:rPr>
              <a:t>An approach commonly</a:t>
            </a:r>
            <a:r>
              <a:rPr lang="en-US" altLang="ko-KR" baseline="0" dirty="0" smtClean="0">
                <a:ea typeface="굴림" pitchFamily="50" charset="-127"/>
              </a:rPr>
              <a:t> used to defend ad hoc wireless network is behavior-based detection. In this, sniffer nodes overhear communications in their neighborhood exploiting the open nature of wireless medium. Then, they determine if the behaviors of their neighbors are legitimate, based on the observations from the overhearing. For example, </a:t>
            </a:r>
            <a:r>
              <a:rPr lang="en-US" altLang="ko-KR" dirty="0" smtClean="0">
                <a:ea typeface="굴림" pitchFamily="50" charset="-127"/>
              </a:rPr>
              <a:t>to detect</a:t>
            </a:r>
            <a:r>
              <a:rPr lang="en-US" altLang="ko-KR" sz="1200" dirty="0" smtClean="0">
                <a:ea typeface="굴림" pitchFamily="50" charset="-127"/>
              </a:rPr>
              <a:t> MAC-layer misbehavior, a sniffer can verify if the back-off times of its neighbors follow legitimate patterns.</a:t>
            </a:r>
            <a:endParaRPr lang="en-US" altLang="ko-KR" baseline="0" dirty="0" smtClean="0">
              <a:ea typeface="굴림" pitchFamily="50" charset="-127"/>
            </a:endParaRPr>
          </a:p>
          <a:p>
            <a:endParaRPr lang="en-US" altLang="ko-KR" baseline="0" dirty="0" smtClean="0">
              <a:ea typeface="굴림" pitchFamily="50" charset="-127"/>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ko-KR" baseline="0" dirty="0" smtClean="0">
                <a:ea typeface="굴림" pitchFamily="50" charset="-127"/>
              </a:rPr>
              <a:t>Recently, it has been extensively studied to use multiple channels in ad hoc wireless networks. In these networks, nodes are </a:t>
            </a:r>
            <a:r>
              <a:rPr lang="en-US" altLang="ko-KR" dirty="0" smtClean="0">
                <a:ea typeface="굴림" pitchFamily="50" charset="-127"/>
              </a:rPr>
              <a:t>equipped with multiple radios operating on different channels. It is known</a:t>
            </a:r>
            <a:r>
              <a:rPr lang="en-US" altLang="ko-KR" baseline="0" dirty="0" smtClean="0">
                <a:ea typeface="굴림" pitchFamily="50" charset="-127"/>
              </a:rPr>
              <a:t> that using multiple channels and multiple radios can significantly increase the capacity of the network.</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altLang="ko-KR" baseline="0" dirty="0" smtClean="0">
              <a:ea typeface="굴림" pitchFamily="50" charset="-127"/>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ko-KR" baseline="0" dirty="0" smtClean="0">
                <a:ea typeface="굴림" pitchFamily="50" charset="-127"/>
              </a:rPr>
              <a:t>A major issue that raises with the behavior-based detection in multi-channel AHWN </a:t>
            </a:r>
            <a:r>
              <a:rPr lang="en-US" altLang="ko-KR" baseline="0" smtClean="0">
                <a:ea typeface="굴림" pitchFamily="50" charset="-127"/>
              </a:rPr>
              <a:t>is optimal </a:t>
            </a:r>
            <a:r>
              <a:rPr lang="en-US" altLang="ko-KR" baseline="0" dirty="0" smtClean="0">
                <a:ea typeface="굴림" pitchFamily="50" charset="-127"/>
              </a:rPr>
              <a:t>placement and channel assignment of sniffers. That is how to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endParaRPr lang="en-US" altLang="ko-KR" dirty="0" smtClean="0">
              <a:ea typeface="굴림" pitchFamily="50"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4290" name="Rectangle 2"/>
          <p:cNvSpPr>
            <a:spLocks noGrp="1" noRot="1" noChangeAspect="1" noChangeArrowheads="1" noTextEdit="1"/>
          </p:cNvSpPr>
          <p:nvPr>
            <p:ph type="sldImg"/>
          </p:nvPr>
        </p:nvSpPr>
        <p:spPr>
          <a:ln/>
        </p:spPr>
      </p:sp>
      <p:sp>
        <p:nvSpPr>
          <p:cNvPr id="1164291" name="Rectangle 3"/>
          <p:cNvSpPr>
            <a:spLocks noGrp="1" noChangeArrowheads="1"/>
          </p:cNvSpPr>
          <p:nvPr>
            <p:ph type="body" idx="1"/>
          </p:nvPr>
        </p:nvSpPr>
        <p:spPr/>
        <p:txBody>
          <a:bodyPr/>
          <a:lstStyle/>
          <a:p>
            <a:pPr>
              <a:buFont typeface="Wingdings"/>
              <a:buChar char="à"/>
            </a:pPr>
            <a:r>
              <a:rPr lang="en-US" altLang="ko-KR" sz="900" dirty="0" smtClean="0">
                <a:ea typeface="굴림" pitchFamily="50" charset="-127"/>
              </a:rPr>
              <a:t> 1</a:t>
            </a:r>
            <a:r>
              <a:rPr lang="en-US" altLang="ko-KR" sz="900" baseline="0" dirty="0" smtClean="0">
                <a:ea typeface="굴림" pitchFamily="50" charset="-127"/>
              </a:rPr>
              <a:t> </a:t>
            </a:r>
            <a:r>
              <a:rPr lang="en-US" altLang="ko-KR" sz="900" dirty="0" smtClean="0">
                <a:ea typeface="굴림" pitchFamily="50" charset="-127"/>
              </a:rPr>
              <a:t>min</a:t>
            </a:r>
          </a:p>
          <a:p>
            <a:pPr>
              <a:buFont typeface="Wingdings"/>
              <a:buNone/>
            </a:pPr>
            <a:endParaRPr lang="en-US" altLang="ko-KR" sz="900" dirty="0" smtClean="0">
              <a:ea typeface="굴림" pitchFamily="50" charset="-127"/>
            </a:endParaRPr>
          </a:p>
          <a:p>
            <a:pPr>
              <a:buFont typeface="Wingdings"/>
              <a:buNone/>
            </a:pPr>
            <a:r>
              <a:rPr lang="en-US" altLang="ko-KR" sz="900" dirty="0" smtClean="0">
                <a:ea typeface="굴림" pitchFamily="50" charset="-127"/>
              </a:rPr>
              <a:t>In</a:t>
            </a:r>
            <a:r>
              <a:rPr lang="en-US" altLang="ko-KR" sz="900" baseline="0" dirty="0" smtClean="0">
                <a:ea typeface="굴림" pitchFamily="50" charset="-127"/>
              </a:rPr>
              <a:t> the first part, we studied… We showed that … Then, we developed the best approximation algorithm … For the optimal placement and channel assignment of sniffers,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4290" name="Rectangle 2"/>
          <p:cNvSpPr>
            <a:spLocks noGrp="1" noRot="1" noChangeAspect="1" noChangeArrowheads="1" noTextEdit="1"/>
          </p:cNvSpPr>
          <p:nvPr>
            <p:ph type="sldImg"/>
          </p:nvPr>
        </p:nvSpPr>
        <p:spPr>
          <a:ln/>
        </p:spPr>
      </p:sp>
      <p:sp>
        <p:nvSpPr>
          <p:cNvPr id="1164291" name="Rectangle 3"/>
          <p:cNvSpPr>
            <a:spLocks noGrp="1" noChangeArrowheads="1"/>
          </p:cNvSpPr>
          <p:nvPr>
            <p:ph type="body" idx="1"/>
          </p:nvPr>
        </p:nvSpPr>
        <p:spPr/>
        <p:txBody>
          <a:bodyPr/>
          <a:lstStyle/>
          <a:p>
            <a:pPr>
              <a:buFont typeface="Wingdings"/>
              <a:buChar char="à"/>
            </a:pPr>
            <a:r>
              <a:rPr lang="en-US" altLang="ko-KR" sz="900" dirty="0" smtClean="0">
                <a:ea typeface="굴림" pitchFamily="50" charset="-127"/>
              </a:rPr>
              <a:t>1.5 </a:t>
            </a:r>
            <a:r>
              <a:rPr lang="en-US" altLang="ko-KR" sz="900" dirty="0" err="1" smtClean="0">
                <a:ea typeface="굴림" pitchFamily="50" charset="-127"/>
              </a:rPr>
              <a:t>mins</a:t>
            </a:r>
            <a:endParaRPr lang="en-US" altLang="ko-KR" sz="900" dirty="0" smtClean="0">
              <a:ea typeface="굴림" pitchFamily="50" charset="-127"/>
            </a:endParaRPr>
          </a:p>
          <a:p>
            <a:pPr>
              <a:buFont typeface="Wingdings"/>
              <a:buNone/>
            </a:pPr>
            <a:endParaRPr lang="en-US" altLang="ko-KR" sz="900" dirty="0" smtClean="0">
              <a:ea typeface="굴림" pitchFamily="50" charset="-127"/>
            </a:endParaRPr>
          </a:p>
          <a:p>
            <a:pPr>
              <a:buFont typeface="Wingdings"/>
              <a:buNone/>
            </a:pPr>
            <a:r>
              <a:rPr lang="en-US" altLang="ko-KR" sz="900" dirty="0" smtClean="0">
                <a:ea typeface="굴림" pitchFamily="50" charset="-127"/>
              </a:rPr>
              <a:t>In this thesis</a:t>
            </a:r>
            <a:r>
              <a:rPr lang="en-US" altLang="ko-KR" sz="900" baseline="0" dirty="0" smtClean="0">
                <a:ea typeface="굴림" pitchFamily="50" charset="-127"/>
              </a:rPr>
              <a:t> work, we have designed three approximation algorithms for MCMC in a centralized setting. The first is GR-MCMC and it is an intuitive extension of GR-MCSC to MCMC. It achieves only a half approximation ratio. The other two are algorithms based on a technique called LP rounding. The first LP rounding algorithm is PRA, and it achieves an approximation ratio of 1-1/e probabilistically, which is the best approximation ratio for MCMC. The second LP rounding algorithm is DRA, and it achieves the best approximation ratio deterministically.    </a:t>
            </a:r>
          </a:p>
          <a:p>
            <a:pPr>
              <a:buFont typeface="Wingdings"/>
              <a:buChar char="à"/>
            </a:pPr>
            <a:endParaRPr lang="en-US" altLang="ko-KR" sz="900" baseline="0" dirty="0" smtClean="0">
              <a:ea typeface="굴림" pitchFamily="50" charset="-127"/>
            </a:endParaRPr>
          </a:p>
          <a:p>
            <a:pPr>
              <a:buFont typeface="Wingdings"/>
              <a:buChar char="à"/>
            </a:pPr>
            <a:r>
              <a:rPr lang="en-US" altLang="ko-KR" sz="900" baseline="0" dirty="0" smtClean="0">
                <a:ea typeface="굴림" pitchFamily="50" charset="-127"/>
              </a:rPr>
              <a:t> Also, we have designed three distributed approximation algorithms based on the centralized algorithms. They are DGR-MCMC, DPRA, and DDRA. All of these three distributed algorithms have the same approximation ratios as their centralized counterparts. </a:t>
            </a:r>
          </a:p>
          <a:p>
            <a:pPr>
              <a:buFont typeface="Wingdings"/>
              <a:buChar char="à"/>
            </a:pPr>
            <a:endParaRPr lang="en-US" altLang="ko-KR" sz="900" baseline="0" dirty="0" smtClean="0">
              <a:ea typeface="굴림" pitchFamily="50" charset="-127"/>
            </a:endParaRPr>
          </a:p>
          <a:p>
            <a:pPr>
              <a:buFont typeface="Wingdings"/>
              <a:buChar char="à"/>
            </a:pPr>
            <a:endParaRPr lang="en-US" altLang="ko-KR" sz="900" baseline="0" dirty="0" smtClean="0">
              <a:ea typeface="굴림" pitchFamily="50" charset="-127"/>
            </a:endParaRPr>
          </a:p>
          <a:p>
            <a:pPr>
              <a:buFont typeface="Wingdings"/>
              <a:buChar char="à"/>
            </a:pPr>
            <a:endParaRPr lang="en-US" altLang="ko-KR" sz="900" baseline="0" dirty="0" smtClean="0">
              <a:ea typeface="굴림" pitchFamily="50" charset="-127"/>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Rot="1" noChangeAspect="1" noChangeArrowheads="1" noTextEdit="1"/>
          </p:cNvSpPr>
          <p:nvPr>
            <p:ph type="sldImg"/>
          </p:nvPr>
        </p:nvSpPr>
        <p:spPr>
          <a:ln/>
        </p:spPr>
      </p:sp>
      <p:sp>
        <p:nvSpPr>
          <p:cNvPr id="1145859" name="Rectangle 3"/>
          <p:cNvSpPr>
            <a:spLocks noGrp="1" noChangeArrowheads="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ko-KR" sz="1200" dirty="0" smtClean="0">
                <a:ea typeface="굴림" pitchFamily="50" charset="-127"/>
              </a:rPr>
              <a:t>5 </a:t>
            </a:r>
            <a:r>
              <a:rPr lang="en-US" altLang="ko-KR" sz="1200" dirty="0" err="1" smtClean="0">
                <a:ea typeface="굴림" pitchFamily="50" charset="-127"/>
              </a:rPr>
              <a:t>mins</a:t>
            </a:r>
            <a:r>
              <a:rPr lang="en-US" altLang="ko-KR" sz="1200" dirty="0" smtClean="0">
                <a:ea typeface="굴림" pitchFamily="50" charset="-127"/>
              </a:rPr>
              <a:t> up to here</a:t>
            </a:r>
          </a:p>
          <a:p>
            <a:endParaRPr lang="en-US" altLang="ko-KR" dirty="0" smtClean="0">
              <a:ea typeface="굴림" pitchFamily="50" charset="-127"/>
            </a:endParaRPr>
          </a:p>
          <a:p>
            <a:r>
              <a:rPr lang="en-US" altLang="ko-KR" dirty="0" smtClean="0">
                <a:ea typeface="굴림" pitchFamily="50" charset="-127"/>
              </a:rPr>
              <a:t>Now, I will present the third part of my Ph.D. research,</a:t>
            </a:r>
            <a:r>
              <a:rPr lang="en-US" altLang="ko-KR" baseline="0" dirty="0" smtClean="0">
                <a:ea typeface="굴림" pitchFamily="50" charset="-127"/>
              </a:rPr>
              <a:t> which is on …</a:t>
            </a:r>
            <a:endParaRPr lang="en-US" altLang="ko-KR" dirty="0" smtClean="0">
              <a:ea typeface="굴림" pitchFamily="50"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7038" y="217488"/>
            <a:ext cx="2208212" cy="59658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217488"/>
            <a:ext cx="6472238" cy="5965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sz="2200"/>
            </a:lvl2pPr>
            <a:lvl3pPr>
              <a:defRPr sz="2000"/>
            </a:lvl3pPr>
            <a:lvl4pPr>
              <a:buFont typeface="Wingdings" pitchFamily="2" charset="2"/>
              <a:buChar char="ü"/>
              <a:defRPr sz="18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960438"/>
            <a:ext cx="4340225" cy="5222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960438"/>
            <a:ext cx="4340225" cy="5222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0338" y="217488"/>
            <a:ext cx="8821737" cy="692150"/>
          </a:xfrm>
          <a:prstGeom prst="rect">
            <a:avLst/>
          </a:prstGeom>
          <a:noFill/>
          <a:ln w="12700">
            <a:noFill/>
            <a:miter lim="800000"/>
            <a:headEnd/>
            <a:tailEnd/>
          </a:ln>
          <a:effectLst/>
        </p:spPr>
        <p:txBody>
          <a:bodyPr vert="horz" wrap="square" lIns="90487" tIns="44450" rIns="90487"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2400" y="960438"/>
            <a:ext cx="8832850" cy="5222875"/>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1"/>
            <a:endParaRPr lang="en-US" smtClean="0"/>
          </a:p>
        </p:txBody>
      </p:sp>
      <p:sp>
        <p:nvSpPr>
          <p:cNvPr id="1028" name="Rectangle 4"/>
          <p:cNvSpPr>
            <a:spLocks noChangeArrowheads="1"/>
          </p:cNvSpPr>
          <p:nvPr/>
        </p:nvSpPr>
        <p:spPr bwMode="auto">
          <a:xfrm>
            <a:off x="77788" y="77788"/>
            <a:ext cx="8988425" cy="6234112"/>
          </a:xfrm>
          <a:prstGeom prst="rect">
            <a:avLst/>
          </a:prstGeom>
          <a:noFill/>
          <a:ln w="19050">
            <a:solidFill>
              <a:schemeClr val="accent2"/>
            </a:solidFill>
            <a:miter lim="800000"/>
            <a:headEnd/>
            <a:tailEnd/>
          </a:ln>
          <a:effectLst/>
        </p:spPr>
        <p:txBody>
          <a:bodyPr wrap="none" anchor="ctr"/>
          <a:lstStyle/>
          <a:p>
            <a:endParaRPr lang="en-US"/>
          </a:p>
        </p:txBody>
      </p:sp>
      <p:sp>
        <p:nvSpPr>
          <p:cNvPr id="1029" name="Rectangle 5"/>
          <p:cNvSpPr>
            <a:spLocks noChangeArrowheads="1"/>
          </p:cNvSpPr>
          <p:nvPr/>
        </p:nvSpPr>
        <p:spPr bwMode="auto">
          <a:xfrm>
            <a:off x="4452938" y="6472238"/>
            <a:ext cx="1089025" cy="274434"/>
          </a:xfrm>
          <a:prstGeom prst="rect">
            <a:avLst/>
          </a:prstGeom>
          <a:noFill/>
          <a:ln w="12700">
            <a:noFill/>
            <a:miter lim="800000"/>
            <a:headEnd/>
            <a:tailEnd/>
          </a:ln>
          <a:effectLst/>
        </p:spPr>
        <p:txBody>
          <a:bodyPr lIns="90487" tIns="44450" rIns="90487" bIns="44450">
            <a:spAutoFit/>
          </a:bodyPr>
          <a:lstStyle/>
          <a:p>
            <a:pPr algn="l"/>
            <a:r>
              <a:rPr lang="en-US" sz="1200" dirty="0">
                <a:latin typeface="Arial" charset="0"/>
              </a:rPr>
              <a:t>Slide </a:t>
            </a:r>
            <a:fld id="{0820559F-CB0E-4077-B892-A1AFB79BA534}" type="slidenum">
              <a:rPr lang="en-US" sz="1200" smtClean="0">
                <a:latin typeface="Arial" charset="0"/>
              </a:rPr>
              <a:pPr algn="l"/>
              <a:t>‹#›</a:t>
            </a:fld>
            <a:r>
              <a:rPr lang="en-US" sz="1200" dirty="0" smtClean="0">
                <a:latin typeface="Arial" charset="0"/>
              </a:rPr>
              <a:t>/38</a:t>
            </a:r>
            <a:endParaRPr lang="en-US" sz="1200" dirty="0">
              <a:latin typeface="Arial" charset="0"/>
            </a:endParaRPr>
          </a:p>
        </p:txBody>
      </p:sp>
      <p:pic>
        <p:nvPicPr>
          <p:cNvPr id="1032" name="Picture 8" descr="PU_signature_gif_print"/>
          <p:cNvPicPr>
            <a:picLocks noChangeAspect="1" noChangeArrowheads="1"/>
          </p:cNvPicPr>
          <p:nvPr userDrawn="1"/>
        </p:nvPicPr>
        <p:blipFill>
          <a:blip r:embed="rId13" cstate="print"/>
          <a:srcRect/>
          <a:stretch>
            <a:fillRect/>
          </a:stretch>
        </p:blipFill>
        <p:spPr bwMode="auto">
          <a:xfrm>
            <a:off x="7529513" y="6353175"/>
            <a:ext cx="1506537" cy="504825"/>
          </a:xfrm>
          <a:prstGeom prst="rect">
            <a:avLst/>
          </a:prstGeom>
          <a:noFill/>
        </p:spPr>
      </p:pic>
      <p:pic>
        <p:nvPicPr>
          <p:cNvPr id="1033" name="Picture 9" descr="logonew"/>
          <p:cNvPicPr>
            <a:picLocks noChangeAspect="1" noChangeArrowheads="1"/>
          </p:cNvPicPr>
          <p:nvPr userDrawn="1"/>
        </p:nvPicPr>
        <p:blipFill>
          <a:blip r:embed="rId14" cstate="print"/>
          <a:srcRect l="12109" t="17769" r="8650" b="14888"/>
          <a:stretch>
            <a:fillRect/>
          </a:stretch>
        </p:blipFill>
        <p:spPr bwMode="auto">
          <a:xfrm>
            <a:off x="131763" y="6364288"/>
            <a:ext cx="820737" cy="493712"/>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009900"/>
          </a:solidFill>
          <a:latin typeface="+mj-lt"/>
          <a:ea typeface="+mj-ea"/>
          <a:cs typeface="+mj-cs"/>
        </a:defRPr>
      </a:lvl1pPr>
      <a:lvl2pPr algn="ctr" rtl="0" eaLnBrk="0" fontAlgn="base" hangingPunct="0">
        <a:spcBef>
          <a:spcPct val="0"/>
        </a:spcBef>
        <a:spcAft>
          <a:spcPct val="0"/>
        </a:spcAft>
        <a:defRPr sz="3600" b="1">
          <a:solidFill>
            <a:srgbClr val="009900"/>
          </a:solidFill>
          <a:latin typeface="Helvetica" pitchFamily="34" charset="0"/>
        </a:defRPr>
      </a:lvl2pPr>
      <a:lvl3pPr algn="ctr" rtl="0" eaLnBrk="0" fontAlgn="base" hangingPunct="0">
        <a:spcBef>
          <a:spcPct val="0"/>
        </a:spcBef>
        <a:spcAft>
          <a:spcPct val="0"/>
        </a:spcAft>
        <a:defRPr sz="3600" b="1">
          <a:solidFill>
            <a:srgbClr val="009900"/>
          </a:solidFill>
          <a:latin typeface="Helvetica" pitchFamily="34" charset="0"/>
        </a:defRPr>
      </a:lvl3pPr>
      <a:lvl4pPr algn="ctr" rtl="0" eaLnBrk="0" fontAlgn="base" hangingPunct="0">
        <a:spcBef>
          <a:spcPct val="0"/>
        </a:spcBef>
        <a:spcAft>
          <a:spcPct val="0"/>
        </a:spcAft>
        <a:defRPr sz="3600" b="1">
          <a:solidFill>
            <a:srgbClr val="009900"/>
          </a:solidFill>
          <a:latin typeface="Helvetica" pitchFamily="34" charset="0"/>
        </a:defRPr>
      </a:lvl4pPr>
      <a:lvl5pPr algn="ctr" rtl="0" eaLnBrk="0" fontAlgn="base" hangingPunct="0">
        <a:spcBef>
          <a:spcPct val="0"/>
        </a:spcBef>
        <a:spcAft>
          <a:spcPct val="0"/>
        </a:spcAft>
        <a:defRPr sz="3600" b="1">
          <a:solidFill>
            <a:srgbClr val="009900"/>
          </a:solidFill>
          <a:latin typeface="Helvetica" pitchFamily="34" charset="0"/>
        </a:defRPr>
      </a:lvl5pPr>
      <a:lvl6pPr marL="457200" algn="ctr" rtl="0" eaLnBrk="0" fontAlgn="base" hangingPunct="0">
        <a:spcBef>
          <a:spcPct val="0"/>
        </a:spcBef>
        <a:spcAft>
          <a:spcPct val="0"/>
        </a:spcAft>
        <a:defRPr sz="3600" b="1">
          <a:solidFill>
            <a:srgbClr val="009900"/>
          </a:solidFill>
          <a:latin typeface="Helvetica" pitchFamily="34" charset="0"/>
        </a:defRPr>
      </a:lvl6pPr>
      <a:lvl7pPr marL="914400" algn="ctr" rtl="0" eaLnBrk="0" fontAlgn="base" hangingPunct="0">
        <a:spcBef>
          <a:spcPct val="0"/>
        </a:spcBef>
        <a:spcAft>
          <a:spcPct val="0"/>
        </a:spcAft>
        <a:defRPr sz="3600" b="1">
          <a:solidFill>
            <a:srgbClr val="009900"/>
          </a:solidFill>
          <a:latin typeface="Helvetica" pitchFamily="34" charset="0"/>
        </a:defRPr>
      </a:lvl7pPr>
      <a:lvl8pPr marL="1371600" algn="ctr" rtl="0" eaLnBrk="0" fontAlgn="base" hangingPunct="0">
        <a:spcBef>
          <a:spcPct val="0"/>
        </a:spcBef>
        <a:spcAft>
          <a:spcPct val="0"/>
        </a:spcAft>
        <a:defRPr sz="3600" b="1">
          <a:solidFill>
            <a:srgbClr val="009900"/>
          </a:solidFill>
          <a:latin typeface="Helvetica" pitchFamily="34" charset="0"/>
        </a:defRPr>
      </a:lvl8pPr>
      <a:lvl9pPr marL="1828800" algn="ctr" rtl="0" eaLnBrk="0" fontAlgn="base" hangingPunct="0">
        <a:spcBef>
          <a:spcPct val="0"/>
        </a:spcBef>
        <a:spcAft>
          <a:spcPct val="0"/>
        </a:spcAft>
        <a:defRPr sz="3600" b="1">
          <a:solidFill>
            <a:srgbClr val="009900"/>
          </a:solidFill>
          <a:latin typeface="Helvetica" pitchFamily="34" charset="0"/>
        </a:defRPr>
      </a:lvl9pPr>
    </p:titleStyle>
    <p:bodyStyle>
      <a:lvl1pPr marL="342900" indent="-342900" algn="l" rtl="0" eaLnBrk="0" fontAlgn="base" hangingPunct="0">
        <a:spcBef>
          <a:spcPct val="20000"/>
        </a:spcBef>
        <a:spcAft>
          <a:spcPct val="0"/>
        </a:spcAft>
        <a:buSzPct val="80000"/>
        <a:buFont typeface="Wingdings" pitchFamily="2" charset="2"/>
        <a:buChar char="l"/>
        <a:defRPr sz="2400">
          <a:solidFill>
            <a:schemeClr val="accent2"/>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000">
          <a:solidFill>
            <a:schemeClr val="tx1"/>
          </a:solidFill>
          <a:latin typeface="+mn-lt"/>
        </a:defRPr>
      </a:lvl2pPr>
      <a:lvl3pPr marL="1143000" indent="-228600" algn="l" rtl="0" eaLnBrk="0" fontAlgn="base" hangingPunct="0">
        <a:spcBef>
          <a:spcPct val="20000"/>
        </a:spcBef>
        <a:spcAft>
          <a:spcPct val="0"/>
        </a:spcAft>
        <a:buClr>
          <a:schemeClr val="tx1"/>
        </a:buClr>
        <a:buSzPct val="100000"/>
        <a:buFont typeface="Times New Roman" pitchFamily="18" charset="0"/>
        <a:buChar char="−"/>
        <a:defRPr sz="16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6.wmf"/><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7.wmf"/><Relationship Id="rId4" Type="http://schemas.openxmlformats.org/officeDocument/2006/relationships/oleObject" Target="../embeddings/oleObject3.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18.xml"/><Relationship Id="rId7"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18.wmf"/><Relationship Id="rId4" Type="http://schemas.openxmlformats.org/officeDocument/2006/relationships/oleObject" Target="../embeddings/oleObject4.bin"/><Relationship Id="rId9" Type="http://schemas.openxmlformats.org/officeDocument/2006/relationships/image" Target="../media/image20.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24.xml"/><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21.wmf"/><Relationship Id="rId4" Type="http://schemas.openxmlformats.org/officeDocument/2006/relationships/oleObject" Target="../embeddings/oleObject7.bin"/><Relationship Id="rId9" Type="http://schemas.openxmlformats.org/officeDocument/2006/relationships/image" Target="../media/image23.wmf"/></Relationships>
</file>

<file path=ppt/slides/_rels/slide2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26.xml"/><Relationship Id="rId7" Type="http://schemas.openxmlformats.org/officeDocument/2006/relationships/image" Target="../media/image29.png"/><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6.wmf"/><Relationship Id="rId5" Type="http://schemas.openxmlformats.org/officeDocument/2006/relationships/oleObject" Target="../embeddings/oleObject10.bin"/><Relationship Id="rId4" Type="http://schemas.openxmlformats.org/officeDocument/2006/relationships/image" Target="../media/image28.png"/><Relationship Id="rId9" Type="http://schemas.openxmlformats.org/officeDocument/2006/relationships/image" Target="../media/image27.wmf"/></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30.wmf"/><Relationship Id="rId4" Type="http://schemas.openxmlformats.org/officeDocument/2006/relationships/oleObject" Target="../embeddings/oleObject12.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3.wmf"/><Relationship Id="rId3" Type="http://schemas.openxmlformats.org/officeDocument/2006/relationships/notesSlide" Target="../notesSlides/notesSlide3.xml"/><Relationship Id="rId7" Type="http://schemas.openxmlformats.org/officeDocument/2006/relationships/image" Target="../media/image9.png"/><Relationship Id="rId12"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png"/><Relationship Id="rId11" Type="http://schemas.openxmlformats.org/officeDocument/2006/relationships/oleObject" Target="../embeddings/oleObject1.bin"/><Relationship Id="rId5" Type="http://schemas.openxmlformats.org/officeDocument/2006/relationships/image" Target="../media/image7.wmf"/><Relationship Id="rId15" Type="http://schemas.openxmlformats.org/officeDocument/2006/relationships/image" Target="../media/image15.wmf"/><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4.wm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3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3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38.wmf"/><Relationship Id="rId4" Type="http://schemas.openxmlformats.org/officeDocument/2006/relationships/oleObject" Target="../embeddings/oleObject13.bin"/></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6002" name="Rectangle 2"/>
          <p:cNvSpPr>
            <a:spLocks noGrp="1" noChangeArrowheads="1"/>
          </p:cNvSpPr>
          <p:nvPr>
            <p:ph type="ctrTitle"/>
          </p:nvPr>
        </p:nvSpPr>
        <p:spPr>
          <a:xfrm>
            <a:off x="157163" y="209456"/>
            <a:ext cx="8805862" cy="1376973"/>
          </a:xfrm>
          <a:noFill/>
          <a:ln/>
        </p:spPr>
        <p:txBody>
          <a:bodyPr lIns="85725" tIns="41275" rIns="85725" bIns="41275"/>
          <a:lstStyle/>
          <a:p>
            <a:pPr>
              <a:spcAft>
                <a:spcPct val="60000"/>
              </a:spcAft>
            </a:pPr>
            <a:r>
              <a:rPr lang="en-US" altLang="ko-KR" sz="3200" dirty="0" smtClean="0">
                <a:ea typeface="굴림" pitchFamily="50" charset="-127"/>
              </a:rPr>
              <a:t>Algorithms For Distributed Monitoring In Multi-Channel Ad Hoc Wireless Networks</a:t>
            </a:r>
            <a:endParaRPr lang="en-US" sz="3200" dirty="0"/>
          </a:p>
        </p:txBody>
      </p:sp>
      <p:sp>
        <p:nvSpPr>
          <p:cNvPr id="896003" name="Rectangle 3"/>
          <p:cNvSpPr>
            <a:spLocks noChangeArrowheads="1"/>
          </p:cNvSpPr>
          <p:nvPr/>
        </p:nvSpPr>
        <p:spPr bwMode="auto">
          <a:xfrm>
            <a:off x="677958" y="1575602"/>
            <a:ext cx="7931150" cy="2244204"/>
          </a:xfrm>
          <a:prstGeom prst="rect">
            <a:avLst/>
          </a:prstGeom>
          <a:noFill/>
          <a:ln w="12700">
            <a:noFill/>
            <a:miter lim="800000"/>
            <a:headEnd/>
            <a:tailEnd/>
          </a:ln>
          <a:effectLst/>
        </p:spPr>
        <p:txBody>
          <a:bodyPr wrap="square" lIns="90487" tIns="44450" rIns="90487" bIns="44450">
            <a:spAutoFit/>
          </a:bodyPr>
          <a:lstStyle/>
          <a:p>
            <a:r>
              <a:rPr lang="en-US" altLang="ko-KR" sz="2400" b="1" dirty="0" err="1" smtClean="0">
                <a:solidFill>
                  <a:srgbClr val="0000FF"/>
                </a:solidFill>
                <a:latin typeface="Times New Roman" pitchFamily="18" charset="0"/>
              </a:rPr>
              <a:t>Donghoon</a:t>
            </a:r>
            <a:r>
              <a:rPr lang="en-US" altLang="ko-KR" sz="2400" b="1" dirty="0" smtClean="0">
                <a:solidFill>
                  <a:srgbClr val="0000FF"/>
                </a:solidFill>
                <a:latin typeface="Times New Roman" pitchFamily="18" charset="0"/>
              </a:rPr>
              <a:t> </a:t>
            </a:r>
            <a:r>
              <a:rPr lang="en-US" altLang="ko-KR" sz="2400" b="1" dirty="0">
                <a:solidFill>
                  <a:srgbClr val="0000FF"/>
                </a:solidFill>
                <a:latin typeface="Times New Roman" pitchFamily="18" charset="0"/>
              </a:rPr>
              <a:t>Shin </a:t>
            </a:r>
            <a:endParaRPr lang="en-US" altLang="ko-KR" sz="2400" b="1" dirty="0" smtClean="0">
              <a:solidFill>
                <a:srgbClr val="0000FF"/>
              </a:solidFill>
              <a:latin typeface="Times New Roman" pitchFamily="18" charset="0"/>
            </a:endParaRPr>
          </a:p>
          <a:p>
            <a:endParaRPr lang="en-US" altLang="ko-KR" sz="1000" b="1" dirty="0" smtClean="0">
              <a:solidFill>
                <a:srgbClr val="0000FF"/>
              </a:solidFill>
              <a:latin typeface="Times New Roman" pitchFamily="18" charset="0"/>
            </a:endParaRPr>
          </a:p>
          <a:p>
            <a:r>
              <a:rPr lang="en-US" altLang="ko-KR" sz="2400" b="1" dirty="0" smtClean="0">
                <a:latin typeface="Times New Roman" pitchFamily="18" charset="0"/>
              </a:rPr>
              <a:t>Ph.D. Final Examination</a:t>
            </a:r>
          </a:p>
          <a:p>
            <a:endParaRPr lang="en-US" sz="1000" b="1" dirty="0" smtClean="0">
              <a:latin typeface="Times New Roman" pitchFamily="18" charset="0"/>
            </a:endParaRPr>
          </a:p>
          <a:p>
            <a:r>
              <a:rPr lang="en-US" sz="2400" b="1" dirty="0" smtClean="0">
                <a:latin typeface="Times New Roman" pitchFamily="18" charset="0"/>
              </a:rPr>
              <a:t>Advisor: Prof. </a:t>
            </a:r>
            <a:r>
              <a:rPr lang="en-US" sz="2400" b="1" dirty="0" err="1" smtClean="0">
                <a:latin typeface="Times New Roman" pitchFamily="18" charset="0"/>
              </a:rPr>
              <a:t>Saurabh</a:t>
            </a:r>
            <a:r>
              <a:rPr lang="en-US" sz="2400" b="1" dirty="0" smtClean="0">
                <a:latin typeface="Times New Roman" pitchFamily="18" charset="0"/>
              </a:rPr>
              <a:t> </a:t>
            </a:r>
            <a:r>
              <a:rPr lang="en-US" sz="2400" b="1" dirty="0" err="1" smtClean="0">
                <a:latin typeface="Times New Roman" pitchFamily="18" charset="0"/>
              </a:rPr>
              <a:t>Bagchi</a:t>
            </a:r>
            <a:endParaRPr lang="en-US" sz="2400" b="1" dirty="0" smtClean="0">
              <a:latin typeface="Times New Roman" pitchFamily="18" charset="0"/>
            </a:endParaRPr>
          </a:p>
          <a:p>
            <a:r>
              <a:rPr lang="en-US" sz="2400" b="1" dirty="0" smtClean="0">
                <a:latin typeface="Times New Roman" pitchFamily="18" charset="0"/>
              </a:rPr>
              <a:t>Committee Members: Profs. Ness B. </a:t>
            </a:r>
            <a:r>
              <a:rPr lang="en-US" sz="2400" b="1" dirty="0" err="1" smtClean="0">
                <a:latin typeface="Times New Roman" pitchFamily="18" charset="0"/>
              </a:rPr>
              <a:t>Shroff</a:t>
            </a:r>
            <a:r>
              <a:rPr lang="en-US" sz="2400" b="1" dirty="0" smtClean="0">
                <a:latin typeface="Times New Roman" pitchFamily="18" charset="0"/>
              </a:rPr>
              <a:t>, </a:t>
            </a:r>
            <a:r>
              <a:rPr lang="en-US" sz="2400" b="1" dirty="0" err="1" smtClean="0">
                <a:latin typeface="Times New Roman" pitchFamily="18" charset="0"/>
              </a:rPr>
              <a:t>Xiaojun</a:t>
            </a:r>
            <a:r>
              <a:rPr lang="en-US" sz="2400" b="1" dirty="0" smtClean="0">
                <a:latin typeface="Times New Roman" pitchFamily="18" charset="0"/>
              </a:rPr>
              <a:t> Lin, and </a:t>
            </a:r>
            <a:r>
              <a:rPr lang="en-US" sz="2400" b="1" dirty="0" err="1" smtClean="0">
                <a:latin typeface="Times New Roman" pitchFamily="18" charset="0"/>
              </a:rPr>
              <a:t>Chih</a:t>
            </a:r>
            <a:r>
              <a:rPr lang="en-US" sz="2400" b="1" dirty="0" smtClean="0">
                <a:latin typeface="Times New Roman" pitchFamily="18" charset="0"/>
              </a:rPr>
              <a:t>-Chun Wang</a:t>
            </a:r>
            <a:endParaRPr lang="en-US" altLang="ko-KR" sz="2000" dirty="0" smtClean="0">
              <a:solidFill>
                <a:srgbClr val="A50021"/>
              </a:solidFill>
              <a:latin typeface="Times New Roman" pitchFamily="18" charset="0"/>
            </a:endParaRPr>
          </a:p>
        </p:txBody>
      </p:sp>
      <p:pic>
        <p:nvPicPr>
          <p:cNvPr id="896005" name="Picture 5" descr="grif"/>
          <p:cNvPicPr>
            <a:picLocks noChangeAspect="1" noChangeArrowheads="1"/>
          </p:cNvPicPr>
          <p:nvPr/>
        </p:nvPicPr>
        <p:blipFill>
          <a:blip r:embed="rId3" cstate="print"/>
          <a:srcRect/>
          <a:stretch>
            <a:fillRect/>
          </a:stretch>
        </p:blipFill>
        <p:spPr bwMode="auto">
          <a:xfrm>
            <a:off x="3287904" y="3902649"/>
            <a:ext cx="1143000" cy="1074738"/>
          </a:xfrm>
          <a:prstGeom prst="rect">
            <a:avLst/>
          </a:prstGeom>
          <a:noFill/>
        </p:spPr>
      </p:pic>
      <p:pic>
        <p:nvPicPr>
          <p:cNvPr id="896006" name="Picture 6" descr="logonew"/>
          <p:cNvPicPr>
            <a:picLocks noChangeAspect="1" noChangeArrowheads="1"/>
          </p:cNvPicPr>
          <p:nvPr/>
        </p:nvPicPr>
        <p:blipFill>
          <a:blip r:embed="rId4" cstate="print"/>
          <a:srcRect l="12177" t="17828" r="8580" b="14754"/>
          <a:stretch>
            <a:fillRect/>
          </a:stretch>
        </p:blipFill>
        <p:spPr bwMode="auto">
          <a:xfrm>
            <a:off x="4626262" y="3932429"/>
            <a:ext cx="1317625" cy="989012"/>
          </a:xfrm>
          <a:prstGeom prst="rect">
            <a:avLst/>
          </a:prstGeom>
          <a:noFill/>
        </p:spPr>
      </p:pic>
      <p:sp>
        <p:nvSpPr>
          <p:cNvPr id="6" name="Rectangle 3"/>
          <p:cNvSpPr>
            <a:spLocks noChangeArrowheads="1"/>
          </p:cNvSpPr>
          <p:nvPr/>
        </p:nvSpPr>
        <p:spPr bwMode="auto">
          <a:xfrm>
            <a:off x="477819" y="5066114"/>
            <a:ext cx="7931150" cy="1105431"/>
          </a:xfrm>
          <a:prstGeom prst="rect">
            <a:avLst/>
          </a:prstGeom>
          <a:noFill/>
          <a:ln w="12700">
            <a:noFill/>
            <a:miter lim="800000"/>
            <a:headEnd/>
            <a:tailEnd/>
          </a:ln>
          <a:effectLst/>
        </p:spPr>
        <p:txBody>
          <a:bodyPr lIns="90487" tIns="44450" rIns="90487" bIns="44450">
            <a:spAutoFit/>
          </a:bodyPr>
          <a:lstStyle/>
          <a:p>
            <a:r>
              <a:rPr lang="en-US" altLang="ko-KR" sz="2200" dirty="0" smtClean="0">
                <a:solidFill>
                  <a:srgbClr val="A50021"/>
                </a:solidFill>
                <a:latin typeface="Times New Roman" pitchFamily="18" charset="0"/>
              </a:rPr>
              <a:t>Dependable Computing Systems Lab (DCSL)</a:t>
            </a:r>
          </a:p>
          <a:p>
            <a:r>
              <a:rPr lang="en-US" altLang="ko-KR" sz="2200" dirty="0" smtClean="0">
                <a:solidFill>
                  <a:srgbClr val="A50021"/>
                </a:solidFill>
                <a:latin typeface="Times New Roman" pitchFamily="18" charset="0"/>
              </a:rPr>
              <a:t>School of Electrical and Computer Engineering</a:t>
            </a:r>
          </a:p>
          <a:p>
            <a:r>
              <a:rPr lang="en-US" altLang="ko-KR" sz="2200" dirty="0" smtClean="0">
                <a:solidFill>
                  <a:srgbClr val="A50021"/>
                </a:solidFill>
                <a:latin typeface="Times New Roman" pitchFamily="18" charset="0"/>
              </a:rPr>
              <a:t>Purdue University</a:t>
            </a:r>
            <a:endParaRPr lang="en-US" altLang="ko-KR" sz="2200" dirty="0">
              <a:solidFill>
                <a:srgbClr val="A50021"/>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Outline</a:t>
            </a:r>
            <a:endParaRPr lang="en-US" altLang="ko-KR" dirty="0">
              <a:ea typeface="굴림" pitchFamily="50" charset="-127"/>
            </a:endParaRPr>
          </a:p>
        </p:txBody>
      </p:sp>
      <p:sp>
        <p:nvSpPr>
          <p:cNvPr id="1144835" name="Rectangle 3"/>
          <p:cNvSpPr>
            <a:spLocks noGrp="1" noChangeArrowheads="1"/>
          </p:cNvSpPr>
          <p:nvPr>
            <p:ph type="body" idx="1"/>
          </p:nvPr>
        </p:nvSpPr>
        <p:spPr/>
        <p:txBody>
          <a:bodyPr/>
          <a:lstStyle/>
          <a:p>
            <a:r>
              <a:rPr lang="en-US" sz="2800" dirty="0" smtClean="0"/>
              <a:t>Motivation and Contributions</a:t>
            </a:r>
          </a:p>
          <a:p>
            <a:pPr>
              <a:buNone/>
            </a:pPr>
            <a:endParaRPr lang="en-US" sz="2800" dirty="0" smtClean="0"/>
          </a:p>
          <a:p>
            <a:r>
              <a:rPr lang="en-US" sz="2800" dirty="0" smtClean="0"/>
              <a:t>Problem Formulation</a:t>
            </a:r>
          </a:p>
          <a:p>
            <a:endParaRPr lang="en-US" sz="2800" dirty="0" smtClean="0"/>
          </a:p>
          <a:p>
            <a:r>
              <a:rPr lang="en-US" sz="2800" dirty="0" smtClean="0"/>
              <a:t>Proposed Approximation Algorithms</a:t>
            </a:r>
          </a:p>
          <a:p>
            <a:endParaRPr lang="en-US" sz="2800" dirty="0" smtClean="0"/>
          </a:p>
          <a:p>
            <a:r>
              <a:rPr lang="en-US" sz="2800" dirty="0" smtClean="0"/>
              <a:t>Simulation Results</a:t>
            </a:r>
          </a:p>
          <a:p>
            <a:endParaRPr lang="en-US" sz="2800" dirty="0" smtClean="0"/>
          </a:p>
          <a:p>
            <a:r>
              <a:rPr lang="en-US" sz="2800" dirty="0" smtClean="0"/>
              <a:t>Conclusion</a:t>
            </a:r>
          </a:p>
          <a:p>
            <a:endParaRPr lang="en-US" sz="2800" dirty="0" smtClean="0"/>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Motivation</a:t>
            </a:r>
            <a:endParaRPr lang="en-US" altLang="ko-KR" dirty="0">
              <a:ea typeface="굴림" pitchFamily="50" charset="-127"/>
            </a:endParaRPr>
          </a:p>
        </p:txBody>
      </p:sp>
      <p:sp>
        <p:nvSpPr>
          <p:cNvPr id="1144835" name="Rectangle 3"/>
          <p:cNvSpPr>
            <a:spLocks noGrp="1" noChangeArrowheads="1"/>
          </p:cNvSpPr>
          <p:nvPr>
            <p:ph type="body" idx="1"/>
          </p:nvPr>
        </p:nvSpPr>
        <p:spPr/>
        <p:txBody>
          <a:bodyPr/>
          <a:lstStyle/>
          <a:p>
            <a:r>
              <a:rPr lang="en-US" dirty="0" smtClean="0"/>
              <a:t>Our prior works assumed that sniffers are perfect</a:t>
            </a:r>
          </a:p>
          <a:p>
            <a:endParaRPr lang="en-US" sz="600" dirty="0" smtClean="0"/>
          </a:p>
          <a:p>
            <a:r>
              <a:rPr lang="en-US" dirty="0" smtClean="0"/>
              <a:t>In practice, sniffers may probabilistically stop functioning and/or generate erroneous reports on monitoring due to: </a:t>
            </a:r>
          </a:p>
          <a:p>
            <a:pPr lvl="1"/>
            <a:r>
              <a:rPr lang="en-US" dirty="0" smtClean="0"/>
              <a:t>Poor reception (due to packet collisions or poor channel conditions)</a:t>
            </a:r>
          </a:p>
          <a:p>
            <a:pPr lvl="1"/>
            <a:r>
              <a:rPr lang="en-US" dirty="0" smtClean="0"/>
              <a:t>Compromise by an adversary</a:t>
            </a:r>
          </a:p>
          <a:p>
            <a:pPr lvl="1"/>
            <a:r>
              <a:rPr lang="en-US" dirty="0" smtClean="0"/>
              <a:t>Operational failure</a:t>
            </a:r>
          </a:p>
          <a:p>
            <a:pPr lvl="1"/>
            <a:r>
              <a:rPr lang="en-US" dirty="0" smtClean="0"/>
              <a:t>Sleep mode for energy saving</a:t>
            </a:r>
          </a:p>
          <a:p>
            <a:endParaRPr lang="en-US" sz="600" dirty="0" smtClean="0"/>
          </a:p>
          <a:p>
            <a:r>
              <a:rPr lang="en-US" altLang="ko-KR" dirty="0" smtClean="0">
                <a:ea typeface="굴림" pitchFamily="50" charset="-127"/>
              </a:rPr>
              <a:t>However, we would like to s</a:t>
            </a:r>
            <a:r>
              <a:rPr lang="en-US" altLang="ko-KR" dirty="0" smtClean="0">
                <a:solidFill>
                  <a:srgbClr val="2D2DB9"/>
                </a:solidFill>
                <a:ea typeface="굴림" pitchFamily="50" charset="-127"/>
              </a:rPr>
              <a:t>till maintain the accuracy of monitoring above a certain level</a:t>
            </a:r>
          </a:p>
          <a:p>
            <a:endParaRPr lang="en-US" altLang="ko-KR" sz="600" dirty="0" smtClean="0">
              <a:solidFill>
                <a:srgbClr val="2D2DB9"/>
              </a:solidFill>
              <a:ea typeface="굴림" pitchFamily="50" charset="-127"/>
            </a:endParaRPr>
          </a:p>
          <a:p>
            <a:r>
              <a:rPr lang="en-US" altLang="ko-KR" dirty="0" smtClean="0">
                <a:solidFill>
                  <a:srgbClr val="2D2DB9"/>
                </a:solidFill>
              </a:rPr>
              <a:t>Solution approach: P</a:t>
            </a:r>
            <a:r>
              <a:rPr lang="en-US" dirty="0" smtClean="0"/>
              <a:t>rovide </a:t>
            </a:r>
            <a:r>
              <a:rPr lang="en-US" dirty="0" smtClean="0">
                <a:solidFill>
                  <a:srgbClr val="FF0000"/>
                </a:solidFill>
              </a:rPr>
              <a:t>sniffer redundancy</a:t>
            </a:r>
            <a:r>
              <a:rPr lang="en-US" dirty="0" smtClean="0"/>
              <a:t> to each node</a:t>
            </a:r>
          </a:p>
          <a:p>
            <a:pPr lvl="1"/>
            <a:r>
              <a:rPr lang="en-US" dirty="0" smtClean="0"/>
              <a:t>That is, each node has to meet a coverage requirement, i.e., the minimum number of sniffers required to reliably monitor the node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48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4483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4483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4483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4483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4483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4483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44835">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4483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483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Contributions</a:t>
            </a:r>
            <a:endParaRPr lang="en-US" altLang="ko-KR" dirty="0">
              <a:ea typeface="굴림" pitchFamily="50" charset="-127"/>
            </a:endParaRPr>
          </a:p>
        </p:txBody>
      </p:sp>
      <p:sp>
        <p:nvSpPr>
          <p:cNvPr id="1144835" name="Rectangle 3"/>
          <p:cNvSpPr>
            <a:spLocks noGrp="1" noChangeArrowheads="1"/>
          </p:cNvSpPr>
          <p:nvPr>
            <p:ph type="body" idx="1"/>
          </p:nvPr>
        </p:nvSpPr>
        <p:spPr/>
        <p:txBody>
          <a:bodyPr/>
          <a:lstStyle/>
          <a:p>
            <a:r>
              <a:rPr lang="en-US" dirty="0" smtClean="0"/>
              <a:t>Study the maximum coverage problem with multi-cover requirements</a:t>
            </a:r>
          </a:p>
          <a:p>
            <a:pPr lvl="1"/>
            <a:r>
              <a:rPr lang="en-US" dirty="0" smtClean="0"/>
              <a:t>Viewed as a generalization from the maximum coverage problem with single-cover requirement (i.e., for the perfect sniffers)</a:t>
            </a:r>
          </a:p>
          <a:p>
            <a:endParaRPr lang="en-US" sz="1200" dirty="0" smtClean="0"/>
          </a:p>
          <a:p>
            <a:r>
              <a:rPr lang="en-US" dirty="0" smtClean="0"/>
              <a:t>Show that the generalized maximum coverage problem becomes more difficult than the special case</a:t>
            </a:r>
          </a:p>
          <a:p>
            <a:pPr lvl="1"/>
            <a:r>
              <a:rPr lang="en-US" dirty="0" smtClean="0"/>
              <a:t>Submodular property does not hold in the general cases</a:t>
            </a:r>
          </a:p>
          <a:p>
            <a:pPr lvl="1"/>
            <a:r>
              <a:rPr lang="en-US" dirty="0" smtClean="0"/>
              <a:t>Performance guarantees of the prior algorithms no longer apply</a:t>
            </a:r>
          </a:p>
          <a:p>
            <a:endParaRPr lang="en-US" altLang="ko-KR" sz="1200" dirty="0" smtClean="0">
              <a:ea typeface="굴림" pitchFamily="50" charset="-127"/>
            </a:endParaRPr>
          </a:p>
          <a:p>
            <a:r>
              <a:rPr lang="en-US" altLang="ko-KR" dirty="0" smtClean="0">
                <a:ea typeface="굴림" pitchFamily="50" charset="-127"/>
              </a:rPr>
              <a:t>Propose a variety of approximation algorithms</a:t>
            </a:r>
            <a:endParaRPr lang="en-US" dirty="0" smtClean="0"/>
          </a:p>
          <a:p>
            <a:pPr lvl="1"/>
            <a:endParaRPr lang="en-US" sz="1200" dirty="0" smtClean="0"/>
          </a:p>
          <a:p>
            <a:r>
              <a:rPr lang="en-US" dirty="0" smtClean="0"/>
              <a:t>Present an empirical performance analysis of the proposed algorithms through simulations in practical networks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Road Map</a:t>
            </a:r>
            <a:endParaRPr lang="en-US" altLang="ko-KR" dirty="0">
              <a:ea typeface="굴림" pitchFamily="50" charset="-127"/>
            </a:endParaRPr>
          </a:p>
        </p:txBody>
      </p:sp>
      <p:sp>
        <p:nvSpPr>
          <p:cNvPr id="1144835" name="Rectangle 3"/>
          <p:cNvSpPr>
            <a:spLocks noGrp="1" noChangeArrowheads="1"/>
          </p:cNvSpPr>
          <p:nvPr>
            <p:ph type="body" idx="1"/>
          </p:nvPr>
        </p:nvSpPr>
        <p:spPr/>
        <p:txBody>
          <a:bodyPr/>
          <a:lstStyle/>
          <a:p>
            <a:r>
              <a:rPr lang="en-US" sz="2800" dirty="0" smtClean="0">
                <a:solidFill>
                  <a:srgbClr val="FFFFFF"/>
                </a:solidFill>
                <a:effectLst>
                  <a:outerShdw blurRad="50800" dist="38100" dir="2700000">
                    <a:srgbClr val="000000">
                      <a:alpha val="43000"/>
                    </a:srgbClr>
                  </a:outerShdw>
                </a:effectLst>
              </a:rPr>
              <a:t>Motivation and Contributions</a:t>
            </a:r>
          </a:p>
          <a:p>
            <a:pPr>
              <a:buNone/>
            </a:pPr>
            <a:endParaRPr lang="en-US" sz="2800" dirty="0" smtClean="0"/>
          </a:p>
          <a:p>
            <a:r>
              <a:rPr lang="en-US" sz="2800" dirty="0" smtClean="0"/>
              <a:t>Problem Formulation</a:t>
            </a:r>
          </a:p>
          <a:p>
            <a:endParaRPr lang="en-US" sz="2800" dirty="0" smtClean="0"/>
          </a:p>
          <a:p>
            <a:r>
              <a:rPr lang="en-US" sz="2800" dirty="0" smtClean="0">
                <a:solidFill>
                  <a:srgbClr val="FFFFFF"/>
                </a:solidFill>
                <a:effectLst>
                  <a:outerShdw blurRad="50800" dist="38100" dir="2700000">
                    <a:srgbClr val="000000">
                      <a:alpha val="43000"/>
                    </a:srgbClr>
                  </a:outerShdw>
                </a:effectLst>
              </a:rPr>
              <a:t>Proposed Approximation Algorithms</a:t>
            </a:r>
          </a:p>
          <a:p>
            <a:endParaRPr lang="en-US" sz="2800" dirty="0" smtClean="0">
              <a:solidFill>
                <a:srgbClr val="FFFFFF"/>
              </a:solidFill>
              <a:effectLst>
                <a:outerShdw blurRad="50800" dist="38100" dir="2700000">
                  <a:srgbClr val="000000">
                    <a:alpha val="43000"/>
                  </a:srgbClr>
                </a:outerShdw>
              </a:effectLst>
            </a:endParaRPr>
          </a:p>
          <a:p>
            <a:r>
              <a:rPr lang="en-US" sz="2800" dirty="0" smtClean="0">
                <a:solidFill>
                  <a:srgbClr val="FFFFFF"/>
                </a:solidFill>
                <a:effectLst>
                  <a:outerShdw blurRad="50800" dist="38100" dir="2700000">
                    <a:srgbClr val="000000">
                      <a:alpha val="43000"/>
                    </a:srgbClr>
                  </a:outerShdw>
                </a:effectLst>
              </a:rPr>
              <a:t>Simulation Results</a:t>
            </a:r>
          </a:p>
          <a:p>
            <a:endParaRPr lang="en-US" sz="2800" dirty="0" smtClean="0">
              <a:solidFill>
                <a:srgbClr val="FFFFFF"/>
              </a:solidFill>
              <a:effectLst>
                <a:outerShdw blurRad="50800" dist="38100" dir="2700000">
                  <a:srgbClr val="000000">
                    <a:alpha val="43000"/>
                  </a:srgbClr>
                </a:outerShdw>
              </a:effectLst>
            </a:endParaRPr>
          </a:p>
          <a:p>
            <a:r>
              <a:rPr lang="en-US" sz="2800" dirty="0" smtClean="0">
                <a:solidFill>
                  <a:srgbClr val="FFFFFF"/>
                </a:solidFill>
                <a:effectLst>
                  <a:outerShdw blurRad="50800" dist="38100" dir="2700000">
                    <a:srgbClr val="000000">
                      <a:alpha val="43000"/>
                    </a:srgbClr>
                  </a:outerShdw>
                </a:effectLst>
              </a:rPr>
              <a:t>Conclusion</a:t>
            </a:r>
          </a:p>
          <a:p>
            <a:endParaRPr lang="en-US" sz="2800" dirty="0" smtClean="0"/>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930" name="Rectangle 2"/>
          <p:cNvSpPr>
            <a:spLocks noGrp="1" noChangeArrowheads="1"/>
          </p:cNvSpPr>
          <p:nvPr>
            <p:ph type="title"/>
          </p:nvPr>
        </p:nvSpPr>
        <p:spPr/>
        <p:txBody>
          <a:bodyPr/>
          <a:lstStyle/>
          <a:p>
            <a:r>
              <a:rPr lang="en-US" altLang="ko-KR" dirty="0" smtClean="0">
                <a:ea typeface="굴림" pitchFamily="50" charset="-127"/>
              </a:rPr>
              <a:t>Notation &amp; Terminology</a:t>
            </a:r>
            <a:endParaRPr lang="en-US" altLang="ko-KR" dirty="0">
              <a:ea typeface="굴림" pitchFamily="50" charset="-127"/>
            </a:endParaRPr>
          </a:p>
        </p:txBody>
      </p:sp>
      <p:sp>
        <p:nvSpPr>
          <p:cNvPr id="1148931" name="Rectangle 3"/>
          <p:cNvSpPr>
            <a:spLocks noGrp="1" noChangeArrowheads="1"/>
          </p:cNvSpPr>
          <p:nvPr>
            <p:ph type="body" idx="1"/>
          </p:nvPr>
        </p:nvSpPr>
        <p:spPr/>
        <p:txBody>
          <a:bodyPr/>
          <a:lstStyle/>
          <a:p>
            <a:r>
              <a:rPr lang="en-US" altLang="ko-KR" i="1" dirty="0" smtClean="0">
                <a:solidFill>
                  <a:schemeClr val="accent6"/>
                </a:solidFill>
                <a:ea typeface="굴림" pitchFamily="50" charset="-127"/>
              </a:rPr>
              <a:t>N</a:t>
            </a:r>
            <a:r>
              <a:rPr lang="en-US" altLang="ko-KR" dirty="0" smtClean="0">
                <a:solidFill>
                  <a:schemeClr val="accent6"/>
                </a:solidFill>
                <a:ea typeface="굴림" pitchFamily="50" charset="-127"/>
              </a:rPr>
              <a:t>: Set of nodes</a:t>
            </a:r>
          </a:p>
          <a:p>
            <a:pPr lvl="1"/>
            <a:r>
              <a:rPr lang="en-US" altLang="ko-KR" dirty="0" smtClean="0">
                <a:ea typeface="굴림" pitchFamily="50" charset="-127"/>
              </a:rPr>
              <a:t>Assume that each node’s radio is </a:t>
            </a:r>
            <a:r>
              <a:rPr lang="en-US" altLang="ko-KR" dirty="0">
                <a:ea typeface="굴림" pitchFamily="50" charset="-127"/>
              </a:rPr>
              <a:t>tuned to a specific wireless </a:t>
            </a:r>
            <a:r>
              <a:rPr lang="en-US" altLang="ko-KR" dirty="0" smtClean="0">
                <a:ea typeface="굴림" pitchFamily="50" charset="-127"/>
              </a:rPr>
              <a:t>channel</a:t>
            </a:r>
            <a:endParaRPr lang="en-US" altLang="ko-KR" i="1" dirty="0" smtClean="0">
              <a:solidFill>
                <a:srgbClr val="FF0000"/>
              </a:solidFill>
              <a:ea typeface="굴림" pitchFamily="50" charset="-127"/>
            </a:endParaRPr>
          </a:p>
          <a:p>
            <a:r>
              <a:rPr lang="en-US" altLang="ko-KR" i="1" dirty="0" err="1" smtClean="0">
                <a:solidFill>
                  <a:schemeClr val="accent6"/>
                </a:solidFill>
                <a:ea typeface="굴림" pitchFamily="50" charset="-127"/>
              </a:rPr>
              <a:t>w</a:t>
            </a:r>
            <a:r>
              <a:rPr lang="en-US" altLang="ko-KR" i="1" baseline="-25000" dirty="0" err="1" smtClean="0">
                <a:solidFill>
                  <a:schemeClr val="accent6"/>
                </a:solidFill>
                <a:ea typeface="굴림" pitchFamily="50" charset="-127"/>
              </a:rPr>
              <a:t>n</a:t>
            </a:r>
            <a:r>
              <a:rPr lang="en-US" altLang="ko-KR" dirty="0" smtClean="0">
                <a:solidFill>
                  <a:schemeClr val="accent6"/>
                </a:solidFill>
                <a:ea typeface="굴림" pitchFamily="50" charset="-127"/>
              </a:rPr>
              <a:t>: Weight assigned to node </a:t>
            </a:r>
            <a:r>
              <a:rPr lang="en-US" altLang="ko-KR" i="1" dirty="0" err="1" smtClean="0">
                <a:solidFill>
                  <a:schemeClr val="accent6"/>
                </a:solidFill>
                <a:ea typeface="굴림" pitchFamily="50" charset="-127"/>
              </a:rPr>
              <a:t>n</a:t>
            </a:r>
            <a:endParaRPr lang="en-US" altLang="ko-KR" i="1" dirty="0" smtClean="0">
              <a:solidFill>
                <a:schemeClr val="accent6"/>
              </a:solidFill>
              <a:ea typeface="굴림" pitchFamily="50" charset="-127"/>
            </a:endParaRPr>
          </a:p>
          <a:p>
            <a:pPr lvl="1"/>
            <a:r>
              <a:rPr lang="en-US" altLang="ko-KR" dirty="0" smtClean="0">
                <a:ea typeface="굴림" pitchFamily="50" charset="-127"/>
              </a:rPr>
              <a:t>Captures various application-specific objectives of monitoring</a:t>
            </a:r>
          </a:p>
          <a:p>
            <a:r>
              <a:rPr lang="en-US" altLang="ko-KR" i="1" dirty="0" err="1" smtClean="0">
                <a:solidFill>
                  <a:schemeClr val="accent6"/>
                </a:solidFill>
                <a:ea typeface="굴림" pitchFamily="50" charset="-127"/>
              </a:rPr>
              <a:t>r</a:t>
            </a:r>
            <a:r>
              <a:rPr lang="en-US" altLang="ko-KR" i="1" baseline="-25000" dirty="0" err="1" smtClean="0">
                <a:solidFill>
                  <a:schemeClr val="accent6"/>
                </a:solidFill>
                <a:ea typeface="굴림" pitchFamily="50" charset="-127"/>
              </a:rPr>
              <a:t>n</a:t>
            </a:r>
            <a:r>
              <a:rPr lang="en-US" altLang="ko-KR" dirty="0" smtClean="0">
                <a:solidFill>
                  <a:schemeClr val="accent6"/>
                </a:solidFill>
                <a:ea typeface="굴림" pitchFamily="50" charset="-127"/>
              </a:rPr>
              <a:t>: Coverage requirement assigned to node </a:t>
            </a:r>
            <a:r>
              <a:rPr lang="en-US" altLang="ko-KR" i="1" dirty="0" err="1" smtClean="0">
                <a:solidFill>
                  <a:schemeClr val="accent6"/>
                </a:solidFill>
                <a:ea typeface="굴림" pitchFamily="50" charset="-127"/>
              </a:rPr>
              <a:t>n</a:t>
            </a:r>
            <a:endParaRPr lang="en-US" altLang="ko-KR" i="1" dirty="0" smtClean="0">
              <a:solidFill>
                <a:schemeClr val="accent6"/>
              </a:solidFill>
              <a:ea typeface="굴림" pitchFamily="50" charset="-127"/>
            </a:endParaRPr>
          </a:p>
          <a:p>
            <a:pPr lvl="1"/>
            <a:r>
              <a:rPr lang="en-US" altLang="ko-KR" dirty="0" smtClean="0">
                <a:ea typeface="굴림" pitchFamily="50" charset="-127"/>
              </a:rPr>
              <a:t>Minimum number of sniffers required to reliably monitor node </a:t>
            </a:r>
            <a:r>
              <a:rPr lang="en-US" altLang="ko-KR" i="1" dirty="0" err="1" smtClean="0">
                <a:ea typeface="굴림" pitchFamily="50" charset="-127"/>
              </a:rPr>
              <a:t>n</a:t>
            </a:r>
            <a:endParaRPr lang="en-US" altLang="ko-KR" i="1" dirty="0" smtClean="0">
              <a:ea typeface="굴림" pitchFamily="50" charset="-127"/>
            </a:endParaRPr>
          </a:p>
          <a:p>
            <a:r>
              <a:rPr lang="en-US" altLang="ko-KR" i="1" dirty="0" smtClean="0">
                <a:solidFill>
                  <a:schemeClr val="accent6"/>
                </a:solidFill>
                <a:ea typeface="굴림" pitchFamily="50" charset="-127"/>
              </a:rPr>
              <a:t>S</a:t>
            </a:r>
            <a:r>
              <a:rPr lang="en-US" altLang="ko-KR" dirty="0" smtClean="0">
                <a:solidFill>
                  <a:schemeClr val="accent6"/>
                </a:solidFill>
                <a:ea typeface="굴림" pitchFamily="50" charset="-127"/>
              </a:rPr>
              <a:t>: Set of sniffers</a:t>
            </a:r>
            <a:endParaRPr lang="en-US" altLang="ko-KR" i="1" dirty="0" smtClean="0">
              <a:solidFill>
                <a:schemeClr val="accent6"/>
              </a:solidFill>
              <a:ea typeface="굴림" pitchFamily="50" charset="-127"/>
            </a:endParaRPr>
          </a:p>
          <a:p>
            <a:r>
              <a:rPr lang="en-US" altLang="ko-KR" i="1" dirty="0" smtClean="0">
                <a:solidFill>
                  <a:schemeClr val="accent6"/>
                </a:solidFill>
                <a:ea typeface="굴림" pitchFamily="50" charset="-127"/>
              </a:rPr>
              <a:t>C</a:t>
            </a:r>
            <a:r>
              <a:rPr lang="en-US" altLang="ko-KR" dirty="0" smtClean="0">
                <a:solidFill>
                  <a:schemeClr val="accent6"/>
                </a:solidFill>
                <a:ea typeface="굴림" pitchFamily="50" charset="-127"/>
              </a:rPr>
              <a:t>: Set of available wireless channels </a:t>
            </a:r>
          </a:p>
          <a:p>
            <a:r>
              <a:rPr lang="en-US" altLang="ko-KR" i="1" dirty="0" err="1" smtClean="0">
                <a:solidFill>
                  <a:schemeClr val="accent6"/>
                </a:solidFill>
                <a:ea typeface="굴림" pitchFamily="50" charset="-127"/>
              </a:rPr>
              <a:t>K</a:t>
            </a:r>
            <a:r>
              <a:rPr lang="en-US" altLang="ko-KR" i="1" baseline="-25000" dirty="0" err="1" smtClean="0">
                <a:solidFill>
                  <a:schemeClr val="accent6"/>
                </a:solidFill>
                <a:ea typeface="굴림" pitchFamily="50" charset="-127"/>
              </a:rPr>
              <a:t>s,c</a:t>
            </a:r>
            <a:r>
              <a:rPr lang="en-US" altLang="ko-KR" dirty="0" smtClean="0">
                <a:solidFill>
                  <a:schemeClr val="accent6"/>
                </a:solidFill>
                <a:ea typeface="굴림" pitchFamily="50" charset="-127"/>
              </a:rPr>
              <a:t>: Coverage-set of sniffer </a:t>
            </a:r>
            <a:r>
              <a:rPr lang="en-US" altLang="ko-KR" i="1" dirty="0" err="1" smtClean="0">
                <a:solidFill>
                  <a:schemeClr val="accent6"/>
                </a:solidFill>
                <a:ea typeface="굴림" pitchFamily="50" charset="-127"/>
              </a:rPr>
              <a:t>s</a:t>
            </a:r>
            <a:r>
              <a:rPr lang="en-US" altLang="ko-KR" dirty="0" smtClean="0">
                <a:solidFill>
                  <a:schemeClr val="accent6"/>
                </a:solidFill>
                <a:ea typeface="굴림" pitchFamily="50" charset="-127"/>
              </a:rPr>
              <a:t> on channel </a:t>
            </a:r>
            <a:r>
              <a:rPr lang="en-US" altLang="ko-KR" i="1" dirty="0" err="1" smtClean="0">
                <a:solidFill>
                  <a:schemeClr val="accent6"/>
                </a:solidFill>
                <a:ea typeface="굴림" pitchFamily="50" charset="-127"/>
              </a:rPr>
              <a:t>c</a:t>
            </a:r>
            <a:endParaRPr lang="en-US" altLang="ko-KR" i="1" dirty="0" smtClean="0">
              <a:solidFill>
                <a:schemeClr val="accent6"/>
              </a:solidFill>
              <a:ea typeface="굴림" pitchFamily="50" charset="-127"/>
            </a:endParaRPr>
          </a:p>
          <a:p>
            <a:pPr lvl="1"/>
            <a:r>
              <a:rPr lang="en-US" altLang="ko-KR" dirty="0" smtClean="0">
                <a:ea typeface="굴림" pitchFamily="50" charset="-127"/>
              </a:rPr>
              <a:t>Contains the nodes that can be overheard by sniffer </a:t>
            </a:r>
            <a:r>
              <a:rPr lang="en-US" altLang="ko-KR" i="1" dirty="0" err="1" smtClean="0">
                <a:ea typeface="굴림" pitchFamily="50" charset="-127"/>
              </a:rPr>
              <a:t>s</a:t>
            </a:r>
            <a:r>
              <a:rPr lang="en-US" altLang="ko-KR" dirty="0" smtClean="0">
                <a:ea typeface="굴림" pitchFamily="50" charset="-127"/>
              </a:rPr>
              <a:t> operating on channel </a:t>
            </a:r>
            <a:r>
              <a:rPr lang="en-US" altLang="ko-KR" i="1" dirty="0" err="1" smtClean="0">
                <a:ea typeface="굴림" pitchFamily="50" charset="-127"/>
              </a:rPr>
              <a:t>c</a:t>
            </a:r>
            <a:endParaRPr lang="en-US" altLang="ko-KR" i="1" dirty="0" smtClean="0">
              <a:ea typeface="굴림" pitchFamily="50" charset="-127"/>
            </a:endParaRPr>
          </a:p>
          <a:p>
            <a:r>
              <a:rPr lang="en-US" altLang="ko-KR" dirty="0" smtClean="0">
                <a:solidFill>
                  <a:schemeClr val="accent6"/>
                </a:solidFill>
                <a:ea typeface="굴림" pitchFamily="50" charset="-127"/>
              </a:rPr>
              <a:t>Sniffer-channel assignment: A collection of coverage-sets that include only one coverage-set for each sniffer</a:t>
            </a:r>
            <a:endParaRPr lang="en-US" altLang="ko-KR" dirty="0" smtClean="0">
              <a:ea typeface="굴림" pitchFamily="50" charset="-127"/>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MCRM and NP-hardness</a:t>
            </a:r>
          </a:p>
        </p:txBody>
      </p:sp>
      <p:sp>
        <p:nvSpPr>
          <p:cNvPr id="1144835" name="Rectangle 3"/>
          <p:cNvSpPr>
            <a:spLocks noGrp="1" noChangeArrowheads="1"/>
          </p:cNvSpPr>
          <p:nvPr>
            <p:ph type="body" idx="1"/>
          </p:nvPr>
        </p:nvSpPr>
        <p:spPr>
          <a:xfrm>
            <a:off x="152400" y="960438"/>
            <a:ext cx="8859926" cy="5222875"/>
          </a:xfrm>
        </p:spPr>
        <p:txBody>
          <a:bodyPr/>
          <a:lstStyle/>
          <a:p>
            <a:pPr>
              <a:lnSpc>
                <a:spcPct val="90000"/>
              </a:lnSpc>
            </a:pPr>
            <a:r>
              <a:rPr lang="en-US" altLang="ko-KR" dirty="0" smtClean="0">
                <a:latin typeface="Times New Roman" pitchFamily="18" charset="0"/>
              </a:rPr>
              <a:t>Maximum-Coverage Reliable Monitoring (MCRM):</a:t>
            </a:r>
          </a:p>
          <a:p>
            <a:pPr>
              <a:lnSpc>
                <a:spcPct val="90000"/>
              </a:lnSpc>
            </a:pPr>
            <a:endParaRPr lang="en-US" altLang="ko-KR" dirty="0" smtClean="0">
              <a:latin typeface="Times New Roman" pitchFamily="18" charset="0"/>
            </a:endParaRPr>
          </a:p>
          <a:p>
            <a:pPr>
              <a:lnSpc>
                <a:spcPct val="90000"/>
              </a:lnSpc>
            </a:pPr>
            <a:endParaRPr lang="en-US" altLang="ko-KR" dirty="0" smtClean="0">
              <a:latin typeface="Times New Roman" pitchFamily="18" charset="0"/>
            </a:endParaRPr>
          </a:p>
          <a:p>
            <a:pPr>
              <a:lnSpc>
                <a:spcPct val="90000"/>
              </a:lnSpc>
            </a:pPr>
            <a:endParaRPr lang="en-US" altLang="ko-KR" dirty="0" smtClean="0">
              <a:latin typeface="Times New Roman" pitchFamily="18" charset="0"/>
            </a:endParaRPr>
          </a:p>
          <a:p>
            <a:pPr lvl="1">
              <a:lnSpc>
                <a:spcPct val="90000"/>
              </a:lnSpc>
            </a:pPr>
            <a:r>
              <a:rPr lang="en-US" altLang="ko-KR" dirty="0" smtClean="0">
                <a:latin typeface="Times New Roman" pitchFamily="18" charset="0"/>
              </a:rPr>
              <a:t>A node is </a:t>
            </a:r>
            <a:r>
              <a:rPr lang="en-US" altLang="ko-KR" i="1" dirty="0" smtClean="0">
                <a:latin typeface="Times New Roman" pitchFamily="18" charset="0"/>
              </a:rPr>
              <a:t>covered</a:t>
            </a:r>
            <a:r>
              <a:rPr lang="en-US" altLang="ko-KR" dirty="0" smtClean="0">
                <a:latin typeface="Times New Roman" pitchFamily="18" charset="0"/>
              </a:rPr>
              <a:t> if it is overhead by at least </a:t>
            </a:r>
            <a:r>
              <a:rPr lang="en-US" altLang="ko-KR" i="1" dirty="0" err="1" smtClean="0">
                <a:latin typeface="Times New Roman" pitchFamily="18" charset="0"/>
              </a:rPr>
              <a:t>r</a:t>
            </a:r>
            <a:r>
              <a:rPr lang="en-US" altLang="ko-KR" sz="1800" i="1" baseline="-25000" dirty="0" err="1" smtClean="0">
                <a:latin typeface="Times New Roman" pitchFamily="18" charset="0"/>
              </a:rPr>
              <a:t>n</a:t>
            </a:r>
            <a:r>
              <a:rPr lang="en-US" altLang="ko-KR" dirty="0" smtClean="0">
                <a:latin typeface="Times New Roman" pitchFamily="18" charset="0"/>
              </a:rPr>
              <a:t> sniffers</a:t>
            </a:r>
          </a:p>
          <a:p>
            <a:pPr>
              <a:lnSpc>
                <a:spcPct val="90000"/>
              </a:lnSpc>
            </a:pPr>
            <a:endParaRPr lang="en-US" altLang="ko-KR" sz="1600" dirty="0" smtClean="0">
              <a:latin typeface="Times New Roman" pitchFamily="18" charset="0"/>
            </a:endParaRPr>
          </a:p>
          <a:p>
            <a:pPr>
              <a:lnSpc>
                <a:spcPct val="90000"/>
              </a:lnSpc>
            </a:pPr>
            <a:endParaRPr lang="en-US" altLang="ko-KR" dirty="0" smtClean="0">
              <a:latin typeface="Times New Roman" pitchFamily="18" charset="0"/>
            </a:endParaRPr>
          </a:p>
          <a:p>
            <a:pPr>
              <a:lnSpc>
                <a:spcPct val="90000"/>
              </a:lnSpc>
            </a:pPr>
            <a:endParaRPr lang="en-US" altLang="ko-KR" dirty="0" smtClean="0">
              <a:latin typeface="Times New Roman" pitchFamily="18" charset="0"/>
            </a:endParaRPr>
          </a:p>
          <a:p>
            <a:pPr>
              <a:lnSpc>
                <a:spcPct val="90000"/>
              </a:lnSpc>
            </a:pPr>
            <a:endParaRPr lang="en-US" altLang="ko-KR" dirty="0" smtClean="0">
              <a:latin typeface="Times New Roman" pitchFamily="18" charset="0"/>
            </a:endParaRPr>
          </a:p>
          <a:p>
            <a:pPr>
              <a:lnSpc>
                <a:spcPct val="90000"/>
              </a:lnSpc>
            </a:pPr>
            <a:endParaRPr lang="en-US" altLang="ko-KR" sz="1600" dirty="0" smtClean="0">
              <a:latin typeface="Times New Roman" pitchFamily="18" charset="0"/>
            </a:endParaRPr>
          </a:p>
          <a:p>
            <a:pPr>
              <a:lnSpc>
                <a:spcPct val="90000"/>
              </a:lnSpc>
            </a:pPr>
            <a:endParaRPr lang="en-US" altLang="ko-KR" dirty="0" smtClean="0">
              <a:latin typeface="Times New Roman" pitchFamily="18" charset="0"/>
            </a:endParaRPr>
          </a:p>
          <a:p>
            <a:pPr lvl="1">
              <a:lnSpc>
                <a:spcPct val="90000"/>
              </a:lnSpc>
            </a:pPr>
            <a:endParaRPr lang="en-US" altLang="ko-KR" dirty="0" smtClean="0">
              <a:latin typeface="Times New Roman" pitchFamily="18" charset="0"/>
            </a:endParaRPr>
          </a:p>
          <a:p>
            <a:pPr lvl="1">
              <a:lnSpc>
                <a:spcPct val="90000"/>
              </a:lnSpc>
            </a:pPr>
            <a:endParaRPr lang="en-US" altLang="ko-KR" dirty="0" smtClean="0">
              <a:latin typeface="Times New Roman" pitchFamily="18" charset="0"/>
            </a:endParaRPr>
          </a:p>
          <a:p>
            <a:pPr lvl="1">
              <a:lnSpc>
                <a:spcPct val="90000"/>
              </a:lnSpc>
              <a:buNone/>
            </a:pPr>
            <a:endParaRPr lang="en-US" altLang="ko-KR" dirty="0" smtClean="0">
              <a:latin typeface="Times New Roman" pitchFamily="18" charset="0"/>
            </a:endParaRPr>
          </a:p>
        </p:txBody>
      </p:sp>
      <p:grpSp>
        <p:nvGrpSpPr>
          <p:cNvPr id="2" name="Group 12"/>
          <p:cNvGrpSpPr>
            <a:grpSpLocks/>
          </p:cNvGrpSpPr>
          <p:nvPr/>
        </p:nvGrpSpPr>
        <p:grpSpPr bwMode="auto">
          <a:xfrm>
            <a:off x="318802" y="1521744"/>
            <a:ext cx="8570718" cy="930166"/>
            <a:chOff x="672" y="2705"/>
            <a:chExt cx="5271" cy="405"/>
          </a:xfrm>
        </p:grpSpPr>
        <p:sp>
          <p:nvSpPr>
            <p:cNvPr id="14" name="Rectangle 8"/>
            <p:cNvSpPr>
              <a:spLocks noChangeArrowheads="1"/>
            </p:cNvSpPr>
            <p:nvPr/>
          </p:nvSpPr>
          <p:spPr bwMode="auto">
            <a:xfrm>
              <a:off x="672" y="2709"/>
              <a:ext cx="5271" cy="373"/>
            </a:xfrm>
            <a:prstGeom prst="rect">
              <a:avLst/>
            </a:prstGeom>
            <a:noFill/>
            <a:ln w="19050">
              <a:noFill/>
              <a:miter lim="800000"/>
              <a:headEnd/>
              <a:tailEnd/>
            </a:ln>
            <a:effectLst/>
          </p:spPr>
          <p:txBody>
            <a:bodyPr lIns="90487" tIns="44450" rIns="90487" bIns="44450"/>
            <a:lstStyle/>
            <a:p>
              <a:pPr marL="342900" indent="-342900" algn="l">
                <a:spcBef>
                  <a:spcPct val="20000"/>
                </a:spcBef>
                <a:buSzPct val="80000"/>
                <a:buFont typeface="Wingdings" pitchFamily="2" charset="2"/>
                <a:buNone/>
              </a:pPr>
              <a:r>
                <a:rPr lang="en-US" altLang="ko-KR" sz="2400" dirty="0">
                  <a:solidFill>
                    <a:srgbClr val="FF0000"/>
                  </a:solidFill>
                  <a:latin typeface="Times New Roman" pitchFamily="18" charset="0"/>
                </a:rPr>
                <a:t>	</a:t>
              </a:r>
              <a:r>
                <a:rPr lang="en-US" altLang="ko-KR" sz="2400" dirty="0" smtClean="0">
                  <a:solidFill>
                    <a:srgbClr val="FF0000"/>
                  </a:solidFill>
                  <a:latin typeface="Times New Roman" pitchFamily="18" charset="0"/>
                </a:rPr>
                <a:t>  </a:t>
              </a:r>
              <a:r>
                <a:rPr lang="en-US" altLang="ko-KR" sz="2400" dirty="0" smtClean="0">
                  <a:latin typeface="Times New Roman" pitchFamily="18" charset="0"/>
                </a:rPr>
                <a:t>To find a sniffer-channel assignment that maximizes the total weight of nodes being covered</a:t>
              </a:r>
              <a:endParaRPr lang="en-US" altLang="ko-KR" sz="2400" dirty="0">
                <a:latin typeface="Times New Roman" pitchFamily="18" charset="0"/>
              </a:endParaRPr>
            </a:p>
          </p:txBody>
        </p:sp>
        <p:sp>
          <p:nvSpPr>
            <p:cNvPr id="15" name="Rectangle 11"/>
            <p:cNvSpPr>
              <a:spLocks noChangeArrowheads="1"/>
            </p:cNvSpPr>
            <p:nvPr/>
          </p:nvSpPr>
          <p:spPr bwMode="auto">
            <a:xfrm>
              <a:off x="883" y="2705"/>
              <a:ext cx="5006" cy="405"/>
            </a:xfrm>
            <a:prstGeom prst="rect">
              <a:avLst/>
            </a:prstGeom>
            <a:noFill/>
            <a:ln w="25400">
              <a:solidFill>
                <a:srgbClr val="800080"/>
              </a:solidFill>
              <a:miter lim="800000"/>
              <a:headEnd/>
              <a:tailEnd/>
            </a:ln>
            <a:effectLst/>
          </p:spPr>
          <p:txBody>
            <a:bodyPr lIns="90487" tIns="44450" rIns="90487" bIns="44450"/>
            <a:lstStyle/>
            <a:p>
              <a:pPr marL="342900" indent="-342900" algn="l">
                <a:spcBef>
                  <a:spcPct val="20000"/>
                </a:spcBef>
                <a:buSzPct val="80000"/>
                <a:buFont typeface="Wingdings" pitchFamily="2" charset="2"/>
                <a:buNone/>
              </a:pPr>
              <a:endParaRPr lang="en-US" altLang="ko-KR" sz="2000">
                <a:latin typeface="Times New Roman" pitchFamily="18" charset="0"/>
              </a:endParaRPr>
            </a:p>
          </p:txBody>
        </p:sp>
      </p:grpSp>
      <p:grpSp>
        <p:nvGrpSpPr>
          <p:cNvPr id="3" name="Group 15"/>
          <p:cNvGrpSpPr>
            <a:grpSpLocks/>
          </p:cNvGrpSpPr>
          <p:nvPr/>
        </p:nvGrpSpPr>
        <p:grpSpPr bwMode="auto">
          <a:xfrm>
            <a:off x="-5272" y="5242842"/>
            <a:ext cx="8895273" cy="929358"/>
            <a:chOff x="672" y="2705"/>
            <a:chExt cx="5271" cy="377"/>
          </a:xfrm>
        </p:grpSpPr>
        <p:sp>
          <p:nvSpPr>
            <p:cNvPr id="17" name="Rectangle 8"/>
            <p:cNvSpPr>
              <a:spLocks noChangeArrowheads="1"/>
            </p:cNvSpPr>
            <p:nvPr/>
          </p:nvSpPr>
          <p:spPr bwMode="auto">
            <a:xfrm>
              <a:off x="672" y="2709"/>
              <a:ext cx="5271" cy="373"/>
            </a:xfrm>
            <a:prstGeom prst="rect">
              <a:avLst/>
            </a:prstGeom>
            <a:noFill/>
            <a:ln w="19050">
              <a:noFill/>
              <a:miter lim="800000"/>
              <a:headEnd/>
              <a:tailEnd/>
            </a:ln>
            <a:effectLst/>
          </p:spPr>
          <p:txBody>
            <a:bodyPr lIns="90487" tIns="44450" rIns="90487" bIns="44450"/>
            <a:lstStyle/>
            <a:p>
              <a:pPr marL="342900" indent="-342900" algn="l">
                <a:spcBef>
                  <a:spcPct val="20000"/>
                </a:spcBef>
                <a:buSzPct val="80000"/>
                <a:buFont typeface="Wingdings" pitchFamily="2" charset="2"/>
                <a:buNone/>
              </a:pPr>
              <a:r>
                <a:rPr lang="en-US" altLang="ko-KR" sz="2400" dirty="0">
                  <a:solidFill>
                    <a:srgbClr val="FF0000"/>
                  </a:solidFill>
                  <a:latin typeface="Times New Roman" pitchFamily="18" charset="0"/>
                </a:rPr>
                <a:t>	</a:t>
              </a:r>
              <a:r>
                <a:rPr lang="en-US" altLang="ko-KR" sz="2400" dirty="0" smtClean="0">
                  <a:solidFill>
                    <a:srgbClr val="FF0000"/>
                  </a:solidFill>
                  <a:latin typeface="Times New Roman" pitchFamily="18" charset="0"/>
                </a:rPr>
                <a:t>   </a:t>
              </a:r>
              <a:r>
                <a:rPr lang="en-US" altLang="ko-KR" sz="2400" dirty="0" smtClean="0">
                  <a:latin typeface="Times New Roman" pitchFamily="18" charset="0"/>
                </a:rPr>
                <a:t>For any </a:t>
              </a:r>
              <a:r>
                <a:rPr lang="en-US" altLang="ko-KR" sz="2400" i="1" dirty="0" err="1" smtClean="0">
                  <a:latin typeface="Times New Roman" pitchFamily="18" charset="0"/>
                </a:rPr>
                <a:t>ε</a:t>
              </a:r>
              <a:r>
                <a:rPr lang="en-US" altLang="ko-KR" sz="2400" i="1" dirty="0" smtClean="0">
                  <a:latin typeface="Times New Roman" pitchFamily="18" charset="0"/>
                </a:rPr>
                <a:t> </a:t>
              </a:r>
              <a:r>
                <a:rPr lang="en-US" altLang="ko-KR" sz="2400" dirty="0" smtClean="0">
                  <a:latin typeface="Times New Roman" pitchFamily="18" charset="0"/>
                </a:rPr>
                <a:t>&gt; 0, it is NP-hard to solve MCRM within a factor of 7/8 + </a:t>
              </a:r>
              <a:r>
                <a:rPr lang="en-US" altLang="ko-KR" sz="2400" i="1" dirty="0" err="1" smtClean="0">
                  <a:latin typeface="Times New Roman" pitchFamily="18" charset="0"/>
                </a:rPr>
                <a:t>ε</a:t>
              </a:r>
              <a:r>
                <a:rPr lang="en-US" altLang="ko-KR" sz="2400" dirty="0" smtClean="0">
                  <a:latin typeface="Times New Roman" pitchFamily="18" charset="0"/>
                </a:rPr>
                <a:t> of the maximum coverage, even for </a:t>
              </a:r>
              <a:r>
                <a:rPr lang="en-US" altLang="ko-KR" sz="2400" i="1" dirty="0" smtClean="0">
                  <a:latin typeface="Times New Roman" pitchFamily="18" charset="0"/>
                </a:rPr>
                <a:t>|C|</a:t>
              </a:r>
              <a:r>
                <a:rPr lang="en-US" altLang="ko-KR" sz="2400" dirty="0" smtClean="0">
                  <a:latin typeface="Times New Roman" pitchFamily="18" charset="0"/>
                </a:rPr>
                <a:t> = 2 and </a:t>
              </a:r>
              <a:r>
                <a:rPr lang="en-US" altLang="ko-KR" sz="2400" i="1" dirty="0" err="1" smtClean="0">
                  <a:latin typeface="Times New Roman" pitchFamily="18" charset="0"/>
                </a:rPr>
                <a:t>r</a:t>
              </a:r>
              <a:r>
                <a:rPr lang="en-US" altLang="ko-KR" sz="2400" i="1" baseline="-25000" dirty="0" err="1" smtClean="0">
                  <a:latin typeface="Times New Roman" pitchFamily="18" charset="0"/>
                </a:rPr>
                <a:t>n</a:t>
              </a:r>
              <a:r>
                <a:rPr lang="en-US" altLang="ko-KR" sz="2400" dirty="0" smtClean="0">
                  <a:latin typeface="Times New Roman" pitchFamily="18" charset="0"/>
                </a:rPr>
                <a:t> = 2 for all </a:t>
              </a:r>
              <a:r>
                <a:rPr lang="en-US" altLang="ko-KR" sz="2400" i="1" dirty="0" err="1" smtClean="0">
                  <a:latin typeface="Times New Roman" pitchFamily="18" charset="0"/>
                </a:rPr>
                <a:t>n</a:t>
              </a:r>
              <a:endParaRPr lang="en-US" altLang="ko-KR" sz="2400" dirty="0">
                <a:latin typeface="Times New Roman" pitchFamily="18" charset="0"/>
              </a:endParaRPr>
            </a:p>
          </p:txBody>
        </p:sp>
        <p:sp>
          <p:nvSpPr>
            <p:cNvPr id="18" name="Rectangle 11"/>
            <p:cNvSpPr>
              <a:spLocks noChangeArrowheads="1"/>
            </p:cNvSpPr>
            <p:nvPr/>
          </p:nvSpPr>
          <p:spPr bwMode="auto">
            <a:xfrm>
              <a:off x="883" y="2705"/>
              <a:ext cx="5006" cy="365"/>
            </a:xfrm>
            <a:prstGeom prst="rect">
              <a:avLst/>
            </a:prstGeom>
            <a:noFill/>
            <a:ln w="25400">
              <a:solidFill>
                <a:srgbClr val="800080"/>
              </a:solidFill>
              <a:miter lim="800000"/>
              <a:headEnd/>
              <a:tailEnd/>
            </a:ln>
            <a:effectLst/>
          </p:spPr>
          <p:txBody>
            <a:bodyPr lIns="90487" tIns="44450" rIns="90487" bIns="44450"/>
            <a:lstStyle/>
            <a:p>
              <a:pPr marL="342900" indent="-342900" algn="l">
                <a:spcBef>
                  <a:spcPct val="20000"/>
                </a:spcBef>
                <a:buSzPct val="80000"/>
                <a:buFont typeface="Wingdings" pitchFamily="2" charset="2"/>
                <a:buNone/>
              </a:pPr>
              <a:endParaRPr lang="en-US" altLang="ko-KR" sz="2000">
                <a:latin typeface="Times New Roman" pitchFamily="18" charset="0"/>
              </a:endParaRPr>
            </a:p>
          </p:txBody>
        </p:sp>
      </p:grpSp>
      <p:sp>
        <p:nvSpPr>
          <p:cNvPr id="19" name="Rectangle 3"/>
          <p:cNvSpPr txBox="1">
            <a:spLocks noChangeArrowheads="1"/>
          </p:cNvSpPr>
          <p:nvPr/>
        </p:nvSpPr>
        <p:spPr bwMode="auto">
          <a:xfrm>
            <a:off x="157074" y="960438"/>
            <a:ext cx="8859926" cy="5222875"/>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742950" marR="0" lvl="1" indent="-285750" algn="l" defTabSz="914400" rtl="0" eaLnBrk="0" fontAlgn="base" latinLnBrk="0" hangingPunct="0">
              <a:lnSpc>
                <a:spcPct val="90000"/>
              </a:lnSpc>
              <a:spcBef>
                <a:spcPct val="20000"/>
              </a:spcBef>
              <a:spcAft>
                <a:spcPct val="0"/>
              </a:spcAft>
              <a:buClrTx/>
              <a:buSzTx/>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16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12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r>
              <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rPr>
              <a:t>Corollary 1</a:t>
            </a: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lang="en-US" altLang="ko-KR" sz="2400" kern="0" dirty="0" smtClean="0">
              <a:solidFill>
                <a:schemeClr val="accent2"/>
              </a:solidFill>
              <a:latin typeface="Times New Roman" pitchFamily="18" charset="0"/>
              <a:ea typeface="+mn-ea"/>
            </a:endParaRPr>
          </a:p>
          <a:p>
            <a:pPr marL="342900" lvl="0" indent="-342900" algn="l">
              <a:lnSpc>
                <a:spcPct val="90000"/>
              </a:lnSpc>
              <a:spcBef>
                <a:spcPct val="20000"/>
              </a:spcBef>
              <a:buSzPct val="80000"/>
            </a:pPr>
            <a:endParaRPr lang="en-US" altLang="ko-KR" sz="2400" kern="0" dirty="0" smtClean="0">
              <a:solidFill>
                <a:srgbClr val="3333CC"/>
              </a:solidFill>
              <a:latin typeface="Times New Roman" pitchFamily="18" charset="0"/>
              <a:ea typeface="+mn-ea"/>
            </a:endParaRPr>
          </a:p>
          <a:p>
            <a:pPr marL="742950" lvl="1" indent="-285750" algn="l">
              <a:lnSpc>
                <a:spcPct val="90000"/>
              </a:lnSpc>
              <a:spcBef>
                <a:spcPct val="20000"/>
              </a:spcBef>
              <a:buFont typeface="Wingdings" pitchFamily="2" charset="2"/>
              <a:buChar char="§"/>
            </a:pPr>
            <a:r>
              <a:rPr lang="en-US" altLang="ko-KR" sz="2200" dirty="0" smtClean="0">
                <a:latin typeface="Times New Roman" pitchFamily="18" charset="0"/>
              </a:rPr>
              <a:t>Complexity grows exponentially with the number of sniffers</a:t>
            </a:r>
            <a:endParaRPr kumimoji="0" lang="en-US" altLang="ko-KR" sz="22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16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None/>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p:txBody>
      </p:sp>
      <p:grpSp>
        <p:nvGrpSpPr>
          <p:cNvPr id="4" name="Group 29"/>
          <p:cNvGrpSpPr/>
          <p:nvPr/>
        </p:nvGrpSpPr>
        <p:grpSpPr>
          <a:xfrm>
            <a:off x="334326" y="3573496"/>
            <a:ext cx="7906564" cy="548358"/>
            <a:chOff x="433103" y="3934742"/>
            <a:chExt cx="7072598" cy="548358"/>
          </a:xfrm>
        </p:grpSpPr>
        <p:sp>
          <p:nvSpPr>
            <p:cNvPr id="21" name="Rectangle 8"/>
            <p:cNvSpPr>
              <a:spLocks noChangeArrowheads="1"/>
            </p:cNvSpPr>
            <p:nvPr/>
          </p:nvSpPr>
          <p:spPr bwMode="auto">
            <a:xfrm>
              <a:off x="433103" y="3943929"/>
              <a:ext cx="7072598" cy="539171"/>
            </a:xfrm>
            <a:prstGeom prst="rect">
              <a:avLst/>
            </a:prstGeom>
            <a:noFill/>
            <a:ln w="19050">
              <a:noFill/>
              <a:miter lim="800000"/>
              <a:headEnd/>
              <a:tailEnd/>
            </a:ln>
            <a:effectLst/>
          </p:spPr>
          <p:txBody>
            <a:bodyPr lIns="90487" tIns="44450" rIns="90487" bIns="44450"/>
            <a:lstStyle/>
            <a:p>
              <a:pPr marL="342900" indent="-342900" algn="l">
                <a:spcBef>
                  <a:spcPct val="20000"/>
                </a:spcBef>
                <a:buSzPct val="80000"/>
                <a:buFont typeface="Wingdings" pitchFamily="2" charset="2"/>
                <a:buNone/>
              </a:pPr>
              <a:r>
                <a:rPr lang="en-US" altLang="ko-KR" sz="2400" dirty="0" smtClean="0">
                  <a:solidFill>
                    <a:srgbClr val="FF0000"/>
                  </a:solidFill>
                  <a:latin typeface="Times New Roman" pitchFamily="18" charset="0"/>
                </a:rPr>
                <a:t>	  </a:t>
              </a:r>
              <a:r>
                <a:rPr lang="en-US" altLang="ko-KR" sz="2400" dirty="0" smtClean="0">
                  <a:latin typeface="Times New Roman" pitchFamily="18" charset="0"/>
                </a:rPr>
                <a:t>MCRM is NP-hard, even for </a:t>
              </a:r>
              <a:r>
                <a:rPr lang="en-US" altLang="ko-KR" sz="2400" i="1" dirty="0" smtClean="0">
                  <a:latin typeface="Times New Roman" pitchFamily="18" charset="0"/>
                </a:rPr>
                <a:t>|C|</a:t>
              </a:r>
              <a:r>
                <a:rPr lang="en-US" altLang="ko-KR" sz="2400" dirty="0" smtClean="0">
                  <a:latin typeface="Times New Roman" pitchFamily="18" charset="0"/>
                </a:rPr>
                <a:t> = 2 and </a:t>
              </a:r>
              <a:r>
                <a:rPr lang="en-US" altLang="ko-KR" sz="2400" i="1" dirty="0" err="1" smtClean="0">
                  <a:latin typeface="Times New Roman" pitchFamily="18" charset="0"/>
                </a:rPr>
                <a:t>r</a:t>
              </a:r>
              <a:r>
                <a:rPr lang="en-US" altLang="ko-KR" sz="2400" i="1" baseline="-25000" dirty="0" err="1" smtClean="0">
                  <a:latin typeface="Times New Roman" pitchFamily="18" charset="0"/>
                </a:rPr>
                <a:t>n</a:t>
              </a:r>
              <a:r>
                <a:rPr lang="en-US" altLang="ko-KR" sz="2400" dirty="0" smtClean="0">
                  <a:latin typeface="Times New Roman" pitchFamily="18" charset="0"/>
                </a:rPr>
                <a:t> = 2 for all </a:t>
              </a:r>
              <a:r>
                <a:rPr lang="en-US" altLang="ko-KR" sz="2400" i="1" dirty="0" err="1" smtClean="0">
                  <a:latin typeface="Times New Roman" pitchFamily="18" charset="0"/>
                </a:rPr>
                <a:t>n</a:t>
              </a:r>
              <a:r>
                <a:rPr lang="en-US" altLang="ko-KR" sz="2400" dirty="0" smtClean="0">
                  <a:latin typeface="Times New Roman" pitchFamily="18" charset="0"/>
                </a:rPr>
                <a:t> </a:t>
              </a:r>
              <a:endParaRPr lang="en-US" altLang="ko-KR" sz="2400" dirty="0">
                <a:latin typeface="Times New Roman" pitchFamily="18" charset="0"/>
              </a:endParaRPr>
            </a:p>
          </p:txBody>
        </p:sp>
        <p:sp>
          <p:nvSpPr>
            <p:cNvPr id="22" name="Rectangle 11"/>
            <p:cNvSpPr>
              <a:spLocks noChangeArrowheads="1"/>
            </p:cNvSpPr>
            <p:nvPr/>
          </p:nvSpPr>
          <p:spPr bwMode="auto">
            <a:xfrm>
              <a:off x="716633" y="3934742"/>
              <a:ext cx="6534987" cy="510258"/>
            </a:xfrm>
            <a:prstGeom prst="rect">
              <a:avLst/>
            </a:prstGeom>
            <a:noFill/>
            <a:ln w="25400">
              <a:solidFill>
                <a:srgbClr val="800080"/>
              </a:solidFill>
              <a:miter lim="800000"/>
              <a:headEnd/>
              <a:tailEnd/>
            </a:ln>
            <a:effectLst/>
          </p:spPr>
          <p:txBody>
            <a:bodyPr lIns="90487" tIns="44450" rIns="90487" bIns="44450"/>
            <a:lstStyle/>
            <a:p>
              <a:pPr marL="342900" indent="-342900" algn="l">
                <a:spcBef>
                  <a:spcPct val="20000"/>
                </a:spcBef>
                <a:buSzPct val="80000"/>
                <a:buFont typeface="Wingdings" pitchFamily="2" charset="2"/>
                <a:buNone/>
              </a:pPr>
              <a:endParaRPr lang="en-US" altLang="ko-KR" sz="2000">
                <a:latin typeface="Times New Roman" pitchFamily="18" charset="0"/>
              </a:endParaRPr>
            </a:p>
          </p:txBody>
        </p:sp>
      </p:grpSp>
      <p:sp>
        <p:nvSpPr>
          <p:cNvPr id="23" name="Rectangle 3"/>
          <p:cNvSpPr txBox="1">
            <a:spLocks noChangeArrowheads="1"/>
          </p:cNvSpPr>
          <p:nvPr/>
        </p:nvSpPr>
        <p:spPr bwMode="auto">
          <a:xfrm>
            <a:off x="157074" y="960438"/>
            <a:ext cx="8859926" cy="5222875"/>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16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16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None/>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p:txBody>
      </p:sp>
      <p:sp>
        <p:nvSpPr>
          <p:cNvPr id="26" name="Rectangle 3"/>
          <p:cNvSpPr txBox="1">
            <a:spLocks noChangeArrowheads="1"/>
          </p:cNvSpPr>
          <p:nvPr/>
        </p:nvSpPr>
        <p:spPr bwMode="auto">
          <a:xfrm>
            <a:off x="157074" y="960438"/>
            <a:ext cx="8859926" cy="5222875"/>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16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16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r>
              <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rPr>
              <a:t>Corollary</a:t>
            </a:r>
            <a:r>
              <a:rPr kumimoji="0" lang="en-US" altLang="ko-KR" sz="2400" b="0" i="0" u="none" strike="noStrike" kern="0" cap="none" spc="0" normalizeH="0" noProof="0" dirty="0" smtClean="0">
                <a:ln>
                  <a:noFill/>
                </a:ln>
                <a:solidFill>
                  <a:schemeClr val="accent2"/>
                </a:solidFill>
                <a:effectLst/>
                <a:uLnTx/>
                <a:uFillTx/>
                <a:latin typeface="Times New Roman" pitchFamily="18" charset="0"/>
                <a:ea typeface="+mn-ea"/>
                <a:cs typeface="+mn-cs"/>
              </a:rPr>
              <a:t> 2:</a:t>
            </a: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None/>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p:txBody>
      </p:sp>
    </p:spTree>
    <p:extLst>
      <p:ext uri="{BB962C8B-B14F-4D97-AF65-F5344CB8AC3E}">
        <p14:creationId xmlns:p14="http://schemas.microsoft.com/office/powerpoint/2010/main" val="342467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Submodularity</a:t>
            </a:r>
          </a:p>
        </p:txBody>
      </p:sp>
      <p:sp>
        <p:nvSpPr>
          <p:cNvPr id="1144835" name="Rectangle 3"/>
          <p:cNvSpPr>
            <a:spLocks noGrp="1" noChangeArrowheads="1"/>
          </p:cNvSpPr>
          <p:nvPr>
            <p:ph type="body" idx="1"/>
          </p:nvPr>
        </p:nvSpPr>
        <p:spPr>
          <a:xfrm>
            <a:off x="195174" y="981605"/>
            <a:ext cx="8859926" cy="5222875"/>
          </a:xfrm>
        </p:spPr>
        <p:txBody>
          <a:bodyPr/>
          <a:lstStyle/>
          <a:p>
            <a:pPr>
              <a:lnSpc>
                <a:spcPct val="90000"/>
              </a:lnSpc>
            </a:pPr>
            <a:r>
              <a:rPr lang="en-US" altLang="ko-KR" dirty="0" smtClean="0">
                <a:latin typeface="Times New Roman" pitchFamily="18" charset="0"/>
              </a:rPr>
              <a:t>Definition: </a:t>
            </a:r>
            <a:r>
              <a:rPr lang="en-US" altLang="ko-KR" dirty="0" smtClean="0">
                <a:solidFill>
                  <a:schemeClr val="tx1"/>
                </a:solidFill>
                <a:latin typeface="Times New Roman" pitchFamily="18" charset="0"/>
              </a:rPr>
              <a:t>A real-valued function </a:t>
            </a:r>
            <a:r>
              <a:rPr lang="en-US" altLang="ko-KR" i="1" dirty="0" err="1" smtClean="0">
                <a:solidFill>
                  <a:schemeClr val="tx1"/>
                </a:solidFill>
                <a:latin typeface="Times New Roman" pitchFamily="18" charset="0"/>
              </a:rPr>
              <a:t>f</a:t>
            </a:r>
            <a:r>
              <a:rPr lang="en-US" altLang="ko-KR" i="1" dirty="0" smtClean="0">
                <a:solidFill>
                  <a:schemeClr val="tx1"/>
                </a:solidFill>
                <a:latin typeface="Times New Roman" pitchFamily="18" charset="0"/>
              </a:rPr>
              <a:t> </a:t>
            </a:r>
            <a:r>
              <a:rPr lang="en-US" altLang="ko-KR" dirty="0" smtClean="0">
                <a:solidFill>
                  <a:schemeClr val="tx1"/>
                </a:solidFill>
                <a:latin typeface="Times New Roman" pitchFamily="18" charset="0"/>
              </a:rPr>
              <a:t>: 2</a:t>
            </a:r>
            <a:r>
              <a:rPr lang="en-US" altLang="ko-KR" i="1" baseline="30000" dirty="0" smtClean="0">
                <a:solidFill>
                  <a:schemeClr val="tx1"/>
                </a:solidFill>
                <a:latin typeface="Times New Roman" pitchFamily="18" charset="0"/>
              </a:rPr>
              <a:t>S</a:t>
            </a:r>
            <a:r>
              <a:rPr lang="en-US" altLang="ko-KR" dirty="0" smtClean="0">
                <a:solidFill>
                  <a:schemeClr val="tx1"/>
                </a:solidFill>
                <a:latin typeface="Times New Roman" pitchFamily="18" charset="0"/>
              </a:rPr>
              <a:t> </a:t>
            </a:r>
            <a:r>
              <a:rPr lang="en-US" altLang="ko-KR" dirty="0" err="1" smtClean="0">
                <a:solidFill>
                  <a:schemeClr val="tx1"/>
                </a:solidFill>
                <a:latin typeface="Times New Roman" pitchFamily="18" charset="0"/>
                <a:sym typeface="Wingdings"/>
              </a:rPr>
              <a:t></a:t>
            </a:r>
            <a:r>
              <a:rPr lang="en-US" altLang="ko-KR" dirty="0" smtClean="0">
                <a:solidFill>
                  <a:schemeClr val="tx1"/>
                </a:solidFill>
                <a:latin typeface="Times New Roman" pitchFamily="18" charset="0"/>
                <a:sym typeface="Wingdings"/>
              </a:rPr>
              <a:t> </a:t>
            </a:r>
            <a:r>
              <a:rPr lang="en-US" altLang="ko-KR" i="1" dirty="0" smtClean="0">
                <a:solidFill>
                  <a:schemeClr val="tx1"/>
                </a:solidFill>
                <a:latin typeface="Times New Roman" pitchFamily="18" charset="0"/>
                <a:sym typeface="Wingdings"/>
              </a:rPr>
              <a:t>R</a:t>
            </a:r>
            <a:r>
              <a:rPr lang="en-US" altLang="ko-KR" dirty="0" smtClean="0">
                <a:solidFill>
                  <a:schemeClr val="tx1"/>
                </a:solidFill>
                <a:latin typeface="Times New Roman" pitchFamily="18" charset="0"/>
                <a:sym typeface="Wingdings"/>
              </a:rPr>
              <a:t>, defined on subsets of a finite set </a:t>
            </a:r>
            <a:r>
              <a:rPr lang="en-US" altLang="ko-KR" i="1" dirty="0" smtClean="0">
                <a:solidFill>
                  <a:schemeClr val="tx1"/>
                </a:solidFill>
                <a:latin typeface="Times New Roman" pitchFamily="18" charset="0"/>
                <a:sym typeface="Wingdings"/>
              </a:rPr>
              <a:t>S</a:t>
            </a:r>
            <a:r>
              <a:rPr lang="en-US" altLang="ko-KR" dirty="0" smtClean="0">
                <a:solidFill>
                  <a:schemeClr val="tx1"/>
                </a:solidFill>
                <a:latin typeface="Times New Roman" pitchFamily="18" charset="0"/>
                <a:sym typeface="Wingdings"/>
              </a:rPr>
              <a:t>, is said to be </a:t>
            </a:r>
            <a:r>
              <a:rPr lang="en-US" altLang="ko-KR" dirty="0" err="1" smtClean="0">
                <a:solidFill>
                  <a:srgbClr val="FF0000"/>
                </a:solidFill>
                <a:latin typeface="Times New Roman" pitchFamily="18" charset="0"/>
                <a:sym typeface="Wingdings"/>
              </a:rPr>
              <a:t>submodular</a:t>
            </a:r>
            <a:r>
              <a:rPr lang="en-US" altLang="ko-KR" dirty="0" smtClean="0">
                <a:solidFill>
                  <a:schemeClr val="tx1"/>
                </a:solidFill>
                <a:latin typeface="Times New Roman" pitchFamily="18" charset="0"/>
                <a:sym typeface="Wingdings"/>
              </a:rPr>
              <a:t> if and only if</a:t>
            </a:r>
            <a:endParaRPr lang="en-US" altLang="ko-KR" dirty="0" smtClean="0">
              <a:solidFill>
                <a:schemeClr val="tx1"/>
              </a:solidFill>
              <a:latin typeface="Times New Roman" pitchFamily="18" charset="0"/>
            </a:endParaRPr>
          </a:p>
          <a:p>
            <a:pPr>
              <a:lnSpc>
                <a:spcPct val="90000"/>
              </a:lnSpc>
            </a:pPr>
            <a:endParaRPr lang="en-US" altLang="ko-KR" dirty="0" smtClean="0">
              <a:latin typeface="Times New Roman" pitchFamily="18" charset="0"/>
            </a:endParaRPr>
          </a:p>
          <a:p>
            <a:pPr>
              <a:lnSpc>
                <a:spcPct val="90000"/>
              </a:lnSpc>
            </a:pPr>
            <a:endParaRPr lang="en-US" altLang="ko-KR" dirty="0" smtClean="0">
              <a:latin typeface="Times New Roman" pitchFamily="18" charset="0"/>
            </a:endParaRPr>
          </a:p>
          <a:p>
            <a:pPr>
              <a:lnSpc>
                <a:spcPct val="90000"/>
              </a:lnSpc>
            </a:pPr>
            <a:endParaRPr lang="en-US" altLang="ko-KR" dirty="0" smtClean="0">
              <a:latin typeface="Times New Roman" pitchFamily="18" charset="0"/>
            </a:endParaRPr>
          </a:p>
        </p:txBody>
      </p:sp>
      <p:sp>
        <p:nvSpPr>
          <p:cNvPr id="15" name="Rectangle 3"/>
          <p:cNvSpPr txBox="1">
            <a:spLocks noChangeArrowheads="1"/>
          </p:cNvSpPr>
          <p:nvPr/>
        </p:nvSpPr>
        <p:spPr bwMode="auto">
          <a:xfrm>
            <a:off x="182474" y="918105"/>
            <a:ext cx="8859926" cy="5222875"/>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90000"/>
              </a:lnSpc>
              <a:spcBef>
                <a:spcPct val="20000"/>
              </a:spcBef>
              <a:spcAft>
                <a:spcPct val="0"/>
              </a:spcAft>
              <a:buClrTx/>
              <a:buSzPct val="80000"/>
              <a:tabLst/>
              <a:defRPr/>
            </a:pPr>
            <a:endParaRPr lang="en-US" altLang="ko-KR" sz="2400" kern="0" noProof="0" dirty="0" smtClean="0">
              <a:latin typeface="Times New Roman" pitchFamily="18" charset="0"/>
              <a:ea typeface="+mn-ea"/>
            </a:endParaRPr>
          </a:p>
          <a:p>
            <a:pPr marL="342900" marR="0" lvl="0" indent="-342900" algn="l" defTabSz="914400" rtl="0" eaLnBrk="0" fontAlgn="base" latinLnBrk="0" hangingPunct="0">
              <a:lnSpc>
                <a:spcPct val="90000"/>
              </a:lnSpc>
              <a:spcBef>
                <a:spcPct val="20000"/>
              </a:spcBef>
              <a:spcAft>
                <a:spcPct val="0"/>
              </a:spcAft>
              <a:buClrTx/>
              <a:buSzPct val="80000"/>
              <a:tabLst/>
              <a:defRPr/>
            </a:pPr>
            <a:endParaRPr kumimoji="0" lang="en-US" altLang="ko-KR" sz="2400" b="0" i="0" u="none" strike="noStrike" kern="0" cap="none" spc="0" normalizeH="0" baseline="0" noProof="0" dirty="0" smtClean="0">
              <a:ln>
                <a:noFill/>
              </a:ln>
              <a:solidFill>
                <a:schemeClr val="tx1"/>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tabLst/>
              <a:defRPr/>
            </a:pPr>
            <a:endParaRPr kumimoji="0" lang="en-US" altLang="ko-KR" sz="16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r>
              <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rPr>
              <a:t>Intuitively, submodularity is a </a:t>
            </a:r>
            <a:r>
              <a:rPr kumimoji="0" lang="en-US" altLang="ko-KR" sz="2400" b="0" i="0" u="none" strike="noStrike" kern="0" cap="none" spc="0" normalizeH="0" baseline="0" noProof="0" dirty="0" smtClean="0">
                <a:ln>
                  <a:noFill/>
                </a:ln>
                <a:solidFill>
                  <a:srgbClr val="FF0000"/>
                </a:solidFill>
                <a:effectLst/>
                <a:uLnTx/>
                <a:uFillTx/>
                <a:latin typeface="Times New Roman" pitchFamily="18" charset="0"/>
                <a:ea typeface="+mn-ea"/>
                <a:cs typeface="+mn-cs"/>
              </a:rPr>
              <a:t>diminishing-return</a:t>
            </a:r>
            <a:r>
              <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rPr>
              <a:t> property</a:t>
            </a: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r>
              <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rPr>
              <a:t>Submodularity</a:t>
            </a:r>
            <a:r>
              <a:rPr lang="en-US" altLang="ko-KR" sz="2400" kern="0" dirty="0" smtClean="0">
                <a:solidFill>
                  <a:schemeClr val="accent2"/>
                </a:solidFill>
                <a:latin typeface="Times New Roman" pitchFamily="18" charset="0"/>
                <a:ea typeface="+mn-ea"/>
              </a:rPr>
              <a:t> allows </a:t>
            </a:r>
            <a:r>
              <a:rPr lang="en-US" altLang="ko-KR" sz="2400" kern="0" dirty="0" err="1" smtClean="0">
                <a:solidFill>
                  <a:schemeClr val="accent2"/>
                </a:solidFill>
                <a:latin typeface="Times New Roman" pitchFamily="18" charset="0"/>
                <a:ea typeface="+mn-ea"/>
              </a:rPr>
              <a:t>t</a:t>
            </a:r>
            <a:r>
              <a:rPr kumimoji="0" lang="en-US" altLang="ko-KR" sz="2400" b="0" i="0" u="none" strike="noStrike" kern="0" cap="none" spc="0" normalizeH="0" baseline="0" noProof="0" dirty="0" err="1" smtClean="0">
                <a:ln>
                  <a:noFill/>
                </a:ln>
                <a:solidFill>
                  <a:schemeClr val="accent2"/>
                </a:solidFill>
                <a:effectLst/>
                <a:uLnTx/>
                <a:uFillTx/>
                <a:latin typeface="Times New Roman" pitchFamily="18" charset="0"/>
                <a:ea typeface="+mn-ea"/>
                <a:cs typeface="+mn-cs"/>
              </a:rPr>
              <a:t>o</a:t>
            </a:r>
            <a:r>
              <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rPr>
              <a:t> efficiently find provably (near-)optimal solutions</a:t>
            </a: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r>
              <a:rPr kumimoji="0" lang="en-US" altLang="ko-KR" sz="2200" b="0" i="0" u="none" strike="noStrike" kern="0" cap="none" spc="0" normalizeH="0" baseline="0" noProof="0" dirty="0" smtClean="0">
                <a:ln>
                  <a:noFill/>
                </a:ln>
                <a:solidFill>
                  <a:schemeClr val="tx1"/>
                </a:solidFill>
                <a:effectLst/>
                <a:uLnTx/>
                <a:uFillTx/>
                <a:latin typeface="Times New Roman" pitchFamily="18" charset="0"/>
              </a:rPr>
              <a:t>Similar to convexity in continuous optimization</a:t>
            </a:r>
            <a:endParaRPr lang="en-US" altLang="ko-KR" sz="1100" kern="0" dirty="0" smtClean="0">
              <a:solidFill>
                <a:schemeClr val="accent2"/>
              </a:solidFill>
              <a:latin typeface="Times New Roman" pitchFamily="18" charset="0"/>
            </a:endParaRPr>
          </a:p>
          <a:p>
            <a:pPr marL="342900" lvl="0" indent="-342900" algn="l">
              <a:lnSpc>
                <a:spcPct val="90000"/>
              </a:lnSpc>
              <a:spcBef>
                <a:spcPct val="20000"/>
              </a:spcBef>
              <a:buSzPct val="80000"/>
              <a:buFont typeface="Wingdings" pitchFamily="2" charset="2"/>
              <a:buChar char="l"/>
              <a:defRPr/>
            </a:pPr>
            <a:r>
              <a:rPr lang="en-US" sz="2400" dirty="0" smtClean="0">
                <a:solidFill>
                  <a:srgbClr val="2D2DB9"/>
                </a:solidFill>
              </a:rPr>
              <a:t>Known that non-</a:t>
            </a:r>
            <a:r>
              <a:rPr lang="en-US" sz="2400" dirty="0" err="1" smtClean="0">
                <a:solidFill>
                  <a:srgbClr val="2D2DB9"/>
                </a:solidFill>
              </a:rPr>
              <a:t>submodular</a:t>
            </a:r>
            <a:r>
              <a:rPr lang="en-US" sz="2400" dirty="0" smtClean="0">
                <a:solidFill>
                  <a:srgbClr val="2D2DB9"/>
                </a:solidFill>
              </a:rPr>
              <a:t> functions are difficult to deal with</a:t>
            </a:r>
            <a:r>
              <a:rPr lang="en-US" sz="2400" dirty="0" smtClean="0"/>
              <a:t> </a:t>
            </a:r>
          </a:p>
          <a:p>
            <a:pPr marL="800100" lvl="1" indent="-342900" algn="l">
              <a:lnSpc>
                <a:spcPct val="90000"/>
              </a:lnSpc>
              <a:spcBef>
                <a:spcPct val="20000"/>
              </a:spcBef>
              <a:buSzPct val="80000"/>
              <a:buFont typeface="Wingdings" charset="2"/>
              <a:buChar char="§"/>
              <a:defRPr/>
            </a:pPr>
            <a:r>
              <a:rPr lang="en-US" sz="2200" dirty="0" smtClean="0"/>
              <a:t>In the literature of theoretical computer science, there are little results on provable performance guarantees for non-</a:t>
            </a:r>
            <a:r>
              <a:rPr lang="en-US" sz="2200" dirty="0" err="1" smtClean="0"/>
              <a:t>submodular</a:t>
            </a:r>
            <a:r>
              <a:rPr lang="en-US" sz="2200" dirty="0" smtClean="0"/>
              <a:t> functions</a:t>
            </a: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a:p>
            <a:pPr marL="285750" indent="-285750" algn="l">
              <a:lnSpc>
                <a:spcPct val="90000"/>
              </a:lnSpc>
              <a:spcBef>
                <a:spcPct val="20000"/>
              </a:spcBef>
              <a:buFont typeface="Wingdings" pitchFamily="2" charset="2"/>
              <a:buChar cha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p:txBody>
      </p:sp>
      <p:grpSp>
        <p:nvGrpSpPr>
          <p:cNvPr id="23" name="Group 22"/>
          <p:cNvGrpSpPr/>
          <p:nvPr/>
        </p:nvGrpSpPr>
        <p:grpSpPr>
          <a:xfrm>
            <a:off x="2033411" y="1847709"/>
            <a:ext cx="4852811" cy="1651847"/>
            <a:chOff x="2019300" y="2017042"/>
            <a:chExt cx="4991100" cy="1742158"/>
          </a:xfrm>
        </p:grpSpPr>
        <p:grpSp>
          <p:nvGrpSpPr>
            <p:cNvPr id="12" name="Group 11"/>
            <p:cNvGrpSpPr/>
            <p:nvPr/>
          </p:nvGrpSpPr>
          <p:grpSpPr>
            <a:xfrm>
              <a:off x="2019300" y="2017042"/>
              <a:ext cx="4991100" cy="1742158"/>
              <a:chOff x="2019300" y="1826542"/>
              <a:chExt cx="4991100" cy="1742158"/>
            </a:xfrm>
          </p:grpSpPr>
          <p:graphicFrame>
            <p:nvGraphicFramePr>
              <p:cNvPr id="10" name="Object 9"/>
              <p:cNvGraphicFramePr>
                <a:graphicFrameLocks noChangeAspect="1"/>
              </p:cNvGraphicFramePr>
              <p:nvPr/>
            </p:nvGraphicFramePr>
            <p:xfrm>
              <a:off x="2127250" y="1884363"/>
              <a:ext cx="4743450" cy="1660525"/>
            </p:xfrm>
            <a:graphic>
              <a:graphicData uri="http://schemas.openxmlformats.org/presentationml/2006/ole">
                <mc:AlternateContent xmlns:mc="http://schemas.openxmlformats.org/markup-compatibility/2006">
                  <mc:Choice xmlns:v="urn:schemas-microsoft-com:vml" Requires="v">
                    <p:oleObj spid="_x0000_s1800195" name="Equation" r:id="rId4" imgW="2247900" imgH="787400" progId="Equation.3">
                      <p:embed/>
                    </p:oleObj>
                  </mc:Choice>
                  <mc:Fallback>
                    <p:oleObj name="Equation" r:id="rId4" imgW="2247900" imgH="7874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7250" y="1884363"/>
                            <a:ext cx="4743450" cy="166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11"/>
              <p:cNvSpPr>
                <a:spLocks noChangeArrowheads="1"/>
              </p:cNvSpPr>
              <p:nvPr/>
            </p:nvSpPr>
            <p:spPr bwMode="auto">
              <a:xfrm>
                <a:off x="2019300" y="1826542"/>
                <a:ext cx="4991100" cy="1742158"/>
              </a:xfrm>
              <a:prstGeom prst="rect">
                <a:avLst/>
              </a:prstGeom>
              <a:noFill/>
              <a:ln w="25400">
                <a:solidFill>
                  <a:srgbClr val="800080"/>
                </a:solidFill>
                <a:miter lim="800000"/>
                <a:headEnd/>
                <a:tailEnd/>
              </a:ln>
              <a:effectLst/>
            </p:spPr>
            <p:txBody>
              <a:bodyPr lIns="90487" tIns="44450" rIns="90487" bIns="44450"/>
              <a:lstStyle/>
              <a:p>
                <a:pPr marL="342900" indent="-342900" algn="l">
                  <a:spcBef>
                    <a:spcPct val="20000"/>
                  </a:spcBef>
                  <a:buSzPct val="80000"/>
                  <a:buFont typeface="Wingdings" pitchFamily="2" charset="2"/>
                  <a:buNone/>
                </a:pPr>
                <a:endParaRPr lang="en-US" altLang="ko-KR" sz="2000">
                  <a:latin typeface="Times New Roman" pitchFamily="18" charset="0"/>
                </a:endParaRPr>
              </a:p>
            </p:txBody>
          </p:sp>
        </p:grpSp>
        <p:cxnSp>
          <p:nvCxnSpPr>
            <p:cNvPr id="21" name="Straight Connector 20"/>
            <p:cNvCxnSpPr/>
            <p:nvPr/>
          </p:nvCxnSpPr>
          <p:spPr bwMode="auto">
            <a:xfrm>
              <a:off x="3619500" y="3136900"/>
              <a:ext cx="2463800" cy="1588"/>
            </a:xfrm>
            <a:prstGeom prst="line">
              <a:avLst/>
            </a:prstGeom>
            <a:noFill/>
            <a:ln w="25400" cap="flat" cmpd="sng" algn="ctr">
              <a:solidFill>
                <a:srgbClr val="FF0000"/>
              </a:solidFill>
              <a:prstDash val="solid"/>
              <a:round/>
              <a:headEnd type="none" w="med" len="med"/>
              <a:tailEnd type="none" w="med" len="med"/>
            </a:ln>
            <a:effectLst/>
          </p:spPr>
        </p:cxnSp>
      </p:grpSp>
    </p:spTree>
    <p:extLst>
      <p:ext uri="{BB962C8B-B14F-4D97-AF65-F5344CB8AC3E}">
        <p14:creationId xmlns:p14="http://schemas.microsoft.com/office/powerpoint/2010/main" val="342467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48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xEl>
                                              <p:pRg st="9" end="9"/>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xEl>
                                              <p:pRg st="11" end="1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4835" grpId="0" build="p"/>
      <p:bldP spid="1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Submodularity of MCRM-SC</a:t>
            </a:r>
          </a:p>
        </p:txBody>
      </p:sp>
      <p:sp>
        <p:nvSpPr>
          <p:cNvPr id="1144835" name="Rectangle 3"/>
          <p:cNvSpPr>
            <a:spLocks noGrp="1" noChangeArrowheads="1"/>
          </p:cNvSpPr>
          <p:nvPr>
            <p:ph type="body" idx="1"/>
          </p:nvPr>
        </p:nvSpPr>
        <p:spPr>
          <a:xfrm>
            <a:off x="152400" y="960438"/>
            <a:ext cx="8859926" cy="5222875"/>
          </a:xfrm>
        </p:spPr>
        <p:txBody>
          <a:bodyPr/>
          <a:lstStyle/>
          <a:p>
            <a:pPr>
              <a:lnSpc>
                <a:spcPct val="90000"/>
              </a:lnSpc>
            </a:pPr>
            <a:endParaRPr lang="en-US" altLang="ko-KR" dirty="0" smtClean="0">
              <a:latin typeface="Times New Roman" pitchFamily="18" charset="0"/>
            </a:endParaRPr>
          </a:p>
          <a:p>
            <a:pPr lvl="1">
              <a:lnSpc>
                <a:spcPct val="90000"/>
              </a:lnSpc>
              <a:buNone/>
            </a:pPr>
            <a:endParaRPr lang="en-US" altLang="ko-KR" i="1" dirty="0" smtClean="0">
              <a:latin typeface="Times New Roman" pitchFamily="18" charset="0"/>
            </a:endParaRPr>
          </a:p>
          <a:p>
            <a:pPr lvl="1">
              <a:lnSpc>
                <a:spcPct val="90000"/>
              </a:lnSpc>
              <a:buNone/>
            </a:pPr>
            <a:endParaRPr lang="en-US" altLang="ko-KR" i="1" dirty="0" smtClean="0">
              <a:latin typeface="Times New Roman" pitchFamily="18" charset="0"/>
            </a:endParaRPr>
          </a:p>
          <a:p>
            <a:pPr>
              <a:lnSpc>
                <a:spcPct val="90000"/>
              </a:lnSpc>
              <a:buNone/>
            </a:pPr>
            <a:endParaRPr lang="en-US" altLang="ko-KR" sz="400" dirty="0" smtClean="0">
              <a:latin typeface="Times New Roman" pitchFamily="18" charset="0"/>
            </a:endParaRPr>
          </a:p>
          <a:p>
            <a:pPr>
              <a:lnSpc>
                <a:spcPct val="90000"/>
              </a:lnSpc>
            </a:pPr>
            <a:r>
              <a:rPr lang="en-US" altLang="ko-KR" i="1" dirty="0" err="1" smtClean="0">
                <a:latin typeface="Times New Roman" pitchFamily="18" charset="0"/>
              </a:rPr>
              <a:t>w</a:t>
            </a:r>
            <a:r>
              <a:rPr lang="en-US" altLang="ko-KR" dirty="0" err="1" smtClean="0">
                <a:latin typeface="Times New Roman" pitchFamily="18" charset="0"/>
              </a:rPr>
              <a:t>(</a:t>
            </a:r>
            <a:r>
              <a:rPr lang="en-US" altLang="ko-KR" i="1" dirty="0" err="1" smtClean="0">
                <a:latin typeface="Calibri"/>
                <a:cs typeface="Calibri"/>
              </a:rPr>
              <a:t>A</a:t>
            </a:r>
            <a:r>
              <a:rPr lang="en-US" altLang="ko-KR" dirty="0" smtClean="0">
                <a:latin typeface="Times New Roman" pitchFamily="18" charset="0"/>
              </a:rPr>
              <a:t>): Weight function to compute the total weight of the nodes covered by the sniffer-channel assignment </a:t>
            </a:r>
            <a:r>
              <a:rPr lang="en-US" altLang="ko-KR" i="1" dirty="0" smtClean="0">
                <a:latin typeface="Calibri"/>
                <a:cs typeface="Calibri"/>
              </a:rPr>
              <a:t>A</a:t>
            </a:r>
            <a:endParaRPr lang="en-US" altLang="ko-KR" dirty="0" smtClean="0">
              <a:latin typeface="Times New Roman" pitchFamily="18" charset="0"/>
            </a:endParaRPr>
          </a:p>
          <a:p>
            <a:pPr>
              <a:lnSpc>
                <a:spcPct val="90000"/>
              </a:lnSpc>
            </a:pPr>
            <a:endParaRPr lang="en-US" altLang="ko-KR" sz="400" dirty="0" smtClean="0">
              <a:latin typeface="Times New Roman" pitchFamily="18" charset="0"/>
            </a:endParaRPr>
          </a:p>
          <a:p>
            <a:pPr>
              <a:lnSpc>
                <a:spcPct val="90000"/>
              </a:lnSpc>
            </a:pPr>
            <a:r>
              <a:rPr lang="en-US" altLang="ko-KR" dirty="0" smtClean="0">
                <a:latin typeface="Times New Roman" pitchFamily="18" charset="0"/>
              </a:rPr>
              <a:t>Theorem 2: </a:t>
            </a:r>
          </a:p>
          <a:p>
            <a:pPr lvl="1">
              <a:lnSpc>
                <a:spcPct val="90000"/>
              </a:lnSpc>
            </a:pPr>
            <a:endParaRPr lang="en-US" altLang="ko-KR" dirty="0" smtClean="0">
              <a:latin typeface="Times New Roman" pitchFamily="18" charset="0"/>
            </a:endParaRPr>
          </a:p>
          <a:p>
            <a:pPr lvl="1">
              <a:lnSpc>
                <a:spcPct val="90000"/>
              </a:lnSpc>
            </a:pPr>
            <a:endParaRPr lang="en-US" altLang="ko-KR" dirty="0" smtClean="0">
              <a:latin typeface="Times New Roman" pitchFamily="18" charset="0"/>
            </a:endParaRPr>
          </a:p>
          <a:p>
            <a:pPr lvl="1">
              <a:lnSpc>
                <a:spcPct val="90000"/>
              </a:lnSpc>
            </a:pPr>
            <a:endParaRPr lang="en-US" altLang="ko-KR" dirty="0" smtClean="0">
              <a:latin typeface="Times New Roman" pitchFamily="18" charset="0"/>
            </a:endParaRPr>
          </a:p>
          <a:p>
            <a:pPr lvl="1">
              <a:lnSpc>
                <a:spcPct val="90000"/>
              </a:lnSpc>
            </a:pPr>
            <a:endParaRPr lang="en-US" altLang="ko-KR" dirty="0" smtClean="0">
              <a:latin typeface="Times New Roman" pitchFamily="18" charset="0"/>
            </a:endParaRPr>
          </a:p>
          <a:p>
            <a:pPr lvl="1">
              <a:lnSpc>
                <a:spcPct val="90000"/>
              </a:lnSpc>
            </a:pPr>
            <a:endParaRPr lang="en-US" altLang="ko-KR" dirty="0" smtClean="0">
              <a:latin typeface="Times New Roman" pitchFamily="18" charset="0"/>
            </a:endParaRPr>
          </a:p>
        </p:txBody>
      </p:sp>
      <p:grpSp>
        <p:nvGrpSpPr>
          <p:cNvPr id="7" name="Group 29"/>
          <p:cNvGrpSpPr/>
          <p:nvPr/>
        </p:nvGrpSpPr>
        <p:grpSpPr>
          <a:xfrm>
            <a:off x="177691" y="3453552"/>
            <a:ext cx="7910797" cy="548358"/>
            <a:chOff x="433103" y="3934742"/>
            <a:chExt cx="7072598" cy="548358"/>
          </a:xfrm>
        </p:grpSpPr>
        <p:sp>
          <p:nvSpPr>
            <p:cNvPr id="8" name="Rectangle 8"/>
            <p:cNvSpPr>
              <a:spLocks noChangeArrowheads="1"/>
            </p:cNvSpPr>
            <p:nvPr/>
          </p:nvSpPr>
          <p:spPr bwMode="auto">
            <a:xfrm>
              <a:off x="433103" y="3943929"/>
              <a:ext cx="7072598" cy="539171"/>
            </a:xfrm>
            <a:prstGeom prst="rect">
              <a:avLst/>
            </a:prstGeom>
            <a:noFill/>
            <a:ln w="19050">
              <a:noFill/>
              <a:miter lim="800000"/>
              <a:headEnd/>
              <a:tailEnd/>
            </a:ln>
            <a:effectLst/>
          </p:spPr>
          <p:txBody>
            <a:bodyPr lIns="90487" tIns="44450" rIns="90487" bIns="44450"/>
            <a:lstStyle/>
            <a:p>
              <a:pPr marL="342900" indent="-342900" algn="l">
                <a:spcBef>
                  <a:spcPct val="20000"/>
                </a:spcBef>
                <a:buSzPct val="80000"/>
                <a:buFont typeface="Wingdings" pitchFamily="2" charset="2"/>
                <a:buNone/>
              </a:pPr>
              <a:r>
                <a:rPr lang="en-US" altLang="ko-KR" sz="2400" dirty="0" smtClean="0">
                  <a:solidFill>
                    <a:srgbClr val="FF0000"/>
                  </a:solidFill>
                  <a:latin typeface="Times New Roman" pitchFamily="18" charset="0"/>
                </a:rPr>
                <a:t>	   </a:t>
              </a:r>
              <a:r>
                <a:rPr lang="en-US" altLang="ko-KR" sz="2400" dirty="0" smtClean="0">
                  <a:latin typeface="Times New Roman" pitchFamily="18" charset="0"/>
                </a:rPr>
                <a:t>For MCRM-SC, the weight function </a:t>
              </a:r>
              <a:r>
                <a:rPr lang="en-US" altLang="ko-KR" sz="2400" i="1" dirty="0" err="1" smtClean="0">
                  <a:latin typeface="Times New Roman" pitchFamily="18" charset="0"/>
                </a:rPr>
                <a:t>w</a:t>
              </a:r>
              <a:r>
                <a:rPr lang="en-US" altLang="ko-KR" sz="2400" dirty="0" smtClean="0">
                  <a:latin typeface="Times New Roman" pitchFamily="18" charset="0"/>
                </a:rPr>
                <a:t> is </a:t>
              </a:r>
              <a:r>
                <a:rPr lang="en-US" altLang="ko-KR" sz="2400" dirty="0" err="1" smtClean="0">
                  <a:latin typeface="Times New Roman" pitchFamily="18" charset="0"/>
                </a:rPr>
                <a:t>submodular</a:t>
              </a:r>
              <a:endParaRPr lang="en-US" altLang="ko-KR" sz="2400" dirty="0">
                <a:latin typeface="Times New Roman" pitchFamily="18" charset="0"/>
              </a:endParaRPr>
            </a:p>
          </p:txBody>
        </p:sp>
        <p:sp>
          <p:nvSpPr>
            <p:cNvPr id="9" name="Rectangle 11"/>
            <p:cNvSpPr>
              <a:spLocks noChangeArrowheads="1"/>
            </p:cNvSpPr>
            <p:nvPr/>
          </p:nvSpPr>
          <p:spPr bwMode="auto">
            <a:xfrm>
              <a:off x="776191" y="3934742"/>
              <a:ext cx="6494792" cy="510258"/>
            </a:xfrm>
            <a:prstGeom prst="rect">
              <a:avLst/>
            </a:prstGeom>
            <a:noFill/>
            <a:ln w="25400">
              <a:solidFill>
                <a:srgbClr val="800080"/>
              </a:solidFill>
              <a:miter lim="800000"/>
              <a:headEnd/>
              <a:tailEnd/>
            </a:ln>
            <a:effectLst/>
          </p:spPr>
          <p:txBody>
            <a:bodyPr lIns="90487" tIns="44450" rIns="90487" bIns="44450"/>
            <a:lstStyle/>
            <a:p>
              <a:pPr marL="342900" indent="-342900" algn="l">
                <a:spcBef>
                  <a:spcPct val="20000"/>
                </a:spcBef>
                <a:buSzPct val="80000"/>
                <a:buFont typeface="Wingdings" pitchFamily="2" charset="2"/>
                <a:buNone/>
              </a:pPr>
              <a:endParaRPr lang="en-US" altLang="ko-KR" sz="2000">
                <a:latin typeface="Times New Roman" pitchFamily="18" charset="0"/>
              </a:endParaRPr>
            </a:p>
          </p:txBody>
        </p:sp>
      </p:grpSp>
      <p:grpSp>
        <p:nvGrpSpPr>
          <p:cNvPr id="59" name="Group 58"/>
          <p:cNvGrpSpPr/>
          <p:nvPr/>
        </p:nvGrpSpPr>
        <p:grpSpPr>
          <a:xfrm>
            <a:off x="304337" y="4301256"/>
            <a:ext cx="4417487" cy="1906032"/>
            <a:chOff x="304337" y="4301256"/>
            <a:chExt cx="4417487" cy="1906032"/>
          </a:xfrm>
        </p:grpSpPr>
        <p:grpSp>
          <p:nvGrpSpPr>
            <p:cNvPr id="50" name="Group 49"/>
            <p:cNvGrpSpPr/>
            <p:nvPr/>
          </p:nvGrpSpPr>
          <p:grpSpPr>
            <a:xfrm>
              <a:off x="304337" y="4537516"/>
              <a:ext cx="3032941" cy="1669772"/>
              <a:chOff x="5247459" y="4458494"/>
              <a:chExt cx="3032941" cy="1669772"/>
            </a:xfrm>
          </p:grpSpPr>
          <p:cxnSp>
            <p:nvCxnSpPr>
              <p:cNvPr id="15" name="Straight Connector 14"/>
              <p:cNvCxnSpPr/>
              <p:nvPr/>
            </p:nvCxnSpPr>
            <p:spPr bwMode="auto">
              <a:xfrm rot="5400000">
                <a:off x="4953794" y="5080000"/>
                <a:ext cx="1243806" cy="794"/>
              </a:xfrm>
              <a:prstGeom prst="line">
                <a:avLst/>
              </a:prstGeom>
              <a:noFill/>
              <a:ln w="25400" cap="flat" cmpd="sng" algn="ctr">
                <a:solidFill>
                  <a:schemeClr val="tx1"/>
                </a:solidFill>
                <a:prstDash val="solid"/>
                <a:round/>
                <a:headEnd type="arrow" w="med" len="med"/>
                <a:tailEnd type="none" w="med" len="med"/>
              </a:ln>
              <a:effectLst/>
            </p:spPr>
          </p:cxnSp>
          <p:cxnSp>
            <p:nvCxnSpPr>
              <p:cNvPr id="18" name="Straight Connector 17"/>
              <p:cNvCxnSpPr/>
              <p:nvPr/>
            </p:nvCxnSpPr>
            <p:spPr bwMode="auto">
              <a:xfrm rot="10800000">
                <a:off x="5562600" y="5702300"/>
                <a:ext cx="2717800" cy="12700"/>
              </a:xfrm>
              <a:prstGeom prst="line">
                <a:avLst/>
              </a:prstGeom>
              <a:noFill/>
              <a:ln w="25400" cap="flat" cmpd="sng" algn="ctr">
                <a:solidFill>
                  <a:schemeClr val="tx1"/>
                </a:solidFill>
                <a:prstDash val="solid"/>
                <a:round/>
                <a:headEnd type="arrow" w="med" len="med"/>
                <a:tailEnd type="none" w="med" len="med"/>
              </a:ln>
              <a:effectLst/>
            </p:spPr>
          </p:cxnSp>
          <p:cxnSp>
            <p:nvCxnSpPr>
              <p:cNvPr id="28" name="Straight Connector 27"/>
              <p:cNvCxnSpPr/>
              <p:nvPr/>
            </p:nvCxnSpPr>
            <p:spPr bwMode="auto">
              <a:xfrm rot="5400000">
                <a:off x="6103144" y="5708650"/>
                <a:ext cx="215106" cy="794"/>
              </a:xfrm>
              <a:prstGeom prst="line">
                <a:avLst/>
              </a:prstGeom>
              <a:noFill/>
              <a:ln w="25400"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rot="5400000">
                <a:off x="6725444" y="5708650"/>
                <a:ext cx="215106" cy="794"/>
              </a:xfrm>
              <a:prstGeom prst="line">
                <a:avLst/>
              </a:prstGeom>
              <a:noFill/>
              <a:ln w="25400"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rot="5400000">
                <a:off x="7360444" y="5708650"/>
                <a:ext cx="215106" cy="794"/>
              </a:xfrm>
              <a:prstGeom prst="line">
                <a:avLst/>
              </a:prstGeom>
              <a:noFill/>
              <a:ln w="25400"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rot="10800000" flipV="1">
                <a:off x="5588000" y="5207000"/>
                <a:ext cx="2476500" cy="12700"/>
              </a:xfrm>
              <a:prstGeom prst="line">
                <a:avLst/>
              </a:prstGeom>
              <a:noFill/>
              <a:ln w="25400" cap="flat" cmpd="sng" algn="ctr">
                <a:solidFill>
                  <a:schemeClr val="tx1"/>
                </a:solidFill>
                <a:prstDash val="dot"/>
                <a:round/>
                <a:headEnd type="none" w="med" len="med"/>
                <a:tailEnd type="none" w="med" len="med"/>
              </a:ln>
              <a:effectLst/>
            </p:spPr>
          </p:cxnSp>
          <p:sp>
            <p:nvSpPr>
              <p:cNvPr id="40" name="Oval 39"/>
              <p:cNvSpPr>
                <a:spLocks noChangeAspect="1"/>
              </p:cNvSpPr>
              <p:nvPr/>
            </p:nvSpPr>
            <p:spPr bwMode="auto">
              <a:xfrm>
                <a:off x="6159500" y="5168900"/>
                <a:ext cx="91440" cy="91440"/>
              </a:xfrm>
              <a:prstGeom prst="ellipse">
                <a:avLst/>
              </a:prstGeom>
              <a:solidFill>
                <a:srgbClr val="0000FF"/>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pitchFamily="18" charset="0"/>
                  <a:ea typeface="굴림" pitchFamily="50" charset="-127"/>
                </a:endParaRPr>
              </a:p>
            </p:txBody>
          </p:sp>
          <p:sp>
            <p:nvSpPr>
              <p:cNvPr id="41" name="Oval 40"/>
              <p:cNvSpPr>
                <a:spLocks noChangeAspect="1"/>
              </p:cNvSpPr>
              <p:nvPr/>
            </p:nvSpPr>
            <p:spPr bwMode="auto">
              <a:xfrm flipV="1">
                <a:off x="6794500" y="5168900"/>
                <a:ext cx="91440" cy="91440"/>
              </a:xfrm>
              <a:prstGeom prst="ellipse">
                <a:avLst/>
              </a:prstGeom>
              <a:solidFill>
                <a:srgbClr val="0000FF"/>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pitchFamily="18" charset="0"/>
                  <a:ea typeface="굴림" pitchFamily="50" charset="-127"/>
                </a:endParaRPr>
              </a:p>
            </p:txBody>
          </p:sp>
          <p:sp>
            <p:nvSpPr>
              <p:cNvPr id="42" name="Oval 41"/>
              <p:cNvSpPr>
                <a:spLocks noChangeAspect="1"/>
              </p:cNvSpPr>
              <p:nvPr/>
            </p:nvSpPr>
            <p:spPr bwMode="auto">
              <a:xfrm>
                <a:off x="7429500" y="5168900"/>
                <a:ext cx="91440" cy="91440"/>
              </a:xfrm>
              <a:prstGeom prst="ellipse">
                <a:avLst/>
              </a:prstGeom>
              <a:solidFill>
                <a:srgbClr val="0000FF"/>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pitchFamily="18" charset="0"/>
                  <a:ea typeface="굴림" pitchFamily="50" charset="-127"/>
                </a:endParaRPr>
              </a:p>
            </p:txBody>
          </p:sp>
          <p:sp>
            <p:nvSpPr>
              <p:cNvPr id="43" name="Oval 42"/>
              <p:cNvSpPr>
                <a:spLocks noChangeAspect="1"/>
              </p:cNvSpPr>
              <p:nvPr/>
            </p:nvSpPr>
            <p:spPr bwMode="auto">
              <a:xfrm>
                <a:off x="5537200" y="5651500"/>
                <a:ext cx="91440" cy="91440"/>
              </a:xfrm>
              <a:prstGeom prst="ellipse">
                <a:avLst/>
              </a:prstGeom>
              <a:solidFill>
                <a:srgbClr val="0000FF"/>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pitchFamily="18" charset="0"/>
                  <a:ea typeface="굴림" pitchFamily="50" charset="-127"/>
                </a:endParaRPr>
              </a:p>
            </p:txBody>
          </p:sp>
          <p:sp>
            <p:nvSpPr>
              <p:cNvPr id="44" name="Rectangle 43"/>
              <p:cNvSpPr/>
              <p:nvPr/>
            </p:nvSpPr>
            <p:spPr>
              <a:xfrm>
                <a:off x="5247459" y="5022334"/>
                <a:ext cx="300082" cy="369332"/>
              </a:xfrm>
              <a:prstGeom prst="rect">
                <a:avLst/>
              </a:prstGeom>
            </p:spPr>
            <p:txBody>
              <a:bodyPr wrap="none">
                <a:spAutoFit/>
              </a:bodyPr>
              <a:lstStyle/>
              <a:p>
                <a:r>
                  <a:rPr lang="en-US" altLang="ko-KR" dirty="0" smtClean="0">
                    <a:latin typeface="Times New Roman" pitchFamily="18" charset="0"/>
                  </a:rPr>
                  <a:t>1</a:t>
                </a:r>
                <a:endParaRPr lang="en-US" dirty="0"/>
              </a:p>
            </p:txBody>
          </p:sp>
          <p:sp>
            <p:nvSpPr>
              <p:cNvPr id="46" name="Rectangle 45"/>
              <p:cNvSpPr/>
              <p:nvPr/>
            </p:nvSpPr>
            <p:spPr>
              <a:xfrm>
                <a:off x="5450659" y="5746234"/>
                <a:ext cx="300082" cy="369332"/>
              </a:xfrm>
              <a:prstGeom prst="rect">
                <a:avLst/>
              </a:prstGeom>
            </p:spPr>
            <p:txBody>
              <a:bodyPr wrap="none">
                <a:spAutoFit/>
              </a:bodyPr>
              <a:lstStyle/>
              <a:p>
                <a:r>
                  <a:rPr lang="en-US" dirty="0" smtClean="0">
                    <a:latin typeface="Times New Roman" pitchFamily="18" charset="0"/>
                  </a:rPr>
                  <a:t>0</a:t>
                </a:r>
                <a:endParaRPr lang="en-US" dirty="0"/>
              </a:p>
            </p:txBody>
          </p:sp>
          <p:sp>
            <p:nvSpPr>
              <p:cNvPr id="47" name="Rectangle 46"/>
              <p:cNvSpPr/>
              <p:nvPr/>
            </p:nvSpPr>
            <p:spPr>
              <a:xfrm>
                <a:off x="6072959" y="5758934"/>
                <a:ext cx="300082" cy="369332"/>
              </a:xfrm>
              <a:prstGeom prst="rect">
                <a:avLst/>
              </a:prstGeom>
            </p:spPr>
            <p:txBody>
              <a:bodyPr wrap="none">
                <a:spAutoFit/>
              </a:bodyPr>
              <a:lstStyle/>
              <a:p>
                <a:r>
                  <a:rPr lang="en-US" dirty="0" smtClean="0">
                    <a:latin typeface="Times New Roman" pitchFamily="18" charset="0"/>
                  </a:rPr>
                  <a:t>1</a:t>
                </a:r>
                <a:endParaRPr lang="en-US" dirty="0"/>
              </a:p>
            </p:txBody>
          </p:sp>
          <p:sp>
            <p:nvSpPr>
              <p:cNvPr id="48" name="Rectangle 47"/>
              <p:cNvSpPr/>
              <p:nvPr/>
            </p:nvSpPr>
            <p:spPr>
              <a:xfrm>
                <a:off x="6682559" y="5758934"/>
                <a:ext cx="300082" cy="369332"/>
              </a:xfrm>
              <a:prstGeom prst="rect">
                <a:avLst/>
              </a:prstGeom>
            </p:spPr>
            <p:txBody>
              <a:bodyPr wrap="none">
                <a:spAutoFit/>
              </a:bodyPr>
              <a:lstStyle/>
              <a:p>
                <a:r>
                  <a:rPr lang="en-US" dirty="0" smtClean="0">
                    <a:latin typeface="Times New Roman" pitchFamily="18" charset="0"/>
                  </a:rPr>
                  <a:t>2</a:t>
                </a:r>
                <a:endParaRPr lang="en-US" dirty="0"/>
              </a:p>
            </p:txBody>
          </p:sp>
          <p:sp>
            <p:nvSpPr>
              <p:cNvPr id="49" name="Rectangle 48"/>
              <p:cNvSpPr/>
              <p:nvPr/>
            </p:nvSpPr>
            <p:spPr>
              <a:xfrm>
                <a:off x="7342959" y="5746234"/>
                <a:ext cx="300082" cy="369332"/>
              </a:xfrm>
              <a:prstGeom prst="rect">
                <a:avLst/>
              </a:prstGeom>
            </p:spPr>
            <p:txBody>
              <a:bodyPr wrap="none">
                <a:spAutoFit/>
              </a:bodyPr>
              <a:lstStyle/>
              <a:p>
                <a:r>
                  <a:rPr lang="en-US" dirty="0" smtClean="0">
                    <a:latin typeface="Times New Roman" pitchFamily="18" charset="0"/>
                  </a:rPr>
                  <a:t>3</a:t>
                </a:r>
                <a:endParaRPr lang="en-US" dirty="0"/>
              </a:p>
            </p:txBody>
          </p:sp>
        </p:grpSp>
        <p:sp>
          <p:nvSpPr>
            <p:cNvPr id="52" name="Rectangle 51"/>
            <p:cNvSpPr/>
            <p:nvPr/>
          </p:nvSpPr>
          <p:spPr>
            <a:xfrm>
              <a:off x="3425939" y="5279156"/>
              <a:ext cx="1295885" cy="923330"/>
            </a:xfrm>
            <a:prstGeom prst="rect">
              <a:avLst/>
            </a:prstGeom>
          </p:spPr>
          <p:txBody>
            <a:bodyPr wrap="square">
              <a:spAutoFit/>
            </a:bodyPr>
            <a:lstStyle/>
            <a:p>
              <a:pPr algn="l"/>
              <a:r>
                <a:rPr lang="en-US" dirty="0" smtClean="0">
                  <a:latin typeface="Times New Roman" pitchFamily="18" charset="0"/>
                </a:rPr>
                <a:t># of sniffers overhearing node </a:t>
              </a:r>
              <a:r>
                <a:rPr lang="en-US" i="1" dirty="0" err="1" smtClean="0">
                  <a:latin typeface="Times New Roman" pitchFamily="18" charset="0"/>
                </a:rPr>
                <a:t>n</a:t>
              </a:r>
              <a:r>
                <a:rPr lang="en-US" dirty="0" smtClean="0">
                  <a:latin typeface="Times New Roman" pitchFamily="18" charset="0"/>
                </a:rPr>
                <a:t> </a:t>
              </a:r>
              <a:endParaRPr lang="en-US" dirty="0"/>
            </a:p>
          </p:txBody>
        </p:sp>
        <p:sp>
          <p:nvSpPr>
            <p:cNvPr id="54" name="Rectangle 53"/>
            <p:cNvSpPr/>
            <p:nvPr/>
          </p:nvSpPr>
          <p:spPr>
            <a:xfrm>
              <a:off x="708139" y="4301256"/>
              <a:ext cx="3289539" cy="369332"/>
            </a:xfrm>
            <a:prstGeom prst="rect">
              <a:avLst/>
            </a:prstGeom>
          </p:spPr>
          <p:txBody>
            <a:bodyPr wrap="square">
              <a:spAutoFit/>
            </a:bodyPr>
            <a:lstStyle/>
            <a:p>
              <a:pPr algn="l"/>
              <a:r>
                <a:rPr lang="en-US" dirty="0" smtClean="0">
                  <a:latin typeface="Times New Roman" pitchFamily="18" charset="0"/>
                </a:rPr>
                <a:t>Coverage of node </a:t>
              </a:r>
              <a:r>
                <a:rPr lang="en-US" i="1" dirty="0" err="1" smtClean="0">
                  <a:latin typeface="Times New Roman" pitchFamily="18" charset="0"/>
                </a:rPr>
                <a:t>n</a:t>
              </a:r>
              <a:r>
                <a:rPr lang="en-US" dirty="0" smtClean="0">
                  <a:latin typeface="Times New Roman" pitchFamily="18" charset="0"/>
                </a:rPr>
                <a:t> with </a:t>
              </a:r>
              <a:r>
                <a:rPr lang="en-US" altLang="ko-KR" i="1" dirty="0" err="1" smtClean="0">
                  <a:latin typeface="Times New Roman" pitchFamily="18" charset="0"/>
                </a:rPr>
                <a:t>r</a:t>
              </a:r>
              <a:r>
                <a:rPr lang="en-US" altLang="ko-KR" i="1" baseline="-25000" dirty="0" err="1" smtClean="0">
                  <a:latin typeface="Times New Roman" pitchFamily="18" charset="0"/>
                </a:rPr>
                <a:t>n</a:t>
              </a:r>
              <a:r>
                <a:rPr lang="en-US" altLang="ko-KR" dirty="0" smtClean="0">
                  <a:latin typeface="Times New Roman" pitchFamily="18" charset="0"/>
                </a:rPr>
                <a:t> = 1</a:t>
              </a:r>
              <a:endParaRPr lang="en-US" dirty="0"/>
            </a:p>
          </p:txBody>
        </p:sp>
      </p:grpSp>
      <p:grpSp>
        <p:nvGrpSpPr>
          <p:cNvPr id="60" name="Group 59"/>
          <p:cNvGrpSpPr/>
          <p:nvPr/>
        </p:nvGrpSpPr>
        <p:grpSpPr>
          <a:xfrm>
            <a:off x="4917564" y="4610804"/>
            <a:ext cx="3848258" cy="1358194"/>
            <a:chOff x="4917564" y="4286250"/>
            <a:chExt cx="3848258" cy="1358194"/>
          </a:xfrm>
        </p:grpSpPr>
        <p:graphicFrame>
          <p:nvGraphicFramePr>
            <p:cNvPr id="57" name="Object 56"/>
            <p:cNvGraphicFramePr>
              <a:graphicFrameLocks noChangeAspect="1"/>
            </p:cNvGraphicFramePr>
            <p:nvPr/>
          </p:nvGraphicFramePr>
          <p:xfrm>
            <a:off x="4970111" y="4286250"/>
            <a:ext cx="3656011" cy="509347"/>
          </p:xfrm>
          <a:graphic>
            <a:graphicData uri="http://schemas.openxmlformats.org/presentationml/2006/ole">
              <mc:AlternateContent xmlns:mc="http://schemas.openxmlformats.org/markup-compatibility/2006">
                <mc:Choice xmlns:v="urn:schemas-microsoft-com:vml" Requires="v">
                  <p:oleObj spid="_x0000_s1802245" name="Equation" r:id="rId4" imgW="2095500" imgH="292100" progId="Equation.3">
                    <p:embed/>
                  </p:oleObj>
                </mc:Choice>
                <mc:Fallback>
                  <p:oleObj name="Equation" r:id="rId4" imgW="2095500" imgH="29210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70111" y="4286250"/>
                          <a:ext cx="3656011" cy="5093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8" name="Rectangle 57"/>
            <p:cNvSpPr/>
            <p:nvPr/>
          </p:nvSpPr>
          <p:spPr>
            <a:xfrm>
              <a:off x="4917564" y="4819134"/>
              <a:ext cx="3848258" cy="825310"/>
            </a:xfrm>
            <a:prstGeom prst="rect">
              <a:avLst/>
            </a:prstGeom>
          </p:spPr>
          <p:txBody>
            <a:bodyPr wrap="square">
              <a:noAutofit/>
            </a:bodyPr>
            <a:lstStyle/>
            <a:p>
              <a:pPr marL="342900" indent="-342900" algn="l">
                <a:buFont typeface="Wingdings" charset="2"/>
                <a:buChar char="Ø"/>
              </a:pPr>
              <a:r>
                <a:rPr lang="en-US" altLang="ko-KR" sz="2000" dirty="0" smtClean="0">
                  <a:latin typeface="Times New Roman" pitchFamily="18" charset="0"/>
                </a:rPr>
                <a:t>Non-increasing as the given </a:t>
              </a:r>
              <a:r>
                <a:rPr lang="en-US" altLang="ko-KR" sz="2000" i="1" dirty="0" smtClean="0">
                  <a:latin typeface="Calibri"/>
                  <a:cs typeface="Calibri"/>
                </a:rPr>
                <a:t>A</a:t>
              </a:r>
              <a:r>
                <a:rPr lang="en-US" altLang="ko-KR" sz="2000" dirty="0" smtClean="0">
                  <a:latin typeface="Times New Roman" pitchFamily="18" charset="0"/>
                </a:rPr>
                <a:t> becomes a superset</a:t>
              </a:r>
            </a:p>
          </p:txBody>
        </p:sp>
      </p:grpSp>
      <p:sp>
        <p:nvSpPr>
          <p:cNvPr id="61" name="Rectangle 3"/>
          <p:cNvSpPr txBox="1">
            <a:spLocks noChangeArrowheads="1"/>
          </p:cNvSpPr>
          <p:nvPr/>
        </p:nvSpPr>
        <p:spPr bwMode="auto">
          <a:xfrm>
            <a:off x="157075" y="999951"/>
            <a:ext cx="8859926" cy="1060272"/>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r>
              <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rPr>
              <a:t>MCRM-SC: A special case of MCRM where every node requires </a:t>
            </a:r>
            <a:r>
              <a:rPr lang="en-US" altLang="ko-KR" sz="2400" kern="0" dirty="0" smtClean="0">
                <a:solidFill>
                  <a:schemeClr val="accent2"/>
                </a:solidFill>
                <a:latin typeface="Times New Roman" pitchFamily="18" charset="0"/>
                <a:ea typeface="+mn-ea"/>
              </a:rPr>
              <a:t>a single cover of sniffer</a:t>
            </a: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r>
              <a:rPr kumimoji="0" lang="en-US" altLang="ko-KR" sz="2200" b="0" i="0" u="none" strike="noStrike" kern="0" cap="none" spc="0" normalizeH="0" baseline="0" noProof="0" dirty="0" smtClean="0">
                <a:ln>
                  <a:noFill/>
                </a:ln>
                <a:solidFill>
                  <a:schemeClr val="tx1"/>
                </a:solidFill>
                <a:effectLst/>
                <a:uLnTx/>
                <a:uFillTx/>
                <a:latin typeface="Times New Roman" pitchFamily="18" charset="0"/>
              </a:rPr>
              <a:t>That is, </a:t>
            </a:r>
            <a:r>
              <a:rPr kumimoji="0" lang="en-US" altLang="ko-KR" sz="2200" b="0" i="1" u="none" strike="noStrike" kern="0" cap="none" spc="0" normalizeH="0" baseline="0" noProof="0" dirty="0" err="1" smtClean="0">
                <a:ln>
                  <a:noFill/>
                </a:ln>
                <a:solidFill>
                  <a:schemeClr val="tx1"/>
                </a:solidFill>
                <a:effectLst/>
                <a:uLnTx/>
                <a:uFillTx/>
                <a:latin typeface="Times New Roman" pitchFamily="18" charset="0"/>
              </a:rPr>
              <a:t>r</a:t>
            </a:r>
            <a:r>
              <a:rPr kumimoji="0" lang="en-US" altLang="ko-KR" sz="2200" b="0" i="1" u="none" strike="noStrike" kern="0" cap="none" spc="0" normalizeH="0" baseline="-25000" noProof="0" dirty="0" err="1" smtClean="0">
                <a:ln>
                  <a:noFill/>
                </a:ln>
                <a:solidFill>
                  <a:schemeClr val="tx1"/>
                </a:solidFill>
                <a:effectLst/>
                <a:uLnTx/>
                <a:uFillTx/>
                <a:latin typeface="Times New Roman" pitchFamily="18" charset="0"/>
              </a:rPr>
              <a:t>n</a:t>
            </a:r>
            <a:r>
              <a:rPr kumimoji="0" lang="en-US" altLang="ko-KR" sz="2200" b="0" i="0" u="none" strike="noStrike" kern="0" cap="none" spc="0" normalizeH="0" baseline="0" noProof="0" dirty="0" smtClean="0">
                <a:ln>
                  <a:noFill/>
                </a:ln>
                <a:solidFill>
                  <a:schemeClr val="tx1"/>
                </a:solidFill>
                <a:effectLst/>
                <a:uLnTx/>
                <a:uFillTx/>
                <a:latin typeface="Times New Roman" pitchFamily="18" charset="0"/>
              </a:rPr>
              <a:t> = 1 for all </a:t>
            </a:r>
            <a:r>
              <a:rPr kumimoji="0" lang="en-US" altLang="ko-KR" sz="2200" b="0" i="1" u="none" strike="noStrike" kern="0" cap="none" spc="0" normalizeH="0" baseline="0" noProof="0" dirty="0" err="1" smtClean="0">
                <a:ln>
                  <a:noFill/>
                </a:ln>
                <a:solidFill>
                  <a:schemeClr val="tx1"/>
                </a:solidFill>
                <a:effectLst/>
                <a:uLnTx/>
                <a:uFillTx/>
                <a:latin typeface="Times New Roman" pitchFamily="18" charset="0"/>
              </a:rPr>
              <a:t>n</a:t>
            </a:r>
            <a:endParaRPr kumimoji="0" lang="en-US" altLang="ko-KR" sz="2200" b="0" i="1" u="none" strike="noStrike" kern="0" cap="none" spc="0" normalizeH="0" baseline="0" noProof="0" dirty="0" smtClean="0">
              <a:ln>
                <a:noFill/>
              </a:ln>
              <a:solidFill>
                <a:schemeClr val="tx1"/>
              </a:solidFill>
              <a:effectLst/>
              <a:uLnTx/>
              <a:uFillTx/>
              <a:latin typeface="Times New Roman" pitchFamily="18" charset="0"/>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None/>
              <a:tabLst/>
              <a:defRPr/>
            </a:pPr>
            <a:endParaRPr kumimoji="0" lang="en-US" altLang="ko-KR" sz="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42467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483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4483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483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Non-submodularity of MCRM-MC</a:t>
            </a:r>
          </a:p>
        </p:txBody>
      </p:sp>
      <p:sp>
        <p:nvSpPr>
          <p:cNvPr id="1144835" name="Rectangle 3"/>
          <p:cNvSpPr>
            <a:spLocks noGrp="1" noChangeArrowheads="1"/>
          </p:cNvSpPr>
          <p:nvPr>
            <p:ph type="body" idx="1"/>
          </p:nvPr>
        </p:nvSpPr>
        <p:spPr>
          <a:xfrm>
            <a:off x="152400" y="960438"/>
            <a:ext cx="8859926" cy="1339673"/>
          </a:xfrm>
        </p:spPr>
        <p:txBody>
          <a:bodyPr/>
          <a:lstStyle/>
          <a:p>
            <a:pPr>
              <a:lnSpc>
                <a:spcPct val="90000"/>
              </a:lnSpc>
            </a:pPr>
            <a:r>
              <a:rPr lang="en-US" altLang="ko-KR" dirty="0" smtClean="0">
                <a:latin typeface="Times New Roman" pitchFamily="18" charset="0"/>
              </a:rPr>
              <a:t>MCRM-MC: General cases of MCRM where at least one node requires multiple covers of sniffers</a:t>
            </a:r>
          </a:p>
          <a:p>
            <a:pPr lvl="1">
              <a:lnSpc>
                <a:spcPct val="90000"/>
              </a:lnSpc>
            </a:pPr>
            <a:r>
              <a:rPr lang="en-US" altLang="ko-KR" dirty="0" smtClean="0">
                <a:latin typeface="Times New Roman" pitchFamily="18" charset="0"/>
              </a:rPr>
              <a:t>That is, </a:t>
            </a:r>
            <a:r>
              <a:rPr lang="en-US" altLang="ko-KR" i="1" dirty="0" err="1" smtClean="0">
                <a:latin typeface="Times New Roman" pitchFamily="18" charset="0"/>
              </a:rPr>
              <a:t>r</a:t>
            </a:r>
            <a:r>
              <a:rPr lang="en-US" altLang="ko-KR" i="1" baseline="-25000" dirty="0" err="1" smtClean="0">
                <a:latin typeface="Times New Roman" pitchFamily="18" charset="0"/>
              </a:rPr>
              <a:t>n</a:t>
            </a:r>
            <a:r>
              <a:rPr lang="en-US" altLang="ko-KR" dirty="0" smtClean="0">
                <a:latin typeface="Times New Roman" pitchFamily="18" charset="0"/>
              </a:rPr>
              <a:t> ≥ 2 for some </a:t>
            </a:r>
            <a:r>
              <a:rPr lang="en-US" altLang="ko-KR" i="1" dirty="0" err="1" smtClean="0">
                <a:latin typeface="Times New Roman" pitchFamily="18" charset="0"/>
              </a:rPr>
              <a:t>n</a:t>
            </a:r>
            <a:endParaRPr lang="en-US" altLang="ko-KR" i="1" dirty="0" smtClean="0">
              <a:latin typeface="Times New Roman" pitchFamily="18" charset="0"/>
            </a:endParaRPr>
          </a:p>
          <a:p>
            <a:pPr>
              <a:lnSpc>
                <a:spcPct val="90000"/>
              </a:lnSpc>
              <a:buNone/>
            </a:pPr>
            <a:endParaRPr lang="en-US" altLang="ko-KR" sz="400" dirty="0" smtClean="0">
              <a:latin typeface="Times New Roman" pitchFamily="18" charset="0"/>
            </a:endParaRPr>
          </a:p>
        </p:txBody>
      </p:sp>
      <p:sp>
        <p:nvSpPr>
          <p:cNvPr id="35" name="Rectangle 3"/>
          <p:cNvSpPr txBox="1">
            <a:spLocks noChangeArrowheads="1"/>
          </p:cNvSpPr>
          <p:nvPr/>
        </p:nvSpPr>
        <p:spPr bwMode="auto">
          <a:xfrm>
            <a:off x="157075" y="957616"/>
            <a:ext cx="8859926" cy="5222875"/>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90000"/>
              </a:lnSpc>
              <a:spcBef>
                <a:spcPct val="20000"/>
              </a:spcBef>
              <a:spcAft>
                <a:spcPct val="0"/>
              </a:spcAft>
              <a:buClrTx/>
              <a:buSzPct val="80000"/>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742950" marR="0" lvl="1" indent="-285750" algn="l" defTabSz="914400" rtl="0" eaLnBrk="0" fontAlgn="base" latinLnBrk="0" hangingPunct="0">
              <a:lnSpc>
                <a:spcPct val="90000"/>
              </a:lnSpc>
              <a:spcBef>
                <a:spcPct val="20000"/>
              </a:spcBef>
              <a:spcAft>
                <a:spcPct val="0"/>
              </a:spcAft>
              <a:buClrTx/>
              <a:buSzTx/>
              <a:tabLst/>
              <a:defRPr/>
            </a:pPr>
            <a:endParaRPr kumimoji="0" lang="en-US" altLang="ko-KR" sz="2200" b="0" i="1" u="none" strike="noStrike" kern="0" cap="none" spc="0" normalizeH="0" baseline="0" noProof="0" dirty="0" smtClean="0">
              <a:ln>
                <a:noFill/>
              </a:ln>
              <a:solidFill>
                <a:schemeClr val="tx1"/>
              </a:solidFill>
              <a:effectLst/>
              <a:uLnTx/>
              <a:uFillTx/>
              <a:latin typeface="Times New Roman" pitchFamily="18" charset="0"/>
            </a:endParaRPr>
          </a:p>
          <a:p>
            <a:pPr marL="742950" marR="0" lvl="1" indent="-285750" algn="l" defTabSz="914400" rtl="0" eaLnBrk="0" fontAlgn="base" latinLnBrk="0" hangingPunct="0">
              <a:lnSpc>
                <a:spcPct val="90000"/>
              </a:lnSpc>
              <a:spcBef>
                <a:spcPct val="20000"/>
              </a:spcBef>
              <a:spcAft>
                <a:spcPct val="0"/>
              </a:spcAft>
              <a:buClrTx/>
              <a:buSzTx/>
              <a:tabLst/>
              <a:defRPr/>
            </a:pPr>
            <a:endParaRPr kumimoji="0" lang="en-US" altLang="ko-KR" sz="2200" b="0" i="1" u="none" strike="noStrike" kern="0" cap="none" spc="0" normalizeH="0" baseline="0" noProof="0" dirty="0" smtClean="0">
              <a:ln>
                <a:noFill/>
              </a:ln>
              <a:solidFill>
                <a:schemeClr val="tx1"/>
              </a:solidFill>
              <a:effectLst/>
              <a:uLnTx/>
              <a:uFillTx/>
              <a:latin typeface="Times New Roman" pitchFamily="18" charset="0"/>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None/>
              <a:tabLst/>
              <a:defRPr/>
            </a:pPr>
            <a:endParaRPr kumimoji="0" lang="en-US" altLang="ko-KR" sz="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r>
              <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rPr>
              <a:t>Theorem 3: </a:t>
            </a: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p:txBody>
      </p:sp>
      <p:grpSp>
        <p:nvGrpSpPr>
          <p:cNvPr id="36" name="Group 29"/>
          <p:cNvGrpSpPr/>
          <p:nvPr/>
        </p:nvGrpSpPr>
        <p:grpSpPr>
          <a:xfrm>
            <a:off x="407703" y="2694375"/>
            <a:ext cx="8190197" cy="548358"/>
            <a:chOff x="433103" y="3934742"/>
            <a:chExt cx="7072598" cy="548358"/>
          </a:xfrm>
        </p:grpSpPr>
        <p:sp>
          <p:nvSpPr>
            <p:cNvPr id="37" name="Rectangle 8"/>
            <p:cNvSpPr>
              <a:spLocks noChangeArrowheads="1"/>
            </p:cNvSpPr>
            <p:nvPr/>
          </p:nvSpPr>
          <p:spPr bwMode="auto">
            <a:xfrm>
              <a:off x="433103" y="3943929"/>
              <a:ext cx="7072598" cy="539171"/>
            </a:xfrm>
            <a:prstGeom prst="rect">
              <a:avLst/>
            </a:prstGeom>
            <a:noFill/>
            <a:ln w="19050">
              <a:noFill/>
              <a:miter lim="800000"/>
              <a:headEnd/>
              <a:tailEnd/>
            </a:ln>
            <a:effectLst/>
          </p:spPr>
          <p:txBody>
            <a:bodyPr lIns="90487" tIns="44450" rIns="90487" bIns="44450"/>
            <a:lstStyle/>
            <a:p>
              <a:pPr marL="342900" indent="-342900" algn="l">
                <a:spcBef>
                  <a:spcPct val="20000"/>
                </a:spcBef>
                <a:buSzPct val="80000"/>
                <a:buFont typeface="Wingdings" pitchFamily="2" charset="2"/>
                <a:buNone/>
              </a:pPr>
              <a:r>
                <a:rPr lang="en-US" altLang="ko-KR" sz="2400" dirty="0" smtClean="0">
                  <a:solidFill>
                    <a:srgbClr val="FF0000"/>
                  </a:solidFill>
                  <a:latin typeface="Times New Roman" pitchFamily="18" charset="0"/>
                </a:rPr>
                <a:t>	   </a:t>
              </a:r>
              <a:r>
                <a:rPr lang="en-US" altLang="ko-KR" sz="2400" dirty="0" smtClean="0">
                  <a:latin typeface="Times New Roman" pitchFamily="18" charset="0"/>
                </a:rPr>
                <a:t>For MCRM-MC, the weight function </a:t>
              </a:r>
              <a:r>
                <a:rPr lang="en-US" altLang="ko-KR" sz="2400" i="1" dirty="0" err="1" smtClean="0">
                  <a:latin typeface="Times New Roman" pitchFamily="18" charset="0"/>
                </a:rPr>
                <a:t>w</a:t>
              </a:r>
              <a:r>
                <a:rPr lang="en-US" altLang="ko-KR" sz="2400" dirty="0" smtClean="0">
                  <a:latin typeface="Times New Roman" pitchFamily="18" charset="0"/>
                </a:rPr>
                <a:t> is not </a:t>
              </a:r>
              <a:r>
                <a:rPr lang="en-US" altLang="ko-KR" sz="2400" dirty="0" err="1" smtClean="0">
                  <a:latin typeface="Times New Roman" pitchFamily="18" charset="0"/>
                </a:rPr>
                <a:t>submodular</a:t>
              </a:r>
              <a:endParaRPr lang="en-US" altLang="ko-KR" sz="2400" dirty="0">
                <a:latin typeface="Times New Roman" pitchFamily="18" charset="0"/>
              </a:endParaRPr>
            </a:p>
          </p:txBody>
        </p:sp>
        <p:sp>
          <p:nvSpPr>
            <p:cNvPr id="38" name="Rectangle 11"/>
            <p:cNvSpPr>
              <a:spLocks noChangeArrowheads="1"/>
            </p:cNvSpPr>
            <p:nvPr/>
          </p:nvSpPr>
          <p:spPr bwMode="auto">
            <a:xfrm>
              <a:off x="776191" y="3934742"/>
              <a:ext cx="6494792" cy="510258"/>
            </a:xfrm>
            <a:prstGeom prst="rect">
              <a:avLst/>
            </a:prstGeom>
            <a:noFill/>
            <a:ln w="25400">
              <a:solidFill>
                <a:srgbClr val="800080"/>
              </a:solidFill>
              <a:miter lim="800000"/>
              <a:headEnd/>
              <a:tailEnd/>
            </a:ln>
            <a:effectLst/>
          </p:spPr>
          <p:txBody>
            <a:bodyPr lIns="90487" tIns="44450" rIns="90487" bIns="44450"/>
            <a:lstStyle/>
            <a:p>
              <a:pPr marL="342900" indent="-342900" algn="l">
                <a:spcBef>
                  <a:spcPct val="20000"/>
                </a:spcBef>
                <a:buSzPct val="80000"/>
                <a:buFont typeface="Wingdings" pitchFamily="2" charset="2"/>
                <a:buNone/>
              </a:pPr>
              <a:endParaRPr lang="en-US" altLang="ko-KR" sz="2000">
                <a:latin typeface="Times New Roman" pitchFamily="18" charset="0"/>
              </a:endParaRPr>
            </a:p>
          </p:txBody>
        </p:sp>
      </p:grpSp>
      <p:graphicFrame>
        <p:nvGraphicFramePr>
          <p:cNvPr id="7" name="Object 6"/>
          <p:cNvGraphicFramePr>
            <a:graphicFrameLocks noChangeAspect="1"/>
          </p:cNvGraphicFramePr>
          <p:nvPr/>
        </p:nvGraphicFramePr>
        <p:xfrm>
          <a:off x="961849" y="4467931"/>
          <a:ext cx="3746500" cy="465138"/>
        </p:xfrm>
        <a:graphic>
          <a:graphicData uri="http://schemas.openxmlformats.org/presentationml/2006/ole">
            <mc:AlternateContent xmlns:mc="http://schemas.openxmlformats.org/markup-compatibility/2006">
              <mc:Choice xmlns:v="urn:schemas-microsoft-com:vml" Requires="v">
                <p:oleObj spid="_x0000_s1804295" name="Equation" r:id="rId4" imgW="2146300" imgH="266700" progId="Equation.3">
                  <p:embed/>
                </p:oleObj>
              </mc:Choice>
              <mc:Fallback>
                <p:oleObj name="Equation" r:id="rId4" imgW="2146300" imgH="2667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1849" y="4467931"/>
                        <a:ext cx="3746500" cy="465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 name="Rectangle 61"/>
          <p:cNvSpPr/>
          <p:nvPr/>
        </p:nvSpPr>
        <p:spPr>
          <a:xfrm>
            <a:off x="878962" y="3457221"/>
            <a:ext cx="7376038" cy="903113"/>
          </a:xfrm>
          <a:prstGeom prst="rect">
            <a:avLst/>
          </a:prstGeom>
        </p:spPr>
        <p:txBody>
          <a:bodyPr wrap="square">
            <a:noAutofit/>
          </a:bodyPr>
          <a:lstStyle/>
          <a:p>
            <a:pPr marL="342900" indent="-342900" algn="l">
              <a:buFont typeface="Wingdings" charset="2"/>
              <a:buChar char="§"/>
            </a:pPr>
            <a:r>
              <a:rPr lang="en-US" altLang="ko-KR" sz="2200" dirty="0" smtClean="0">
                <a:latin typeface="Times New Roman" pitchFamily="18" charset="0"/>
              </a:rPr>
              <a:t>For example, suppose </a:t>
            </a:r>
            <a:r>
              <a:rPr lang="en-US" altLang="ko-KR" sz="2200" i="1" dirty="0" smtClean="0">
                <a:latin typeface="Times New Roman" pitchFamily="18" charset="0"/>
              </a:rPr>
              <a:t>K</a:t>
            </a:r>
            <a:r>
              <a:rPr lang="en-US" altLang="ko-KR" sz="2200" i="1" baseline="-25000" dirty="0" smtClean="0">
                <a:latin typeface="Times New Roman" pitchFamily="18" charset="0"/>
              </a:rPr>
              <a:t>1,1</a:t>
            </a:r>
            <a:r>
              <a:rPr lang="en-US" altLang="ko-KR" sz="2200" dirty="0" smtClean="0">
                <a:latin typeface="Times New Roman" pitchFamily="18" charset="0"/>
              </a:rPr>
              <a:t> = {</a:t>
            </a:r>
            <a:r>
              <a:rPr lang="en-US" altLang="ko-KR" sz="2200" i="1" dirty="0" smtClean="0">
                <a:latin typeface="Times New Roman" pitchFamily="18" charset="0"/>
              </a:rPr>
              <a:t>n</a:t>
            </a:r>
            <a:r>
              <a:rPr lang="en-US" altLang="ko-KR" sz="2200" i="1" baseline="-25000" dirty="0" smtClean="0">
                <a:latin typeface="Times New Roman" pitchFamily="18" charset="0"/>
              </a:rPr>
              <a:t>1</a:t>
            </a:r>
            <a:r>
              <a:rPr lang="en-US" altLang="ko-KR" sz="2200" dirty="0" smtClean="0">
                <a:latin typeface="Times New Roman" pitchFamily="18" charset="0"/>
              </a:rPr>
              <a:t>, </a:t>
            </a:r>
            <a:r>
              <a:rPr lang="en-US" altLang="ko-KR" sz="2200" i="1" dirty="0" smtClean="0">
                <a:latin typeface="Times New Roman" pitchFamily="18" charset="0"/>
              </a:rPr>
              <a:t>n</a:t>
            </a:r>
            <a:r>
              <a:rPr lang="en-US" altLang="ko-KR" sz="2200" i="1" baseline="-25000" dirty="0" smtClean="0">
                <a:latin typeface="Times New Roman" pitchFamily="18" charset="0"/>
              </a:rPr>
              <a:t>2</a:t>
            </a:r>
            <a:r>
              <a:rPr lang="en-US" altLang="ko-KR" sz="2200" dirty="0" smtClean="0">
                <a:latin typeface="Times New Roman" pitchFamily="18" charset="0"/>
              </a:rPr>
              <a:t>}, </a:t>
            </a:r>
            <a:r>
              <a:rPr lang="en-US" altLang="ko-KR" sz="2200" i="1" dirty="0" smtClean="0">
                <a:latin typeface="Times New Roman" pitchFamily="18" charset="0"/>
              </a:rPr>
              <a:t>K</a:t>
            </a:r>
            <a:r>
              <a:rPr lang="en-US" altLang="ko-KR" sz="2200" i="1" baseline="-25000" dirty="0" smtClean="0">
                <a:latin typeface="Times New Roman" pitchFamily="18" charset="0"/>
              </a:rPr>
              <a:t>2,1</a:t>
            </a:r>
            <a:r>
              <a:rPr lang="en-US" altLang="ko-KR" sz="2200" dirty="0" smtClean="0">
                <a:latin typeface="Times New Roman" pitchFamily="18" charset="0"/>
              </a:rPr>
              <a:t> = {</a:t>
            </a:r>
            <a:r>
              <a:rPr lang="en-US" altLang="ko-KR" sz="2200" i="1" dirty="0" smtClean="0">
                <a:latin typeface="Times New Roman" pitchFamily="18" charset="0"/>
              </a:rPr>
              <a:t>n</a:t>
            </a:r>
            <a:r>
              <a:rPr lang="en-US" altLang="ko-KR" sz="2200" i="1" baseline="-25000" dirty="0" smtClean="0">
                <a:latin typeface="Times New Roman" pitchFamily="18" charset="0"/>
              </a:rPr>
              <a:t>1</a:t>
            </a:r>
            <a:r>
              <a:rPr lang="en-US" altLang="ko-KR" sz="2200" dirty="0" smtClean="0">
                <a:latin typeface="Times New Roman" pitchFamily="18" charset="0"/>
              </a:rPr>
              <a:t>}, and</a:t>
            </a:r>
            <a:br>
              <a:rPr lang="en-US" altLang="ko-KR" sz="2200" dirty="0" smtClean="0">
                <a:latin typeface="Times New Roman" pitchFamily="18" charset="0"/>
              </a:rPr>
            </a:br>
            <a:r>
              <a:rPr lang="en-US" altLang="ko-KR" sz="2200" dirty="0" smtClean="0">
                <a:latin typeface="Times New Roman" pitchFamily="18" charset="0"/>
              </a:rPr>
              <a:t>                                    </a:t>
            </a:r>
            <a:r>
              <a:rPr lang="en-US" altLang="ko-KR" sz="2400" i="1" dirty="0" err="1" smtClean="0">
                <a:latin typeface="Times New Roman" pitchFamily="18" charset="0"/>
              </a:rPr>
              <a:t>r</a:t>
            </a:r>
            <a:r>
              <a:rPr lang="en-US" altLang="ko-KR" sz="2400" i="1" baseline="-25000" dirty="0" err="1" smtClean="0">
                <a:latin typeface="Times New Roman" pitchFamily="18" charset="0"/>
              </a:rPr>
              <a:t>n</a:t>
            </a:r>
            <a:r>
              <a:rPr lang="en-US" altLang="ko-KR" sz="2400" dirty="0" smtClean="0">
                <a:latin typeface="Times New Roman" pitchFamily="18" charset="0"/>
              </a:rPr>
              <a:t> = 2 and </a:t>
            </a:r>
            <a:r>
              <a:rPr lang="en-US" altLang="ko-KR" sz="2400" i="1" dirty="0" err="1" smtClean="0">
                <a:latin typeface="Times New Roman" pitchFamily="18" charset="0"/>
              </a:rPr>
              <a:t>w</a:t>
            </a:r>
            <a:r>
              <a:rPr lang="en-US" altLang="ko-KR" sz="2400" i="1" baseline="-25000" dirty="0" err="1" smtClean="0">
                <a:latin typeface="Times New Roman" pitchFamily="18" charset="0"/>
              </a:rPr>
              <a:t>n</a:t>
            </a:r>
            <a:r>
              <a:rPr lang="en-US" altLang="ko-KR" sz="2400" dirty="0" smtClean="0">
                <a:latin typeface="Times New Roman" pitchFamily="18" charset="0"/>
              </a:rPr>
              <a:t> = 1 for all </a:t>
            </a:r>
            <a:r>
              <a:rPr lang="en-US" altLang="ko-KR" sz="2400" i="1" dirty="0" err="1" smtClean="0">
                <a:latin typeface="Times New Roman" pitchFamily="18" charset="0"/>
              </a:rPr>
              <a:t>n</a:t>
            </a:r>
            <a:r>
              <a:rPr lang="en-US" altLang="ko-KR" sz="2400" dirty="0" smtClean="0">
                <a:latin typeface="Times New Roman" pitchFamily="18" charset="0"/>
              </a:rPr>
              <a:t> </a:t>
            </a:r>
            <a:endParaRPr lang="en-US" altLang="ko-KR" sz="2200" dirty="0" smtClean="0">
              <a:latin typeface="Times New Roman" pitchFamily="18" charset="0"/>
            </a:endParaRPr>
          </a:p>
        </p:txBody>
      </p:sp>
      <p:grpSp>
        <p:nvGrpSpPr>
          <p:cNvPr id="19" name="Group 18"/>
          <p:cNvGrpSpPr/>
          <p:nvPr/>
        </p:nvGrpSpPr>
        <p:grpSpPr>
          <a:xfrm>
            <a:off x="4901329" y="4439709"/>
            <a:ext cx="3466560" cy="966435"/>
            <a:chOff x="4901329" y="4439709"/>
            <a:chExt cx="3466560" cy="966435"/>
          </a:xfrm>
        </p:grpSpPr>
        <p:grpSp>
          <p:nvGrpSpPr>
            <p:cNvPr id="65" name="Group 64"/>
            <p:cNvGrpSpPr/>
            <p:nvPr/>
          </p:nvGrpSpPr>
          <p:grpSpPr>
            <a:xfrm>
              <a:off x="4901329" y="4439709"/>
              <a:ext cx="3466560" cy="465138"/>
              <a:chOff x="4901329" y="4453820"/>
              <a:chExt cx="3466560" cy="465138"/>
            </a:xfrm>
          </p:grpSpPr>
          <p:sp>
            <p:nvSpPr>
              <p:cNvPr id="29" name="AutoShape 9"/>
              <p:cNvSpPr>
                <a:spLocks noChangeAspect="1" noChangeArrowheads="1"/>
              </p:cNvSpPr>
              <p:nvPr/>
            </p:nvSpPr>
            <p:spPr bwMode="auto">
              <a:xfrm>
                <a:off x="4901329" y="4502855"/>
                <a:ext cx="365760" cy="365760"/>
              </a:xfrm>
              <a:prstGeom prst="rightArrow">
                <a:avLst>
                  <a:gd name="adj1" fmla="val 50000"/>
                  <a:gd name="adj2" fmla="val 47962"/>
                </a:avLst>
              </a:prstGeom>
              <a:gradFill rotWithShape="1">
                <a:gsLst>
                  <a:gs pos="0">
                    <a:srgbClr val="FFF200"/>
                  </a:gs>
                  <a:gs pos="45000">
                    <a:srgbClr val="FF7A00"/>
                  </a:gs>
                  <a:gs pos="70000">
                    <a:srgbClr val="FF0300"/>
                  </a:gs>
                  <a:gs pos="100000">
                    <a:srgbClr val="4D0808"/>
                  </a:gs>
                </a:gsLst>
                <a:lin ang="5400000" scaled="1"/>
              </a:gradFill>
              <a:ln w="15875" algn="ctr">
                <a:noFill/>
                <a:miter lim="800000"/>
                <a:headEnd/>
                <a:tailEnd/>
              </a:ln>
              <a:effectLst/>
            </p:spPr>
            <p:txBody>
              <a:bodyPr wrap="none" anchor="ctr"/>
              <a:lstStyle/>
              <a:p>
                <a:endParaRPr lang="en-US"/>
              </a:p>
            </p:txBody>
          </p:sp>
          <p:grpSp>
            <p:nvGrpSpPr>
              <p:cNvPr id="34" name="Group 33"/>
              <p:cNvGrpSpPr/>
              <p:nvPr/>
            </p:nvGrpSpPr>
            <p:grpSpPr>
              <a:xfrm>
                <a:off x="5362222" y="4453820"/>
                <a:ext cx="3005667" cy="465138"/>
                <a:chOff x="5475111" y="5716764"/>
                <a:chExt cx="3005667" cy="465138"/>
              </a:xfrm>
            </p:grpSpPr>
            <p:graphicFrame>
              <p:nvGraphicFramePr>
                <p:cNvPr id="1804292" name="Object 4"/>
                <p:cNvGraphicFramePr>
                  <a:graphicFrameLocks noChangeAspect="1"/>
                </p:cNvGraphicFramePr>
                <p:nvPr/>
              </p:nvGraphicFramePr>
              <p:xfrm>
                <a:off x="5511800" y="5716764"/>
                <a:ext cx="2770188" cy="465138"/>
              </p:xfrm>
              <a:graphic>
                <a:graphicData uri="http://schemas.openxmlformats.org/presentationml/2006/ole">
                  <mc:AlternateContent xmlns:mc="http://schemas.openxmlformats.org/markup-compatibility/2006">
                    <mc:Choice xmlns:v="urn:schemas-microsoft-com:vml" Requires="v">
                      <p:oleObj spid="_x0000_s1804296" name="Equation" r:id="rId6" imgW="1587500" imgH="266700" progId="Equation.3">
                        <p:embed/>
                      </p:oleObj>
                    </mc:Choice>
                    <mc:Fallback>
                      <p:oleObj name="Equation" r:id="rId6" imgW="1587500" imgH="26670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11800" y="5716764"/>
                              <a:ext cx="2770188" cy="465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3" name="Straight Connector 32"/>
                <p:cNvCxnSpPr/>
                <p:nvPr/>
              </p:nvCxnSpPr>
              <p:spPr bwMode="auto">
                <a:xfrm flipV="1">
                  <a:off x="5475111" y="6159500"/>
                  <a:ext cx="3005667" cy="14111"/>
                </a:xfrm>
                <a:prstGeom prst="line">
                  <a:avLst/>
                </a:prstGeom>
                <a:noFill/>
                <a:ln w="25400" cap="flat" cmpd="sng" algn="ctr">
                  <a:solidFill>
                    <a:srgbClr val="FF0000"/>
                  </a:solidFill>
                  <a:prstDash val="solid"/>
                  <a:round/>
                  <a:headEnd type="none" w="med" len="med"/>
                  <a:tailEnd type="none" w="med" len="med"/>
                </a:ln>
                <a:effectLst/>
              </p:spPr>
            </p:cxnSp>
          </p:grpSp>
        </p:grpSp>
        <p:grpSp>
          <p:nvGrpSpPr>
            <p:cNvPr id="77" name="Group 76"/>
            <p:cNvGrpSpPr/>
            <p:nvPr/>
          </p:nvGrpSpPr>
          <p:grpSpPr>
            <a:xfrm>
              <a:off x="6402211" y="5012091"/>
              <a:ext cx="1076678" cy="394053"/>
              <a:chOff x="6402211" y="5012091"/>
              <a:chExt cx="1076678" cy="394053"/>
            </a:xfrm>
          </p:grpSpPr>
          <p:graphicFrame>
            <p:nvGraphicFramePr>
              <p:cNvPr id="66" name="Object 4"/>
              <p:cNvGraphicFramePr>
                <a:graphicFrameLocks noChangeAspect="1"/>
              </p:cNvGraphicFramePr>
              <p:nvPr/>
            </p:nvGraphicFramePr>
            <p:xfrm>
              <a:off x="6438724" y="5012091"/>
              <a:ext cx="909637" cy="331787"/>
            </p:xfrm>
            <a:graphic>
              <a:graphicData uri="http://schemas.openxmlformats.org/presentationml/2006/ole">
                <mc:AlternateContent xmlns:mc="http://schemas.openxmlformats.org/markup-compatibility/2006">
                  <mc:Choice xmlns:v="urn:schemas-microsoft-com:vml" Requires="v">
                    <p:oleObj spid="_x0000_s1804297" name="Equation" r:id="rId8" imgW="520700" imgH="190500" progId="Equation.3">
                      <p:embed/>
                    </p:oleObj>
                  </mc:Choice>
                  <mc:Fallback>
                    <p:oleObj name="Equation" r:id="rId8" imgW="520700" imgH="190500" progId="Equation.3">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38724" y="5012091"/>
                            <a:ext cx="909637" cy="331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70" name="Straight Connector 69"/>
              <p:cNvCxnSpPr/>
              <p:nvPr/>
            </p:nvCxnSpPr>
            <p:spPr bwMode="auto">
              <a:xfrm>
                <a:off x="6402211" y="5404556"/>
                <a:ext cx="1076678" cy="1588"/>
              </a:xfrm>
              <a:prstGeom prst="line">
                <a:avLst/>
              </a:prstGeom>
              <a:noFill/>
              <a:ln w="25400" cap="flat" cmpd="sng" algn="ctr">
                <a:solidFill>
                  <a:srgbClr val="FF0000"/>
                </a:solidFill>
                <a:prstDash val="solid"/>
                <a:round/>
                <a:headEnd type="none" w="med" len="med"/>
                <a:tailEnd type="none" w="med" len="med"/>
              </a:ln>
              <a:effectLst/>
            </p:spPr>
          </p:cxnSp>
        </p:grpSp>
      </p:grpSp>
      <p:sp>
        <p:nvSpPr>
          <p:cNvPr id="76" name="TextBox 75"/>
          <p:cNvSpPr txBox="1"/>
          <p:nvPr/>
        </p:nvSpPr>
        <p:spPr>
          <a:xfrm>
            <a:off x="9355667" y="438855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2467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6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Road Map</a:t>
            </a:r>
            <a:endParaRPr lang="en-US" altLang="ko-KR" dirty="0">
              <a:ea typeface="굴림" pitchFamily="50" charset="-127"/>
            </a:endParaRPr>
          </a:p>
        </p:txBody>
      </p:sp>
      <p:sp>
        <p:nvSpPr>
          <p:cNvPr id="1144835" name="Rectangle 3"/>
          <p:cNvSpPr>
            <a:spLocks noGrp="1" noChangeArrowheads="1"/>
          </p:cNvSpPr>
          <p:nvPr>
            <p:ph type="body" idx="1"/>
          </p:nvPr>
        </p:nvSpPr>
        <p:spPr/>
        <p:txBody>
          <a:bodyPr/>
          <a:lstStyle/>
          <a:p>
            <a:r>
              <a:rPr lang="en-US" sz="2800" dirty="0" smtClean="0">
                <a:solidFill>
                  <a:srgbClr val="FFFFFF"/>
                </a:solidFill>
                <a:effectLst>
                  <a:outerShdw blurRad="50800" dist="38100" dir="2700000">
                    <a:srgbClr val="000000">
                      <a:alpha val="43000"/>
                    </a:srgbClr>
                  </a:outerShdw>
                </a:effectLst>
              </a:rPr>
              <a:t>Motivation and Contributions</a:t>
            </a:r>
          </a:p>
          <a:p>
            <a:pPr>
              <a:buNone/>
            </a:pPr>
            <a:endParaRPr lang="en-US" sz="2800" dirty="0" smtClean="0"/>
          </a:p>
          <a:p>
            <a:r>
              <a:rPr lang="en-US" sz="2800" dirty="0" smtClean="0">
                <a:solidFill>
                  <a:srgbClr val="FFFFFF"/>
                </a:solidFill>
                <a:effectLst>
                  <a:outerShdw blurRad="50800" dist="38100" dir="2700000">
                    <a:srgbClr val="000000">
                      <a:alpha val="43000"/>
                    </a:srgbClr>
                  </a:outerShdw>
                </a:effectLst>
              </a:rPr>
              <a:t>Problem Formulation</a:t>
            </a:r>
          </a:p>
          <a:p>
            <a:endParaRPr lang="en-US" sz="2800" dirty="0" smtClean="0"/>
          </a:p>
          <a:p>
            <a:r>
              <a:rPr lang="en-US" sz="2800" dirty="0" smtClean="0">
                <a:solidFill>
                  <a:schemeClr val="accent6"/>
                </a:solidFill>
              </a:rPr>
              <a:t>Proposed Approximation Algorithms</a:t>
            </a:r>
          </a:p>
          <a:p>
            <a:endParaRPr lang="en-US" sz="2800" dirty="0" smtClean="0">
              <a:solidFill>
                <a:srgbClr val="FFFFFF"/>
              </a:solidFill>
              <a:effectLst>
                <a:outerShdw blurRad="50800" dist="38100" dir="2700000">
                  <a:srgbClr val="000000">
                    <a:alpha val="43000"/>
                  </a:srgbClr>
                </a:outerShdw>
              </a:effectLst>
            </a:endParaRPr>
          </a:p>
          <a:p>
            <a:r>
              <a:rPr lang="en-US" sz="2800" dirty="0" smtClean="0">
                <a:solidFill>
                  <a:srgbClr val="FFFFFF"/>
                </a:solidFill>
                <a:effectLst>
                  <a:outerShdw blurRad="50800" dist="38100" dir="2700000">
                    <a:srgbClr val="000000">
                      <a:alpha val="43000"/>
                    </a:srgbClr>
                  </a:outerShdw>
                </a:effectLst>
              </a:rPr>
              <a:t>Simulation Results</a:t>
            </a:r>
          </a:p>
          <a:p>
            <a:endParaRPr lang="en-US" sz="2800" dirty="0" smtClean="0">
              <a:solidFill>
                <a:srgbClr val="FFFFFF"/>
              </a:solidFill>
              <a:effectLst>
                <a:outerShdw blurRad="50800" dist="38100" dir="2700000">
                  <a:srgbClr val="000000">
                    <a:alpha val="43000"/>
                  </a:srgbClr>
                </a:outerShdw>
              </a:effectLst>
            </a:endParaRPr>
          </a:p>
          <a:p>
            <a:r>
              <a:rPr lang="en-US" sz="2800" dirty="0" smtClean="0">
                <a:solidFill>
                  <a:srgbClr val="FFFFFF"/>
                </a:solidFill>
                <a:effectLst>
                  <a:outerShdw blurRad="50800" dist="38100" dir="2700000">
                    <a:srgbClr val="000000">
                      <a:alpha val="43000"/>
                    </a:srgbClr>
                  </a:outerShdw>
                </a:effectLst>
              </a:rPr>
              <a:t>Conclusion</a:t>
            </a:r>
          </a:p>
          <a:p>
            <a:endParaRPr lang="en-US" sz="2800" dirty="0" smtClean="0"/>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Outline of the Talk</a:t>
            </a:r>
          </a:p>
        </p:txBody>
      </p:sp>
      <p:sp>
        <p:nvSpPr>
          <p:cNvPr id="1144835" name="Rectangle 3"/>
          <p:cNvSpPr>
            <a:spLocks noGrp="1" noChangeArrowheads="1"/>
          </p:cNvSpPr>
          <p:nvPr>
            <p:ph type="body" idx="1"/>
          </p:nvPr>
        </p:nvSpPr>
        <p:spPr/>
        <p:txBody>
          <a:bodyPr/>
          <a:lstStyle/>
          <a:p>
            <a:pPr>
              <a:lnSpc>
                <a:spcPct val="90000"/>
              </a:lnSpc>
            </a:pPr>
            <a:r>
              <a:rPr lang="en-US" altLang="ko-KR" sz="2800" dirty="0" smtClean="0">
                <a:latin typeface="Times New Roman" pitchFamily="18" charset="0"/>
              </a:rPr>
              <a:t>Introduction and Motivation</a:t>
            </a:r>
          </a:p>
          <a:p>
            <a:pPr>
              <a:lnSpc>
                <a:spcPct val="90000"/>
              </a:lnSpc>
            </a:pPr>
            <a:endParaRPr lang="en-US" altLang="ko-KR" sz="2800" dirty="0" smtClean="0">
              <a:latin typeface="Times New Roman" pitchFamily="18" charset="0"/>
            </a:endParaRPr>
          </a:p>
          <a:p>
            <a:pPr>
              <a:lnSpc>
                <a:spcPct val="90000"/>
              </a:lnSpc>
            </a:pPr>
            <a:r>
              <a:rPr lang="en-US" altLang="ko-KR" sz="2800" dirty="0" smtClean="0">
                <a:latin typeface="Times New Roman" pitchFamily="18" charset="0"/>
              </a:rPr>
              <a:t>Summary of Research until Preliminary Examination</a:t>
            </a:r>
          </a:p>
          <a:p>
            <a:pPr>
              <a:lnSpc>
                <a:spcPct val="90000"/>
              </a:lnSpc>
            </a:pPr>
            <a:endParaRPr lang="en-US" altLang="ko-KR" sz="2800" dirty="0" smtClean="0">
              <a:latin typeface="Times New Roman" pitchFamily="18" charset="0"/>
            </a:endParaRPr>
          </a:p>
          <a:p>
            <a:pPr>
              <a:lnSpc>
                <a:spcPct val="90000"/>
              </a:lnSpc>
            </a:pPr>
            <a:r>
              <a:rPr lang="en-US" altLang="ko-KR" sz="2800" dirty="0" smtClean="0">
                <a:latin typeface="Times New Roman" pitchFamily="18" charset="0"/>
              </a:rPr>
              <a:t>Channel Assignment of Imperfect Sniffers for Reliable Monitoring</a:t>
            </a:r>
          </a:p>
          <a:p>
            <a:pPr>
              <a:lnSpc>
                <a:spcPct val="90000"/>
              </a:lnSpc>
            </a:pPr>
            <a:endParaRPr lang="en-US" altLang="ko-KR" sz="2800" dirty="0" smtClean="0">
              <a:latin typeface="Times New Roman" pitchFamily="18" charset="0"/>
            </a:endParaRPr>
          </a:p>
          <a:p>
            <a:pPr>
              <a:lnSpc>
                <a:spcPct val="90000"/>
              </a:lnSpc>
            </a:pPr>
            <a:r>
              <a:rPr lang="en-US" altLang="ko-KR" sz="2800" dirty="0" smtClean="0">
                <a:latin typeface="Times New Roman" pitchFamily="18" charset="0"/>
              </a:rPr>
              <a:t>Open Issues and Future Directions</a:t>
            </a:r>
          </a:p>
          <a:p>
            <a:pPr>
              <a:lnSpc>
                <a:spcPct val="90000"/>
              </a:lnSpc>
            </a:pPr>
            <a:endParaRPr lang="en-US" altLang="ko-KR" sz="2800" dirty="0" smtClean="0">
              <a:latin typeface="Times New Roman" pitchFamily="18" charset="0"/>
            </a:endParaRPr>
          </a:p>
          <a:p>
            <a:pPr>
              <a:lnSpc>
                <a:spcPct val="90000"/>
              </a:lnSpc>
            </a:pPr>
            <a:endParaRPr lang="en-US" altLang="ko-KR" dirty="0" smtClean="0">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4402" name="Rectangle 2"/>
          <p:cNvSpPr>
            <a:spLocks noGrp="1" noChangeArrowheads="1"/>
          </p:cNvSpPr>
          <p:nvPr>
            <p:ph type="title"/>
          </p:nvPr>
        </p:nvSpPr>
        <p:spPr/>
        <p:txBody>
          <a:bodyPr/>
          <a:lstStyle/>
          <a:p>
            <a:r>
              <a:rPr lang="en-US" altLang="ko-KR" sz="3400" dirty="0" smtClean="0">
                <a:ea typeface="굴림" pitchFamily="50" charset="-127"/>
              </a:rPr>
              <a:t>Naïve Greedy Algorithms for MCRM-MC</a:t>
            </a:r>
            <a:endParaRPr lang="en-US" altLang="ko-KR" sz="3400" dirty="0">
              <a:ea typeface="굴림" pitchFamily="50" charset="-127"/>
            </a:endParaRPr>
          </a:p>
        </p:txBody>
      </p:sp>
      <p:sp>
        <p:nvSpPr>
          <p:cNvPr id="1254403" name="Rectangle 3"/>
          <p:cNvSpPr>
            <a:spLocks noGrp="1" noChangeArrowheads="1"/>
          </p:cNvSpPr>
          <p:nvPr>
            <p:ph type="body" idx="1"/>
          </p:nvPr>
        </p:nvSpPr>
        <p:spPr>
          <a:xfrm>
            <a:off x="152400" y="960438"/>
            <a:ext cx="8826500" cy="5222875"/>
          </a:xfrm>
          <a:noFill/>
          <a:ln/>
        </p:spPr>
        <p:txBody>
          <a:bodyPr/>
          <a:lstStyle/>
          <a:p>
            <a:r>
              <a:rPr lang="en-US" altLang="ko-KR" dirty="0" smtClean="0">
                <a:ea typeface="굴림" pitchFamily="50" charset="-127"/>
              </a:rPr>
              <a:t>At each iteration, pick a coverage-set that is best in terms of:</a:t>
            </a:r>
          </a:p>
          <a:p>
            <a:pPr lvl="1"/>
            <a:r>
              <a:rPr lang="en-US" altLang="ko-KR" dirty="0" smtClean="0">
                <a:ea typeface="굴림" pitchFamily="50" charset="-127"/>
              </a:rPr>
              <a:t>Variant 1: the coverage improvement</a:t>
            </a:r>
          </a:p>
          <a:p>
            <a:pPr lvl="1"/>
            <a:r>
              <a:rPr lang="en-US" altLang="ko-KR" dirty="0" smtClean="0">
                <a:ea typeface="굴림" pitchFamily="50" charset="-127"/>
              </a:rPr>
              <a:t>Variant 2: the total weight of the uncovered nodes</a:t>
            </a:r>
            <a:endParaRPr lang="en-US" altLang="ko-KR" dirty="0" smtClean="0">
              <a:solidFill>
                <a:srgbClr val="FF0000"/>
              </a:solidFill>
              <a:ea typeface="굴림" pitchFamily="50" charset="-127"/>
            </a:endParaRPr>
          </a:p>
          <a:p>
            <a:endParaRPr lang="en-US" altLang="ko-KR" sz="800" dirty="0" smtClean="0">
              <a:ea typeface="굴림" pitchFamily="50" charset="-127"/>
              <a:cs typeface="Times New Roman" pitchFamily="18" charset="0"/>
            </a:endParaRPr>
          </a:p>
          <a:p>
            <a:r>
              <a:rPr lang="en-US" altLang="ko-KR" dirty="0" smtClean="0">
                <a:ea typeface="굴림" pitchFamily="50" charset="-127"/>
                <a:cs typeface="Times New Roman" pitchFamily="18" charset="0"/>
              </a:rPr>
              <a:t>Illustrative example: </a:t>
            </a:r>
            <a:r>
              <a:rPr lang="en-US" altLang="ko-KR" i="1" dirty="0" err="1" smtClean="0">
                <a:solidFill>
                  <a:schemeClr val="accent6"/>
                </a:solidFill>
                <a:ea typeface="굴림" pitchFamily="50" charset="-127"/>
              </a:rPr>
              <a:t>w</a:t>
            </a:r>
            <a:r>
              <a:rPr lang="en-US" altLang="ko-KR" i="1" baseline="-25000" dirty="0" err="1" smtClean="0">
                <a:solidFill>
                  <a:schemeClr val="accent6"/>
                </a:solidFill>
                <a:ea typeface="굴림" pitchFamily="50" charset="-127"/>
              </a:rPr>
              <a:t>n</a:t>
            </a:r>
            <a:r>
              <a:rPr lang="en-US" altLang="ko-KR" i="1" baseline="-25000" dirty="0" smtClean="0">
                <a:solidFill>
                  <a:schemeClr val="accent6"/>
                </a:solidFill>
                <a:ea typeface="굴림" pitchFamily="50" charset="-127"/>
              </a:rPr>
              <a:t> </a:t>
            </a:r>
            <a:r>
              <a:rPr lang="en-US" altLang="ko-KR" dirty="0" smtClean="0">
                <a:ea typeface="굴림" pitchFamily="50" charset="-127"/>
                <a:cs typeface="Times New Roman" pitchFamily="18" charset="0"/>
              </a:rPr>
              <a:t>= 1 and </a:t>
            </a:r>
            <a:r>
              <a:rPr lang="en-US" altLang="ko-KR" i="1" dirty="0" err="1" smtClean="0">
                <a:solidFill>
                  <a:schemeClr val="accent6"/>
                </a:solidFill>
                <a:ea typeface="굴림" pitchFamily="50" charset="-127"/>
              </a:rPr>
              <a:t>r</a:t>
            </a:r>
            <a:r>
              <a:rPr lang="en-US" altLang="ko-KR" i="1" baseline="-25000" dirty="0" err="1" smtClean="0">
                <a:solidFill>
                  <a:schemeClr val="accent6"/>
                </a:solidFill>
                <a:ea typeface="굴림" pitchFamily="50" charset="-127"/>
              </a:rPr>
              <a:t>n</a:t>
            </a:r>
            <a:r>
              <a:rPr lang="en-US" altLang="ko-KR" i="1" baseline="-25000" dirty="0" smtClean="0">
                <a:solidFill>
                  <a:schemeClr val="accent6"/>
                </a:solidFill>
                <a:ea typeface="굴림" pitchFamily="50" charset="-127"/>
              </a:rPr>
              <a:t> </a:t>
            </a:r>
            <a:r>
              <a:rPr lang="en-US" altLang="ko-KR" dirty="0" smtClean="0">
                <a:ea typeface="굴림" pitchFamily="50" charset="-127"/>
                <a:cs typeface="Times New Roman" pitchFamily="18" charset="0"/>
              </a:rPr>
              <a:t>= 2 for all </a:t>
            </a:r>
            <a:r>
              <a:rPr lang="en-US" altLang="ko-KR" i="1" dirty="0" err="1" smtClean="0">
                <a:ea typeface="굴림" pitchFamily="50" charset="-127"/>
                <a:cs typeface="Times New Roman" pitchFamily="18" charset="0"/>
              </a:rPr>
              <a:t>n</a:t>
            </a:r>
            <a:r>
              <a:rPr lang="en-US" altLang="ko-KR" dirty="0" smtClean="0">
                <a:ea typeface="굴림" pitchFamily="50" charset="-127"/>
                <a:cs typeface="Times New Roman" pitchFamily="18" charset="0"/>
              </a:rPr>
              <a:t>,</a:t>
            </a:r>
          </a:p>
          <a:p>
            <a:pPr lvl="1"/>
            <a:r>
              <a:rPr lang="en-US" altLang="ko-KR" dirty="0" smtClean="0">
                <a:latin typeface="Times New Roman" pitchFamily="18" charset="0"/>
              </a:rPr>
              <a:t>Sniffer 1:</a:t>
            </a:r>
            <a:r>
              <a:rPr lang="en-US" altLang="ko-KR" i="1" dirty="0" smtClean="0">
                <a:latin typeface="Times New Roman" pitchFamily="18" charset="0"/>
              </a:rPr>
              <a:t>   K</a:t>
            </a:r>
            <a:r>
              <a:rPr lang="en-US" altLang="ko-KR" i="1" baseline="-25000" dirty="0" smtClean="0">
                <a:latin typeface="Times New Roman" pitchFamily="18" charset="0"/>
              </a:rPr>
              <a:t>1,1</a:t>
            </a:r>
            <a:r>
              <a:rPr lang="en-US" altLang="ko-KR" dirty="0" smtClean="0">
                <a:latin typeface="Times New Roman" pitchFamily="18" charset="0"/>
              </a:rPr>
              <a:t> = {</a:t>
            </a:r>
            <a:r>
              <a:rPr lang="en-US" altLang="ko-KR" i="1" dirty="0" smtClean="0">
                <a:latin typeface="Times New Roman" pitchFamily="18" charset="0"/>
              </a:rPr>
              <a:t>n</a:t>
            </a:r>
            <a:r>
              <a:rPr lang="en-US" altLang="ko-KR" i="1" baseline="-25000" dirty="0" smtClean="0">
                <a:latin typeface="Times New Roman" pitchFamily="18" charset="0"/>
              </a:rPr>
              <a:t>1</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2</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3</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4</a:t>
            </a:r>
            <a:r>
              <a:rPr lang="en-US" altLang="ko-KR" dirty="0" smtClean="0">
                <a:latin typeface="Times New Roman" pitchFamily="18" charset="0"/>
              </a:rPr>
              <a:t>}, 		</a:t>
            </a:r>
            <a:r>
              <a:rPr lang="en-US" altLang="ko-KR" i="1" dirty="0" smtClean="0">
                <a:latin typeface="Times New Roman" pitchFamily="18" charset="0"/>
              </a:rPr>
              <a:t>K</a:t>
            </a:r>
            <a:r>
              <a:rPr lang="en-US" altLang="ko-KR" i="1" baseline="-25000" dirty="0" smtClean="0">
                <a:latin typeface="Times New Roman" pitchFamily="18" charset="0"/>
              </a:rPr>
              <a:t>1,2</a:t>
            </a:r>
            <a:r>
              <a:rPr lang="en-US" altLang="ko-KR" dirty="0" smtClean="0">
                <a:latin typeface="Times New Roman" pitchFamily="18" charset="0"/>
              </a:rPr>
              <a:t> = {</a:t>
            </a:r>
            <a:r>
              <a:rPr lang="en-US" altLang="ko-KR" i="1" dirty="0" smtClean="0">
                <a:latin typeface="Times New Roman" pitchFamily="18" charset="0"/>
              </a:rPr>
              <a:t>n</a:t>
            </a:r>
            <a:r>
              <a:rPr lang="en-US" altLang="ko-KR" i="1" baseline="-25000" dirty="0" smtClean="0">
                <a:latin typeface="Times New Roman" pitchFamily="18" charset="0"/>
              </a:rPr>
              <a:t>5</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6</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7</a:t>
            </a:r>
            <a:r>
              <a:rPr lang="en-US" altLang="ko-KR" dirty="0" smtClean="0">
                <a:latin typeface="Times New Roman" pitchFamily="18" charset="0"/>
              </a:rPr>
              <a:t>}</a:t>
            </a:r>
          </a:p>
          <a:p>
            <a:pPr lvl="1"/>
            <a:r>
              <a:rPr lang="en-US" altLang="ko-KR" dirty="0" smtClean="0">
                <a:latin typeface="Times New Roman" pitchFamily="18" charset="0"/>
              </a:rPr>
              <a:t>Sniffer 2:</a:t>
            </a:r>
            <a:r>
              <a:rPr lang="en-US" altLang="ko-KR" i="1" dirty="0" smtClean="0">
                <a:latin typeface="Times New Roman" pitchFamily="18" charset="0"/>
              </a:rPr>
              <a:t>   K</a:t>
            </a:r>
            <a:r>
              <a:rPr lang="en-US" altLang="ko-KR" i="1" baseline="-25000" dirty="0" smtClean="0">
                <a:latin typeface="Times New Roman" pitchFamily="18" charset="0"/>
              </a:rPr>
              <a:t>2,1</a:t>
            </a:r>
            <a:r>
              <a:rPr lang="en-US" altLang="ko-KR" dirty="0" smtClean="0">
                <a:latin typeface="Times New Roman" pitchFamily="18" charset="0"/>
              </a:rPr>
              <a:t> = {</a:t>
            </a:r>
            <a:r>
              <a:rPr lang="en-US" altLang="ko-KR" i="1" dirty="0" smtClean="0">
                <a:latin typeface="Times New Roman" pitchFamily="18" charset="0"/>
              </a:rPr>
              <a:t>n</a:t>
            </a:r>
            <a:r>
              <a:rPr lang="en-US" altLang="ko-KR" i="1" baseline="-25000" dirty="0" smtClean="0">
                <a:latin typeface="Times New Roman" pitchFamily="18" charset="0"/>
              </a:rPr>
              <a:t>1</a:t>
            </a:r>
            <a:r>
              <a:rPr lang="en-US" altLang="ko-KR" dirty="0" smtClean="0">
                <a:latin typeface="Times New Roman" pitchFamily="18" charset="0"/>
              </a:rPr>
              <a:t>},                  		</a:t>
            </a:r>
            <a:r>
              <a:rPr lang="en-US" altLang="ko-KR" i="1" dirty="0" smtClean="0">
                <a:latin typeface="Times New Roman" pitchFamily="18" charset="0"/>
              </a:rPr>
              <a:t>K</a:t>
            </a:r>
            <a:r>
              <a:rPr lang="en-US" altLang="ko-KR" i="1" baseline="-25000" dirty="0" smtClean="0">
                <a:latin typeface="Times New Roman" pitchFamily="18" charset="0"/>
              </a:rPr>
              <a:t>2,2</a:t>
            </a:r>
            <a:r>
              <a:rPr lang="en-US" altLang="ko-KR" dirty="0" smtClean="0">
                <a:latin typeface="Times New Roman" pitchFamily="18" charset="0"/>
              </a:rPr>
              <a:t> = {</a:t>
            </a:r>
            <a:r>
              <a:rPr lang="en-US" altLang="ko-KR" i="1" dirty="0" smtClean="0">
                <a:latin typeface="Times New Roman" pitchFamily="18" charset="0"/>
              </a:rPr>
              <a:t>n</a:t>
            </a:r>
            <a:r>
              <a:rPr lang="en-US" altLang="ko-KR" i="1" baseline="-25000" dirty="0" smtClean="0">
                <a:latin typeface="Times New Roman" pitchFamily="18" charset="0"/>
              </a:rPr>
              <a:t>5</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6</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7</a:t>
            </a:r>
            <a:r>
              <a:rPr lang="en-US" altLang="ko-KR" dirty="0" smtClean="0">
                <a:latin typeface="Times New Roman" pitchFamily="18" charset="0"/>
              </a:rPr>
              <a:t>}</a:t>
            </a:r>
          </a:p>
          <a:p>
            <a:pPr lvl="1"/>
            <a:r>
              <a:rPr lang="en-US" altLang="ko-KR" dirty="0" smtClean="0">
                <a:latin typeface="Times New Roman" pitchFamily="18" charset="0"/>
              </a:rPr>
              <a:t>Sniffer 3:</a:t>
            </a:r>
            <a:r>
              <a:rPr lang="en-US" altLang="ko-KR" i="1" dirty="0" smtClean="0">
                <a:latin typeface="Times New Roman" pitchFamily="18" charset="0"/>
              </a:rPr>
              <a:t>   K</a:t>
            </a:r>
            <a:r>
              <a:rPr lang="en-US" altLang="ko-KR" i="1" baseline="-25000" dirty="0" smtClean="0">
                <a:latin typeface="Times New Roman" pitchFamily="18" charset="0"/>
              </a:rPr>
              <a:t>3,1</a:t>
            </a:r>
            <a:r>
              <a:rPr lang="en-US" altLang="ko-KR" dirty="0" smtClean="0">
                <a:latin typeface="Times New Roman" pitchFamily="18" charset="0"/>
              </a:rPr>
              <a:t> = {</a:t>
            </a:r>
            <a:r>
              <a:rPr lang="en-US" altLang="ko-KR" i="1" dirty="0" smtClean="0">
                <a:latin typeface="Times New Roman" pitchFamily="18" charset="0"/>
              </a:rPr>
              <a:t>n</a:t>
            </a:r>
            <a:r>
              <a:rPr lang="en-US" altLang="ko-KR" i="1" baseline="-25000" dirty="0" smtClean="0">
                <a:latin typeface="Times New Roman" pitchFamily="18" charset="0"/>
              </a:rPr>
              <a:t>2</a:t>
            </a:r>
            <a:r>
              <a:rPr lang="en-US" altLang="ko-KR" dirty="0" smtClean="0">
                <a:latin typeface="Times New Roman" pitchFamily="18" charset="0"/>
              </a:rPr>
              <a:t>}, 			</a:t>
            </a:r>
            <a:r>
              <a:rPr lang="en-US" altLang="ko-KR" i="1" dirty="0" smtClean="0">
                <a:latin typeface="Times New Roman" pitchFamily="18" charset="0"/>
              </a:rPr>
              <a:t>K</a:t>
            </a:r>
            <a:r>
              <a:rPr lang="en-US" altLang="ko-KR" i="1" baseline="-25000" dirty="0" smtClean="0">
                <a:latin typeface="Times New Roman" pitchFamily="18" charset="0"/>
              </a:rPr>
              <a:t>3,2</a:t>
            </a:r>
            <a:r>
              <a:rPr lang="en-US" altLang="ko-KR" dirty="0" smtClean="0">
                <a:latin typeface="Times New Roman" pitchFamily="18" charset="0"/>
              </a:rPr>
              <a:t> = {</a:t>
            </a:r>
            <a:r>
              <a:rPr lang="en-US" altLang="ko-KR" i="1" dirty="0" smtClean="0">
                <a:latin typeface="Times New Roman" pitchFamily="18" charset="0"/>
              </a:rPr>
              <a:t>n</a:t>
            </a:r>
            <a:r>
              <a:rPr lang="en-US" altLang="ko-KR" i="1" baseline="-25000" dirty="0" smtClean="0">
                <a:latin typeface="Times New Roman" pitchFamily="18" charset="0"/>
              </a:rPr>
              <a:t>8</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9</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10</a:t>
            </a:r>
            <a:r>
              <a:rPr lang="en-US" altLang="ko-KR" dirty="0" smtClean="0">
                <a:latin typeface="Times New Roman" pitchFamily="18" charset="0"/>
              </a:rPr>
              <a:t>}</a:t>
            </a:r>
          </a:p>
          <a:p>
            <a:pPr lvl="1"/>
            <a:r>
              <a:rPr lang="en-US" altLang="ko-KR" dirty="0" smtClean="0">
                <a:latin typeface="Times New Roman" pitchFamily="18" charset="0"/>
              </a:rPr>
              <a:t>Sniffer 4:  </a:t>
            </a:r>
            <a:r>
              <a:rPr lang="en-US" altLang="ko-KR" i="1" dirty="0" smtClean="0">
                <a:latin typeface="Times New Roman" pitchFamily="18" charset="0"/>
              </a:rPr>
              <a:t> K</a:t>
            </a:r>
            <a:r>
              <a:rPr lang="en-US" altLang="ko-KR" i="1" baseline="-25000" dirty="0" smtClean="0">
                <a:latin typeface="Times New Roman" pitchFamily="18" charset="0"/>
              </a:rPr>
              <a:t>4,1</a:t>
            </a:r>
            <a:r>
              <a:rPr lang="en-US" altLang="ko-KR" dirty="0" smtClean="0">
                <a:latin typeface="Times New Roman" pitchFamily="18" charset="0"/>
              </a:rPr>
              <a:t> = {</a:t>
            </a:r>
            <a:r>
              <a:rPr lang="en-US" altLang="ko-KR" i="1" dirty="0" smtClean="0">
                <a:latin typeface="Times New Roman" pitchFamily="18" charset="0"/>
              </a:rPr>
              <a:t>n</a:t>
            </a:r>
            <a:r>
              <a:rPr lang="en-US" altLang="ko-KR" i="1" baseline="-25000" dirty="0" smtClean="0">
                <a:latin typeface="Times New Roman" pitchFamily="18" charset="0"/>
              </a:rPr>
              <a:t>11</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12</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13</a:t>
            </a:r>
            <a:r>
              <a:rPr lang="en-US" altLang="ko-KR" dirty="0" smtClean="0">
                <a:latin typeface="Times New Roman" pitchFamily="18" charset="0"/>
              </a:rPr>
              <a:t>},   		</a:t>
            </a:r>
            <a:r>
              <a:rPr lang="en-US" altLang="ko-KR" i="1" dirty="0" smtClean="0">
                <a:latin typeface="Times New Roman" pitchFamily="18" charset="0"/>
              </a:rPr>
              <a:t>K</a:t>
            </a:r>
            <a:r>
              <a:rPr lang="en-US" altLang="ko-KR" i="1" baseline="-25000" dirty="0" smtClean="0">
                <a:latin typeface="Times New Roman" pitchFamily="18" charset="0"/>
              </a:rPr>
              <a:t>4,2</a:t>
            </a:r>
            <a:r>
              <a:rPr lang="en-US" altLang="ko-KR" dirty="0" smtClean="0">
                <a:latin typeface="Times New Roman" pitchFamily="18" charset="0"/>
              </a:rPr>
              <a:t> = {</a:t>
            </a:r>
            <a:r>
              <a:rPr lang="en-US" altLang="ko-KR" i="1" dirty="0" smtClean="0">
                <a:latin typeface="Times New Roman" pitchFamily="18" charset="0"/>
              </a:rPr>
              <a:t>n</a:t>
            </a:r>
            <a:r>
              <a:rPr lang="en-US" altLang="ko-KR" i="1" baseline="-25000" dirty="0" smtClean="0">
                <a:latin typeface="Times New Roman" pitchFamily="18" charset="0"/>
              </a:rPr>
              <a:t>8</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9</a:t>
            </a:r>
            <a:r>
              <a:rPr lang="en-US" altLang="ko-KR" dirty="0" smtClean="0">
                <a:latin typeface="Times New Roman" pitchFamily="18" charset="0"/>
              </a:rPr>
              <a:t>}</a:t>
            </a:r>
          </a:p>
          <a:p>
            <a:pPr lvl="1"/>
            <a:endParaRPr lang="en-US" altLang="ko-KR" dirty="0" smtClean="0">
              <a:latin typeface="Times New Roman" pitchFamily="18" charset="0"/>
            </a:endParaRPr>
          </a:p>
          <a:p>
            <a:pPr lvl="1"/>
            <a:endParaRPr lang="en-US" altLang="ko-KR" dirty="0" smtClean="0">
              <a:latin typeface="Times New Roman" pitchFamily="18" charset="0"/>
            </a:endParaRPr>
          </a:p>
          <a:p>
            <a:pPr lvl="1"/>
            <a:endParaRPr lang="en-US" altLang="ko-KR" dirty="0" smtClean="0">
              <a:latin typeface="Times New Roman" pitchFamily="18" charset="0"/>
            </a:endParaRPr>
          </a:p>
          <a:p>
            <a:pPr lvl="1">
              <a:buNone/>
            </a:pPr>
            <a:endParaRPr lang="en-US" altLang="ko-KR" dirty="0" smtClean="0">
              <a:latin typeface="Times New Roman" pitchFamily="18" charset="0"/>
            </a:endParaRPr>
          </a:p>
          <a:p>
            <a:pPr lvl="1">
              <a:buNone/>
            </a:pPr>
            <a:endParaRPr lang="en-US" altLang="ko-KR" dirty="0">
              <a:ea typeface="굴림" pitchFamily="50" charset="-127"/>
              <a:cs typeface="Times New Roman" pitchFamily="18" charset="0"/>
            </a:endParaRPr>
          </a:p>
        </p:txBody>
      </p:sp>
      <p:sp>
        <p:nvSpPr>
          <p:cNvPr id="4" name="Rectangle 7"/>
          <p:cNvSpPr>
            <a:spLocks noChangeArrowheads="1"/>
          </p:cNvSpPr>
          <p:nvPr/>
        </p:nvSpPr>
        <p:spPr bwMode="auto">
          <a:xfrm>
            <a:off x="2171699" y="2828471"/>
            <a:ext cx="2451101" cy="397329"/>
          </a:xfrm>
          <a:prstGeom prst="rect">
            <a:avLst/>
          </a:prstGeom>
          <a:noFill/>
          <a:ln w="25400" cap="flat" cmpd="sng" algn="ctr">
            <a:solidFill>
              <a:srgbClr val="0000FF"/>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6" name="Rectangle 7"/>
          <p:cNvSpPr>
            <a:spLocks noChangeArrowheads="1"/>
          </p:cNvSpPr>
          <p:nvPr/>
        </p:nvSpPr>
        <p:spPr bwMode="auto">
          <a:xfrm>
            <a:off x="2171699" y="3272971"/>
            <a:ext cx="1346201" cy="371929"/>
          </a:xfrm>
          <a:prstGeom prst="rect">
            <a:avLst/>
          </a:prstGeom>
          <a:noFill/>
          <a:ln w="25400" cap="flat" cmpd="sng" algn="ctr">
            <a:solidFill>
              <a:srgbClr val="0000FF"/>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7" name="Rectangle 7"/>
          <p:cNvSpPr>
            <a:spLocks noChangeArrowheads="1"/>
          </p:cNvSpPr>
          <p:nvPr/>
        </p:nvSpPr>
        <p:spPr bwMode="auto">
          <a:xfrm>
            <a:off x="2171699" y="3679371"/>
            <a:ext cx="1346201" cy="371929"/>
          </a:xfrm>
          <a:prstGeom prst="rect">
            <a:avLst/>
          </a:prstGeom>
          <a:noFill/>
          <a:ln w="25400" cap="flat" cmpd="sng" algn="ctr">
            <a:solidFill>
              <a:srgbClr val="0000FF"/>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8" name="Rectangle 7"/>
          <p:cNvSpPr>
            <a:spLocks noChangeArrowheads="1"/>
          </p:cNvSpPr>
          <p:nvPr/>
        </p:nvSpPr>
        <p:spPr bwMode="auto">
          <a:xfrm>
            <a:off x="2171699" y="4085771"/>
            <a:ext cx="2349501" cy="371929"/>
          </a:xfrm>
          <a:prstGeom prst="rect">
            <a:avLst/>
          </a:prstGeom>
          <a:noFill/>
          <a:ln w="25400" cap="flat" cmpd="sng" algn="ctr">
            <a:solidFill>
              <a:srgbClr val="0000FF"/>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9" name="Rectangle 8"/>
          <p:cNvSpPr/>
          <p:nvPr/>
        </p:nvSpPr>
        <p:spPr>
          <a:xfrm>
            <a:off x="558800" y="4490135"/>
            <a:ext cx="7962900" cy="430887"/>
          </a:xfrm>
          <a:prstGeom prst="rect">
            <a:avLst/>
          </a:prstGeom>
        </p:spPr>
        <p:txBody>
          <a:bodyPr wrap="square" lIns="0">
            <a:spAutoFit/>
          </a:bodyPr>
          <a:lstStyle/>
          <a:p>
            <a:pPr marL="91440" lvl="1" algn="l"/>
            <a:r>
              <a:rPr lang="en-US" altLang="ko-KR" sz="2200" dirty="0" smtClean="0">
                <a:solidFill>
                  <a:srgbClr val="0000FF"/>
                </a:solidFill>
                <a:latin typeface="Times New Roman" pitchFamily="18" charset="0"/>
              </a:rPr>
              <a:t>Variant 1</a:t>
            </a:r>
            <a:r>
              <a:rPr lang="en-US" altLang="ko-KR" sz="2200" dirty="0" smtClean="0">
                <a:latin typeface="Times New Roman" pitchFamily="18" charset="0"/>
              </a:rPr>
              <a:t>’s selection: {</a:t>
            </a:r>
            <a:r>
              <a:rPr lang="en-US" altLang="ko-KR" sz="2200" i="1" dirty="0" smtClean="0">
                <a:latin typeface="Times New Roman" pitchFamily="18" charset="0"/>
              </a:rPr>
              <a:t>K</a:t>
            </a:r>
            <a:r>
              <a:rPr lang="en-US" altLang="ko-KR" sz="2200" i="1" baseline="-25000" dirty="0" smtClean="0">
                <a:latin typeface="Times New Roman" pitchFamily="18" charset="0"/>
              </a:rPr>
              <a:t>1,1</a:t>
            </a:r>
            <a:r>
              <a:rPr lang="en-US" altLang="ko-KR" sz="2200" dirty="0" smtClean="0">
                <a:latin typeface="Times New Roman" pitchFamily="18" charset="0"/>
              </a:rPr>
              <a:t>, </a:t>
            </a:r>
            <a:r>
              <a:rPr lang="en-US" altLang="ko-KR" sz="2200" i="1" dirty="0" smtClean="0">
                <a:latin typeface="Times New Roman" pitchFamily="18" charset="0"/>
              </a:rPr>
              <a:t>K</a:t>
            </a:r>
            <a:r>
              <a:rPr lang="en-US" altLang="ko-KR" sz="2200" i="1" baseline="-25000" dirty="0" smtClean="0">
                <a:latin typeface="Times New Roman" pitchFamily="18" charset="0"/>
              </a:rPr>
              <a:t>2,1</a:t>
            </a:r>
            <a:r>
              <a:rPr lang="en-US" altLang="ko-KR" sz="2200" dirty="0" smtClean="0">
                <a:latin typeface="Times New Roman" pitchFamily="18" charset="0"/>
              </a:rPr>
              <a:t>, </a:t>
            </a:r>
            <a:r>
              <a:rPr lang="en-US" altLang="ko-KR" sz="2200" i="1" dirty="0" smtClean="0">
                <a:latin typeface="Times New Roman" pitchFamily="18" charset="0"/>
              </a:rPr>
              <a:t>K</a:t>
            </a:r>
            <a:r>
              <a:rPr lang="en-US" altLang="ko-KR" sz="2200" i="1" baseline="-25000" dirty="0" smtClean="0">
                <a:latin typeface="Times New Roman" pitchFamily="18" charset="0"/>
              </a:rPr>
              <a:t>3,1</a:t>
            </a:r>
            <a:r>
              <a:rPr lang="en-US" altLang="ko-KR" sz="2200" dirty="0" smtClean="0">
                <a:latin typeface="Times New Roman" pitchFamily="18" charset="0"/>
              </a:rPr>
              <a:t>, </a:t>
            </a:r>
            <a:r>
              <a:rPr lang="en-US" altLang="ko-KR" sz="2200" i="1" dirty="0" smtClean="0">
                <a:latin typeface="Times New Roman" pitchFamily="18" charset="0"/>
              </a:rPr>
              <a:t>K</a:t>
            </a:r>
            <a:r>
              <a:rPr lang="en-US" altLang="ko-KR" sz="2200" i="1" baseline="-25000" dirty="0" smtClean="0">
                <a:latin typeface="Times New Roman" pitchFamily="18" charset="0"/>
              </a:rPr>
              <a:t>4,1</a:t>
            </a:r>
            <a:r>
              <a:rPr lang="en-US" altLang="ko-KR" sz="2200" dirty="0" smtClean="0">
                <a:latin typeface="Times New Roman" pitchFamily="18" charset="0"/>
              </a:rPr>
              <a:t>} </a:t>
            </a:r>
            <a:r>
              <a:rPr lang="en-US" altLang="ko-KR" sz="2200" dirty="0" err="1" smtClean="0">
                <a:latin typeface="Times New Roman" pitchFamily="18" charset="0"/>
                <a:sym typeface="Wingdings"/>
              </a:rPr>
              <a:t></a:t>
            </a:r>
            <a:r>
              <a:rPr lang="en-US" altLang="ko-KR" sz="2200" dirty="0" smtClean="0">
                <a:latin typeface="Times New Roman" pitchFamily="18" charset="0"/>
                <a:sym typeface="Wingdings"/>
              </a:rPr>
              <a:t> Coverage: </a:t>
            </a:r>
            <a:r>
              <a:rPr lang="en-US" altLang="ko-KR" sz="2200" dirty="0" smtClean="0">
                <a:solidFill>
                  <a:srgbClr val="0000FF"/>
                </a:solidFill>
                <a:latin typeface="Times New Roman" pitchFamily="18" charset="0"/>
              </a:rPr>
              <a:t>{</a:t>
            </a:r>
            <a:r>
              <a:rPr lang="en-US" altLang="ko-KR" sz="2200" i="1" dirty="0" smtClean="0">
                <a:solidFill>
                  <a:srgbClr val="0000FF"/>
                </a:solidFill>
                <a:latin typeface="Times New Roman" pitchFamily="18" charset="0"/>
              </a:rPr>
              <a:t>n</a:t>
            </a:r>
            <a:r>
              <a:rPr lang="en-US" altLang="ko-KR" sz="2200" i="1" baseline="-25000" dirty="0" smtClean="0">
                <a:solidFill>
                  <a:srgbClr val="0000FF"/>
                </a:solidFill>
                <a:latin typeface="Times New Roman" pitchFamily="18" charset="0"/>
              </a:rPr>
              <a:t>1</a:t>
            </a:r>
            <a:r>
              <a:rPr lang="en-US" altLang="ko-KR" sz="2200" dirty="0" smtClean="0">
                <a:solidFill>
                  <a:srgbClr val="0000FF"/>
                </a:solidFill>
                <a:latin typeface="Times New Roman" pitchFamily="18" charset="0"/>
              </a:rPr>
              <a:t>, </a:t>
            </a:r>
            <a:r>
              <a:rPr lang="en-US" altLang="ko-KR" sz="2200" i="1" dirty="0" smtClean="0">
                <a:solidFill>
                  <a:srgbClr val="0000FF"/>
                </a:solidFill>
                <a:latin typeface="Times New Roman" pitchFamily="18" charset="0"/>
              </a:rPr>
              <a:t>n</a:t>
            </a:r>
            <a:r>
              <a:rPr lang="en-US" altLang="ko-KR" sz="2200" i="1" baseline="-25000" dirty="0" smtClean="0">
                <a:solidFill>
                  <a:srgbClr val="0000FF"/>
                </a:solidFill>
                <a:latin typeface="Times New Roman" pitchFamily="18" charset="0"/>
              </a:rPr>
              <a:t>2</a:t>
            </a:r>
            <a:r>
              <a:rPr lang="en-US" altLang="ko-KR" sz="2200" dirty="0" smtClean="0">
                <a:solidFill>
                  <a:srgbClr val="0000FF"/>
                </a:solidFill>
                <a:latin typeface="Times New Roman" pitchFamily="18" charset="0"/>
              </a:rPr>
              <a:t>}</a:t>
            </a:r>
          </a:p>
        </p:txBody>
      </p:sp>
      <p:sp>
        <p:nvSpPr>
          <p:cNvPr id="10" name="Rectangle 9"/>
          <p:cNvSpPr/>
          <p:nvPr/>
        </p:nvSpPr>
        <p:spPr>
          <a:xfrm>
            <a:off x="609600" y="5366435"/>
            <a:ext cx="7708900" cy="430887"/>
          </a:xfrm>
          <a:prstGeom prst="rect">
            <a:avLst/>
          </a:prstGeom>
        </p:spPr>
        <p:txBody>
          <a:bodyPr wrap="square">
            <a:spAutoFit/>
          </a:bodyPr>
          <a:lstStyle/>
          <a:p>
            <a:pPr algn="l"/>
            <a:r>
              <a:rPr lang="en-US" altLang="ko-KR" sz="2200" kern="0" dirty="0" smtClean="0">
                <a:solidFill>
                  <a:srgbClr val="FF0000"/>
                </a:solidFill>
                <a:latin typeface="Times New Roman" pitchFamily="18" charset="0"/>
                <a:ea typeface="+mn-ea"/>
              </a:rPr>
              <a:t>Optimal</a:t>
            </a:r>
            <a:r>
              <a:rPr lang="en-US" altLang="ko-KR" sz="2200" kern="0" dirty="0" smtClean="0">
                <a:latin typeface="Times New Roman" pitchFamily="18" charset="0"/>
                <a:ea typeface="+mn-ea"/>
              </a:rPr>
              <a:t> selection: {</a:t>
            </a:r>
            <a:r>
              <a:rPr lang="en-US" altLang="ko-KR" sz="2200" i="1" kern="0" dirty="0" smtClean="0">
                <a:latin typeface="Times New Roman" pitchFamily="18" charset="0"/>
                <a:ea typeface="+mn-ea"/>
              </a:rPr>
              <a:t>K</a:t>
            </a:r>
            <a:r>
              <a:rPr lang="en-US" altLang="ko-KR" sz="2200" i="1" kern="0" baseline="-25000" dirty="0" smtClean="0">
                <a:latin typeface="Times New Roman" pitchFamily="18" charset="0"/>
                <a:ea typeface="+mn-ea"/>
              </a:rPr>
              <a:t>1,2</a:t>
            </a:r>
            <a:r>
              <a:rPr lang="en-US" altLang="ko-KR" sz="2200" kern="0" dirty="0" smtClean="0">
                <a:latin typeface="Times New Roman" pitchFamily="18" charset="0"/>
                <a:ea typeface="+mn-ea"/>
              </a:rPr>
              <a:t>, </a:t>
            </a:r>
            <a:r>
              <a:rPr lang="en-US" altLang="ko-KR" sz="2200" i="1" kern="0" dirty="0" smtClean="0">
                <a:latin typeface="Times New Roman" pitchFamily="18" charset="0"/>
                <a:ea typeface="+mn-ea"/>
              </a:rPr>
              <a:t>K</a:t>
            </a:r>
            <a:r>
              <a:rPr lang="en-US" altLang="ko-KR" sz="2200" i="1" kern="0" baseline="-25000" dirty="0" smtClean="0">
                <a:latin typeface="Times New Roman" pitchFamily="18" charset="0"/>
                <a:ea typeface="+mn-ea"/>
              </a:rPr>
              <a:t>2,2</a:t>
            </a:r>
            <a:r>
              <a:rPr lang="en-US" altLang="ko-KR" sz="2200" kern="0" dirty="0" smtClean="0">
                <a:latin typeface="Times New Roman" pitchFamily="18" charset="0"/>
                <a:ea typeface="+mn-ea"/>
              </a:rPr>
              <a:t>, </a:t>
            </a:r>
            <a:r>
              <a:rPr lang="en-US" altLang="ko-KR" sz="2200" i="1" kern="0" dirty="0" smtClean="0">
                <a:latin typeface="Times New Roman" pitchFamily="18" charset="0"/>
                <a:ea typeface="+mn-ea"/>
              </a:rPr>
              <a:t>K</a:t>
            </a:r>
            <a:r>
              <a:rPr lang="en-US" altLang="ko-KR" sz="2200" i="1" kern="0" baseline="-25000" dirty="0" smtClean="0">
                <a:latin typeface="Times New Roman" pitchFamily="18" charset="0"/>
                <a:ea typeface="+mn-ea"/>
              </a:rPr>
              <a:t>3,2</a:t>
            </a:r>
            <a:r>
              <a:rPr lang="en-US" altLang="ko-KR" sz="2200" kern="0" dirty="0" smtClean="0">
                <a:latin typeface="Times New Roman" pitchFamily="18" charset="0"/>
                <a:ea typeface="+mn-ea"/>
              </a:rPr>
              <a:t>, </a:t>
            </a:r>
            <a:r>
              <a:rPr lang="en-US" altLang="ko-KR" sz="2200" i="1" kern="0" dirty="0" smtClean="0">
                <a:latin typeface="Times New Roman" pitchFamily="18" charset="0"/>
                <a:ea typeface="+mn-ea"/>
              </a:rPr>
              <a:t>K</a:t>
            </a:r>
            <a:r>
              <a:rPr lang="en-US" altLang="ko-KR" sz="2200" i="1" kern="0" baseline="-25000" dirty="0" smtClean="0">
                <a:latin typeface="Times New Roman" pitchFamily="18" charset="0"/>
                <a:ea typeface="+mn-ea"/>
              </a:rPr>
              <a:t>4,2</a:t>
            </a:r>
            <a:r>
              <a:rPr lang="en-US" altLang="ko-KR" sz="2200" kern="0" dirty="0" smtClean="0">
                <a:latin typeface="Times New Roman" pitchFamily="18" charset="0"/>
                <a:ea typeface="+mn-ea"/>
              </a:rPr>
              <a:t>} </a:t>
            </a:r>
            <a:r>
              <a:rPr lang="en-US" altLang="ko-KR" sz="2200" kern="0" dirty="0" err="1" smtClean="0">
                <a:latin typeface="Times New Roman" pitchFamily="18" charset="0"/>
                <a:ea typeface="+mn-ea"/>
                <a:sym typeface="Wingdings"/>
              </a:rPr>
              <a:t></a:t>
            </a:r>
            <a:r>
              <a:rPr lang="en-US" altLang="ko-KR" sz="2200" kern="0" dirty="0" smtClean="0">
                <a:latin typeface="Times New Roman" pitchFamily="18" charset="0"/>
                <a:ea typeface="+mn-ea"/>
                <a:sym typeface="Wingdings"/>
              </a:rPr>
              <a:t> Coverage: </a:t>
            </a:r>
            <a:r>
              <a:rPr lang="en-US" altLang="ko-KR" sz="2200" kern="0" dirty="0" smtClean="0">
                <a:solidFill>
                  <a:srgbClr val="FF0000"/>
                </a:solidFill>
                <a:latin typeface="Times New Roman" pitchFamily="18" charset="0"/>
                <a:ea typeface="+mn-ea"/>
              </a:rPr>
              <a:t>{</a:t>
            </a:r>
            <a:r>
              <a:rPr lang="en-US" altLang="ko-KR" sz="2200" i="1" kern="0" dirty="0" smtClean="0">
                <a:solidFill>
                  <a:srgbClr val="FF0000"/>
                </a:solidFill>
                <a:latin typeface="Times New Roman" pitchFamily="18" charset="0"/>
                <a:ea typeface="+mn-ea"/>
              </a:rPr>
              <a:t>n</a:t>
            </a:r>
            <a:r>
              <a:rPr lang="en-US" altLang="ko-KR" sz="2200" i="1" kern="0" baseline="-25000" dirty="0" smtClean="0">
                <a:solidFill>
                  <a:srgbClr val="FF0000"/>
                </a:solidFill>
                <a:latin typeface="Times New Roman" pitchFamily="18" charset="0"/>
                <a:ea typeface="+mn-ea"/>
              </a:rPr>
              <a:t>5</a:t>
            </a:r>
            <a:r>
              <a:rPr lang="en-US" altLang="ko-KR" sz="2200" kern="0" dirty="0" smtClean="0">
                <a:solidFill>
                  <a:srgbClr val="FF0000"/>
                </a:solidFill>
                <a:latin typeface="Times New Roman" pitchFamily="18" charset="0"/>
                <a:ea typeface="+mn-ea"/>
              </a:rPr>
              <a:t>, …, </a:t>
            </a:r>
            <a:r>
              <a:rPr lang="en-US" altLang="ko-KR" sz="2200" i="1" kern="0" dirty="0" smtClean="0">
                <a:solidFill>
                  <a:srgbClr val="FF0000"/>
                </a:solidFill>
                <a:latin typeface="Times New Roman" pitchFamily="18" charset="0"/>
                <a:ea typeface="+mn-ea"/>
              </a:rPr>
              <a:t>n</a:t>
            </a:r>
            <a:r>
              <a:rPr lang="en-US" altLang="ko-KR" sz="2200" i="1" kern="0" baseline="-25000" dirty="0" smtClean="0">
                <a:solidFill>
                  <a:srgbClr val="FF0000"/>
                </a:solidFill>
                <a:latin typeface="Times New Roman" pitchFamily="18" charset="0"/>
                <a:ea typeface="+mn-ea"/>
              </a:rPr>
              <a:t>9</a:t>
            </a:r>
            <a:r>
              <a:rPr lang="en-US" altLang="ko-KR" sz="2200" kern="0" dirty="0" smtClean="0">
                <a:solidFill>
                  <a:srgbClr val="FF0000"/>
                </a:solidFill>
                <a:latin typeface="Times New Roman" pitchFamily="18" charset="0"/>
                <a:ea typeface="+mn-ea"/>
              </a:rPr>
              <a:t>}</a:t>
            </a:r>
            <a:endParaRPr lang="en-US" sz="2200" dirty="0">
              <a:solidFill>
                <a:srgbClr val="FF0000"/>
              </a:solidFill>
            </a:endParaRPr>
          </a:p>
        </p:txBody>
      </p:sp>
      <p:sp>
        <p:nvSpPr>
          <p:cNvPr id="11" name="Rectangle 10"/>
          <p:cNvSpPr/>
          <p:nvPr/>
        </p:nvSpPr>
        <p:spPr>
          <a:xfrm>
            <a:off x="254000" y="5834559"/>
            <a:ext cx="8623300" cy="430887"/>
          </a:xfrm>
          <a:prstGeom prst="rect">
            <a:avLst/>
          </a:prstGeom>
        </p:spPr>
        <p:txBody>
          <a:bodyPr wrap="square">
            <a:spAutoFit/>
          </a:bodyPr>
          <a:lstStyle/>
          <a:p>
            <a:pPr marL="91440" lvl="1" indent="-285750" algn="l">
              <a:spcBef>
                <a:spcPct val="20000"/>
              </a:spcBef>
            </a:pPr>
            <a:r>
              <a:rPr lang="en-US" altLang="ko-KR" sz="2200" kern="0" dirty="0" err="1" smtClean="0">
                <a:noFill/>
                <a:latin typeface="Times New Roman" pitchFamily="18" charset="0"/>
                <a:sym typeface="Wingdings"/>
              </a:rPr>
              <a:t></a:t>
            </a:r>
            <a:r>
              <a:rPr lang="en-US" altLang="ko-KR" sz="2200" kern="0" dirty="0" smtClean="0">
                <a:solidFill>
                  <a:srgbClr val="FF0000"/>
                </a:solidFill>
                <a:latin typeface="Times New Roman" pitchFamily="18" charset="0"/>
                <a:sym typeface="Wingdings"/>
              </a:rPr>
              <a:t> Myopic decisions </a:t>
            </a:r>
            <a:r>
              <a:rPr lang="en-US" altLang="ko-KR" sz="2200" kern="0" dirty="0" smtClean="0">
                <a:latin typeface="Times New Roman" pitchFamily="18" charset="0"/>
                <a:sym typeface="Wingdings"/>
              </a:rPr>
              <a:t>of the naïve greedy algorithms leads to poor coverage</a:t>
            </a:r>
            <a:endParaRPr lang="en-US" altLang="ko-KR" sz="2200" kern="0" dirty="0" smtClean="0">
              <a:latin typeface="Times New Roman" pitchFamily="18" charset="0"/>
            </a:endParaRPr>
          </a:p>
        </p:txBody>
      </p:sp>
      <p:sp>
        <p:nvSpPr>
          <p:cNvPr id="12" name="Rectangle 7"/>
          <p:cNvSpPr>
            <a:spLocks noChangeArrowheads="1"/>
          </p:cNvSpPr>
          <p:nvPr/>
        </p:nvSpPr>
        <p:spPr bwMode="auto">
          <a:xfrm>
            <a:off x="2171699" y="2828471"/>
            <a:ext cx="2451101" cy="397329"/>
          </a:xfrm>
          <a:prstGeom prst="rect">
            <a:avLst/>
          </a:prstGeom>
          <a:noFill/>
          <a:ln w="25400" cap="flat" cmpd="sng" algn="ctr">
            <a:solidFill>
              <a:srgbClr val="008000"/>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13" name="Rectangle 7"/>
          <p:cNvSpPr>
            <a:spLocks noChangeArrowheads="1"/>
          </p:cNvSpPr>
          <p:nvPr/>
        </p:nvSpPr>
        <p:spPr bwMode="auto">
          <a:xfrm>
            <a:off x="5626099" y="3247571"/>
            <a:ext cx="2146301" cy="397329"/>
          </a:xfrm>
          <a:prstGeom prst="rect">
            <a:avLst/>
          </a:prstGeom>
          <a:noFill/>
          <a:ln w="25400" cap="flat" cmpd="sng" algn="ctr">
            <a:solidFill>
              <a:srgbClr val="008000"/>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14" name="Rectangle 7"/>
          <p:cNvSpPr>
            <a:spLocks noChangeArrowheads="1"/>
          </p:cNvSpPr>
          <p:nvPr/>
        </p:nvSpPr>
        <p:spPr bwMode="auto">
          <a:xfrm>
            <a:off x="5626099" y="3679371"/>
            <a:ext cx="2159001" cy="397329"/>
          </a:xfrm>
          <a:prstGeom prst="rect">
            <a:avLst/>
          </a:prstGeom>
          <a:noFill/>
          <a:ln w="25400" cap="flat" cmpd="sng" algn="ctr">
            <a:solidFill>
              <a:srgbClr val="008000"/>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15" name="Rectangle 7"/>
          <p:cNvSpPr>
            <a:spLocks noChangeArrowheads="1"/>
          </p:cNvSpPr>
          <p:nvPr/>
        </p:nvSpPr>
        <p:spPr bwMode="auto">
          <a:xfrm>
            <a:off x="2184399" y="4085771"/>
            <a:ext cx="2349501" cy="397329"/>
          </a:xfrm>
          <a:prstGeom prst="rect">
            <a:avLst/>
          </a:prstGeom>
          <a:noFill/>
          <a:ln w="25400" cap="flat" cmpd="sng" algn="ctr">
            <a:solidFill>
              <a:srgbClr val="008000"/>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16" name="Rectangle 15"/>
          <p:cNvSpPr/>
          <p:nvPr/>
        </p:nvSpPr>
        <p:spPr>
          <a:xfrm>
            <a:off x="571500" y="4947335"/>
            <a:ext cx="7962900" cy="430887"/>
          </a:xfrm>
          <a:prstGeom prst="rect">
            <a:avLst/>
          </a:prstGeom>
        </p:spPr>
        <p:txBody>
          <a:bodyPr wrap="square" lIns="0">
            <a:spAutoFit/>
          </a:bodyPr>
          <a:lstStyle/>
          <a:p>
            <a:pPr marL="91440" lvl="1" algn="l"/>
            <a:r>
              <a:rPr lang="en-US" altLang="ko-KR" sz="2200" dirty="0" smtClean="0">
                <a:solidFill>
                  <a:srgbClr val="009900"/>
                </a:solidFill>
                <a:latin typeface="Times New Roman" pitchFamily="18" charset="0"/>
              </a:rPr>
              <a:t>Variant 2</a:t>
            </a:r>
            <a:r>
              <a:rPr lang="en-US" altLang="ko-KR" sz="2200" dirty="0" smtClean="0">
                <a:latin typeface="Times New Roman" pitchFamily="18" charset="0"/>
              </a:rPr>
              <a:t>’s selection: {</a:t>
            </a:r>
            <a:r>
              <a:rPr lang="en-US" altLang="ko-KR" sz="2200" i="1" dirty="0" smtClean="0">
                <a:latin typeface="Times New Roman" pitchFamily="18" charset="0"/>
              </a:rPr>
              <a:t>K</a:t>
            </a:r>
            <a:r>
              <a:rPr lang="en-US" altLang="ko-KR" sz="2200" i="1" baseline="-25000" dirty="0" smtClean="0">
                <a:latin typeface="Times New Roman" pitchFamily="18" charset="0"/>
              </a:rPr>
              <a:t>1,1</a:t>
            </a:r>
            <a:r>
              <a:rPr lang="en-US" altLang="ko-KR" sz="2200" dirty="0" smtClean="0">
                <a:latin typeface="Times New Roman" pitchFamily="18" charset="0"/>
              </a:rPr>
              <a:t>, </a:t>
            </a:r>
            <a:r>
              <a:rPr lang="en-US" altLang="ko-KR" sz="2200" i="1" dirty="0" smtClean="0">
                <a:latin typeface="Times New Roman" pitchFamily="18" charset="0"/>
              </a:rPr>
              <a:t>K</a:t>
            </a:r>
            <a:r>
              <a:rPr lang="en-US" altLang="ko-KR" sz="2200" i="1" baseline="-25000" dirty="0" smtClean="0">
                <a:latin typeface="Times New Roman" pitchFamily="18" charset="0"/>
              </a:rPr>
              <a:t>2,2</a:t>
            </a:r>
            <a:r>
              <a:rPr lang="en-US" altLang="ko-KR" sz="2200" dirty="0" smtClean="0">
                <a:latin typeface="Times New Roman" pitchFamily="18" charset="0"/>
              </a:rPr>
              <a:t>, </a:t>
            </a:r>
            <a:r>
              <a:rPr lang="en-US" altLang="ko-KR" sz="2200" i="1" dirty="0" smtClean="0">
                <a:latin typeface="Times New Roman" pitchFamily="18" charset="0"/>
              </a:rPr>
              <a:t>K</a:t>
            </a:r>
            <a:r>
              <a:rPr lang="en-US" altLang="ko-KR" sz="2200" i="1" baseline="-25000" dirty="0" smtClean="0">
                <a:latin typeface="Times New Roman" pitchFamily="18" charset="0"/>
              </a:rPr>
              <a:t>3,2</a:t>
            </a:r>
            <a:r>
              <a:rPr lang="en-US" altLang="ko-KR" sz="2200" dirty="0" smtClean="0">
                <a:latin typeface="Times New Roman" pitchFamily="18" charset="0"/>
              </a:rPr>
              <a:t>, </a:t>
            </a:r>
            <a:r>
              <a:rPr lang="en-US" altLang="ko-KR" sz="2200" i="1" dirty="0" smtClean="0">
                <a:latin typeface="Times New Roman" pitchFamily="18" charset="0"/>
              </a:rPr>
              <a:t>K</a:t>
            </a:r>
            <a:r>
              <a:rPr lang="en-US" altLang="ko-KR" sz="2200" i="1" baseline="-25000" dirty="0" smtClean="0">
                <a:latin typeface="Times New Roman" pitchFamily="18" charset="0"/>
              </a:rPr>
              <a:t>4,1</a:t>
            </a:r>
            <a:r>
              <a:rPr lang="en-US" altLang="ko-KR" sz="2200" dirty="0" smtClean="0">
                <a:latin typeface="Times New Roman" pitchFamily="18" charset="0"/>
              </a:rPr>
              <a:t>} </a:t>
            </a:r>
            <a:r>
              <a:rPr lang="en-US" altLang="ko-KR" sz="2200" dirty="0" err="1" smtClean="0">
                <a:latin typeface="Times New Roman" pitchFamily="18" charset="0"/>
                <a:sym typeface="Wingdings"/>
              </a:rPr>
              <a:t></a:t>
            </a:r>
            <a:r>
              <a:rPr lang="en-US" altLang="ko-KR" sz="2200" dirty="0" smtClean="0">
                <a:latin typeface="Times New Roman" pitchFamily="18" charset="0"/>
                <a:sym typeface="Wingdings"/>
              </a:rPr>
              <a:t> Coverage: </a:t>
            </a:r>
            <a:r>
              <a:rPr lang="en-US" altLang="ko-KR" sz="2200" dirty="0" smtClean="0">
                <a:solidFill>
                  <a:srgbClr val="009900"/>
                </a:solidFill>
                <a:latin typeface="Times New Roman" pitchFamily="18" charset="0"/>
              </a:rPr>
              <a:t>None</a:t>
            </a:r>
          </a:p>
        </p:txBody>
      </p:sp>
      <p:sp>
        <p:nvSpPr>
          <p:cNvPr id="17" name="Rectangle 7"/>
          <p:cNvSpPr>
            <a:spLocks noChangeArrowheads="1"/>
          </p:cNvSpPr>
          <p:nvPr/>
        </p:nvSpPr>
        <p:spPr bwMode="auto">
          <a:xfrm>
            <a:off x="5626099" y="2815771"/>
            <a:ext cx="2146301" cy="397329"/>
          </a:xfrm>
          <a:prstGeom prst="rect">
            <a:avLst/>
          </a:prstGeom>
          <a:noFill/>
          <a:ln w="25400" cap="flat" cmpd="sng" algn="ctr">
            <a:solidFill>
              <a:srgbClr val="FF0000"/>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19" name="Rectangle 7"/>
          <p:cNvSpPr>
            <a:spLocks noChangeArrowheads="1"/>
          </p:cNvSpPr>
          <p:nvPr/>
        </p:nvSpPr>
        <p:spPr bwMode="auto">
          <a:xfrm>
            <a:off x="5626099" y="3247571"/>
            <a:ext cx="2146301" cy="397329"/>
          </a:xfrm>
          <a:prstGeom prst="rect">
            <a:avLst/>
          </a:prstGeom>
          <a:noFill/>
          <a:ln w="25400" cap="flat" cmpd="sng" algn="ctr">
            <a:solidFill>
              <a:srgbClr val="FF0000"/>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20" name="Rectangle 7"/>
          <p:cNvSpPr>
            <a:spLocks noChangeArrowheads="1"/>
          </p:cNvSpPr>
          <p:nvPr/>
        </p:nvSpPr>
        <p:spPr bwMode="auto">
          <a:xfrm>
            <a:off x="5626099" y="3679371"/>
            <a:ext cx="2146301" cy="397329"/>
          </a:xfrm>
          <a:prstGeom prst="rect">
            <a:avLst/>
          </a:prstGeom>
          <a:noFill/>
          <a:ln w="25400" cap="flat" cmpd="sng" algn="ctr">
            <a:solidFill>
              <a:srgbClr val="FF0000"/>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21" name="Rectangle 7"/>
          <p:cNvSpPr>
            <a:spLocks noChangeArrowheads="1"/>
          </p:cNvSpPr>
          <p:nvPr/>
        </p:nvSpPr>
        <p:spPr bwMode="auto">
          <a:xfrm>
            <a:off x="5626099" y="4111171"/>
            <a:ext cx="2146301" cy="359229"/>
          </a:xfrm>
          <a:prstGeom prst="rect">
            <a:avLst/>
          </a:prstGeom>
          <a:noFill/>
          <a:ln w="25400" cap="flat" cmpd="sng" algn="ctr">
            <a:solidFill>
              <a:srgbClr val="FF0000"/>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23" name="Rectangle 7"/>
          <p:cNvSpPr>
            <a:spLocks noChangeArrowheads="1"/>
          </p:cNvSpPr>
          <p:nvPr/>
        </p:nvSpPr>
        <p:spPr bwMode="auto">
          <a:xfrm>
            <a:off x="945443" y="1442759"/>
            <a:ext cx="1143001" cy="397329"/>
          </a:xfrm>
          <a:prstGeom prst="rect">
            <a:avLst/>
          </a:prstGeom>
          <a:noFill/>
          <a:ln w="25400" cap="flat" cmpd="sng" algn="ctr">
            <a:solidFill>
              <a:srgbClr val="0000FF"/>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24" name="Rectangle 7"/>
          <p:cNvSpPr>
            <a:spLocks noChangeArrowheads="1"/>
          </p:cNvSpPr>
          <p:nvPr/>
        </p:nvSpPr>
        <p:spPr bwMode="auto">
          <a:xfrm>
            <a:off x="941211" y="1851982"/>
            <a:ext cx="1147234" cy="397329"/>
          </a:xfrm>
          <a:prstGeom prst="rect">
            <a:avLst/>
          </a:prstGeom>
          <a:noFill/>
          <a:ln w="25400" cap="flat" cmpd="sng" algn="ctr">
            <a:solidFill>
              <a:srgbClr val="008000"/>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44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5440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544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5440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5440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5440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5440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5440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par>
                                <p:cTn id="47" presetID="1" presetClass="exit" presetSubtype="0" fill="hold" grpId="3" nodeType="withEffect">
                                  <p:stCondLst>
                                    <p:cond delay="0"/>
                                  </p:stCondLst>
                                  <p:childTnLst>
                                    <p:set>
                                      <p:cBhvr>
                                        <p:cTn id="48" dur="1" fill="hold">
                                          <p:stCondLst>
                                            <p:cond delay="0"/>
                                          </p:stCondLst>
                                        </p:cTn>
                                        <p:tgtEl>
                                          <p:spTgt spid="23"/>
                                        </p:tgtEl>
                                        <p:attrNameLst>
                                          <p:attrName>style.visibility</p:attrName>
                                        </p:attrNameLst>
                                      </p:cBhvr>
                                      <p:to>
                                        <p:strVal val="hidden"/>
                                      </p:to>
                                    </p:set>
                                  </p:childTnLst>
                                </p:cTn>
                              </p:par>
                              <p:par>
                                <p:cTn id="49" presetID="1" presetClass="exit" presetSubtype="0" fill="hold" grpId="2" nodeType="withEffect">
                                  <p:stCondLst>
                                    <p:cond delay="0"/>
                                  </p:stCondLst>
                                  <p:childTnLst>
                                    <p:set>
                                      <p:cBhvr>
                                        <p:cTn id="50" dur="1" fill="hold">
                                          <p:stCondLst>
                                            <p:cond delay="0"/>
                                          </p:stCondLst>
                                        </p:cTn>
                                        <p:tgtEl>
                                          <p:spTgt spid="4"/>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7"/>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6"/>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8"/>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2" nodeType="clickEffect">
                                  <p:stCondLst>
                                    <p:cond delay="0"/>
                                  </p:stCondLst>
                                  <p:childTnLst>
                                    <p:set>
                                      <p:cBhvr>
                                        <p:cTn id="60" dur="1" fill="hold">
                                          <p:stCondLst>
                                            <p:cond delay="0"/>
                                          </p:stCondLst>
                                        </p:cTn>
                                        <p:tgtEl>
                                          <p:spTgt spid="2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3"/>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childTnLst>
                                </p:cTn>
                              </p:par>
                              <p:par>
                                <p:cTn id="81" presetID="1" presetClass="exit" presetSubtype="0" fill="hold" grpId="3" nodeType="withEffect">
                                  <p:stCondLst>
                                    <p:cond delay="0"/>
                                  </p:stCondLst>
                                  <p:childTnLst>
                                    <p:set>
                                      <p:cBhvr>
                                        <p:cTn id="82" dur="1" fill="hold">
                                          <p:stCondLst>
                                            <p:cond delay="0"/>
                                          </p:stCondLst>
                                        </p:cTn>
                                        <p:tgtEl>
                                          <p:spTgt spid="24"/>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13"/>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12"/>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14"/>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15"/>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7"/>
                                        </p:tgtEl>
                                        <p:attrNameLst>
                                          <p:attrName>style.visibility</p:attrName>
                                        </p:attrNameLst>
                                      </p:cBhvr>
                                      <p:to>
                                        <p:strVal val="visible"/>
                                      </p:to>
                                    </p:set>
                                  </p:childTnLst>
                                </p:cTn>
                              </p:par>
                              <p:par>
                                <p:cTn id="95" presetID="1" presetClass="entr" presetSubtype="0" fill="hold" grpId="2" nodeType="withEffect">
                                  <p:stCondLst>
                                    <p:cond delay="0"/>
                                  </p:stCondLst>
                                  <p:childTnLst>
                                    <p:set>
                                      <p:cBhvr>
                                        <p:cTn id="96" dur="1" fill="hold">
                                          <p:stCondLst>
                                            <p:cond delay="0"/>
                                          </p:stCondLst>
                                        </p:cTn>
                                        <p:tgtEl>
                                          <p:spTgt spid="19"/>
                                        </p:tgtEl>
                                        <p:attrNameLst>
                                          <p:attrName>style.visibility</p:attrName>
                                        </p:attrNameLst>
                                      </p:cBhvr>
                                      <p:to>
                                        <p:strVal val="visible"/>
                                      </p:to>
                                    </p:set>
                                  </p:childTnLst>
                                </p:cTn>
                              </p:par>
                              <p:par>
                                <p:cTn id="97" presetID="1" presetClass="entr" presetSubtype="0" fill="hold" grpId="2" nodeType="withEffect">
                                  <p:stCondLst>
                                    <p:cond delay="0"/>
                                  </p:stCondLst>
                                  <p:childTnLst>
                                    <p:set>
                                      <p:cBhvr>
                                        <p:cTn id="98" dur="1" fill="hold">
                                          <p:stCondLst>
                                            <p:cond delay="0"/>
                                          </p:stCondLst>
                                        </p:cTn>
                                        <p:tgtEl>
                                          <p:spTgt spid="20"/>
                                        </p:tgtEl>
                                        <p:attrNameLst>
                                          <p:attrName>style.visibility</p:attrName>
                                        </p:attrNameLst>
                                      </p:cBhvr>
                                      <p:to>
                                        <p:strVal val="visible"/>
                                      </p:to>
                                    </p:set>
                                  </p:childTnLst>
                                </p:cTn>
                              </p:par>
                              <p:par>
                                <p:cTn id="99" presetID="1" presetClass="entr" presetSubtype="0" fill="hold" grpId="2" nodeType="withEffect">
                                  <p:stCondLst>
                                    <p:cond delay="0"/>
                                  </p:stCondLst>
                                  <p:childTnLst>
                                    <p:set>
                                      <p:cBhvr>
                                        <p:cTn id="100" dur="1" fill="hold">
                                          <p:stCondLst>
                                            <p:cond delay="0"/>
                                          </p:stCondLst>
                                        </p:cTn>
                                        <p:tgtEl>
                                          <p:spTgt spid="21"/>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0"/>
                                        </p:tgtEl>
                                        <p:attrNameLst>
                                          <p:attrName>style.visibility</p:attrName>
                                        </p:attrNameLst>
                                      </p:cBhvr>
                                      <p:to>
                                        <p:strVal val="visible"/>
                                      </p:to>
                                    </p:set>
                                  </p:childTnLst>
                                </p:cTn>
                              </p:par>
                              <p:par>
                                <p:cTn id="105" presetID="1" presetClass="exit" presetSubtype="0" fill="hold" grpId="1" nodeType="withEffect">
                                  <p:stCondLst>
                                    <p:cond delay="0"/>
                                  </p:stCondLst>
                                  <p:childTnLst>
                                    <p:set>
                                      <p:cBhvr>
                                        <p:cTn id="106" dur="1" fill="hold">
                                          <p:stCondLst>
                                            <p:cond delay="0"/>
                                          </p:stCondLst>
                                        </p:cTn>
                                        <p:tgtEl>
                                          <p:spTgt spid="17"/>
                                        </p:tgtEl>
                                        <p:attrNameLst>
                                          <p:attrName>style.visibility</p:attrName>
                                        </p:attrNameLst>
                                      </p:cBhvr>
                                      <p:to>
                                        <p:strVal val="hidden"/>
                                      </p:to>
                                    </p:set>
                                  </p:childTnLst>
                                </p:cTn>
                              </p:par>
                              <p:par>
                                <p:cTn id="107" presetID="1" presetClass="exit" presetSubtype="0" fill="hold" grpId="3" nodeType="withEffect">
                                  <p:stCondLst>
                                    <p:cond delay="0"/>
                                  </p:stCondLst>
                                  <p:childTnLst>
                                    <p:set>
                                      <p:cBhvr>
                                        <p:cTn id="108" dur="1" fill="hold">
                                          <p:stCondLst>
                                            <p:cond delay="0"/>
                                          </p:stCondLst>
                                        </p:cTn>
                                        <p:tgtEl>
                                          <p:spTgt spid="21"/>
                                        </p:tgtEl>
                                        <p:attrNameLst>
                                          <p:attrName>style.visibility</p:attrName>
                                        </p:attrNameLst>
                                      </p:cBhvr>
                                      <p:to>
                                        <p:strVal val="hidden"/>
                                      </p:to>
                                    </p:set>
                                  </p:childTnLst>
                                </p:cTn>
                              </p:par>
                              <p:par>
                                <p:cTn id="109" presetID="1" presetClass="exit" presetSubtype="0" fill="hold" grpId="3" nodeType="withEffect">
                                  <p:stCondLst>
                                    <p:cond delay="0"/>
                                  </p:stCondLst>
                                  <p:childTnLst>
                                    <p:set>
                                      <p:cBhvr>
                                        <p:cTn id="110" dur="1" fill="hold">
                                          <p:stCondLst>
                                            <p:cond delay="0"/>
                                          </p:stCondLst>
                                        </p:cTn>
                                        <p:tgtEl>
                                          <p:spTgt spid="19"/>
                                        </p:tgtEl>
                                        <p:attrNameLst>
                                          <p:attrName>style.visibility</p:attrName>
                                        </p:attrNameLst>
                                      </p:cBhvr>
                                      <p:to>
                                        <p:strVal val="hidden"/>
                                      </p:to>
                                    </p:set>
                                  </p:childTnLst>
                                </p:cTn>
                              </p:par>
                              <p:par>
                                <p:cTn id="111" presetID="1" presetClass="exit" presetSubtype="0" fill="hold" grpId="3" nodeType="withEffect">
                                  <p:stCondLst>
                                    <p:cond delay="0"/>
                                  </p:stCondLst>
                                  <p:childTnLst>
                                    <p:set>
                                      <p:cBhvr>
                                        <p:cTn id="112" dur="1" fill="hold">
                                          <p:stCondLst>
                                            <p:cond delay="0"/>
                                          </p:stCondLst>
                                        </p:cTn>
                                        <p:tgtEl>
                                          <p:spTgt spid="20"/>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4403" grpId="0" build="p"/>
      <p:bldP spid="4" grpId="1" animBg="1"/>
      <p:bldP spid="4" grpId="2" animBg="1"/>
      <p:bldP spid="6" grpId="0" animBg="1"/>
      <p:bldP spid="6" grpId="1" animBg="1"/>
      <p:bldP spid="7" grpId="0" animBg="1"/>
      <p:bldP spid="7" grpId="1" animBg="1"/>
      <p:bldP spid="8" grpId="0" animBg="1"/>
      <p:bldP spid="8" grpId="1" animBg="1"/>
      <p:bldP spid="9" grpId="0"/>
      <p:bldP spid="10" grpId="0"/>
      <p:bldP spid="11" grpId="0"/>
      <p:bldP spid="12" grpId="0" animBg="1"/>
      <p:bldP spid="12" grpId="1" animBg="1"/>
      <p:bldP spid="13" grpId="0" animBg="1"/>
      <p:bldP spid="13" grpId="1" animBg="1"/>
      <p:bldP spid="14" grpId="0" animBg="1"/>
      <p:bldP spid="14" grpId="1" animBg="1"/>
      <p:bldP spid="15" grpId="0" animBg="1"/>
      <p:bldP spid="15" grpId="1" animBg="1"/>
      <p:bldP spid="16" grpId="0"/>
      <p:bldP spid="17" grpId="1" animBg="1"/>
      <p:bldP spid="19" grpId="2" animBg="1"/>
      <p:bldP spid="19" grpId="3" animBg="1"/>
      <p:bldP spid="20" grpId="2" animBg="1"/>
      <p:bldP spid="20" grpId="3" animBg="1"/>
      <p:bldP spid="21" grpId="2" animBg="1"/>
      <p:bldP spid="21" grpId="3" animBg="1"/>
      <p:bldP spid="23" grpId="2" animBg="1"/>
      <p:bldP spid="23" grpId="3" animBg="1"/>
      <p:bldP spid="24" grpId="2" animBg="1"/>
      <p:bldP spid="24" grpId="3"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4402" name="Rectangle 2"/>
          <p:cNvSpPr>
            <a:spLocks noGrp="1" noChangeArrowheads="1"/>
          </p:cNvSpPr>
          <p:nvPr>
            <p:ph type="title"/>
          </p:nvPr>
        </p:nvSpPr>
        <p:spPr/>
        <p:txBody>
          <a:bodyPr/>
          <a:lstStyle/>
          <a:p>
            <a:r>
              <a:rPr lang="en-US" altLang="ko-KR" sz="3400" dirty="0" smtClean="0">
                <a:ea typeface="굴림" pitchFamily="50" charset="-127"/>
              </a:rPr>
              <a:t>Look-Ahead Greedy Algorithms</a:t>
            </a:r>
            <a:endParaRPr lang="en-US" altLang="ko-KR" sz="3400" dirty="0">
              <a:ea typeface="굴림" pitchFamily="50" charset="-127"/>
            </a:endParaRPr>
          </a:p>
        </p:txBody>
      </p:sp>
      <p:sp>
        <p:nvSpPr>
          <p:cNvPr id="1254403" name="Rectangle 3"/>
          <p:cNvSpPr>
            <a:spLocks noGrp="1" noChangeArrowheads="1"/>
          </p:cNvSpPr>
          <p:nvPr>
            <p:ph type="body" idx="1"/>
          </p:nvPr>
        </p:nvSpPr>
        <p:spPr>
          <a:xfrm>
            <a:off x="152400" y="960438"/>
            <a:ext cx="8737600" cy="5222875"/>
          </a:xfrm>
          <a:noFill/>
          <a:ln/>
        </p:spPr>
        <p:txBody>
          <a:bodyPr/>
          <a:lstStyle/>
          <a:p>
            <a:r>
              <a:rPr lang="en-US" altLang="ko-KR" dirty="0" smtClean="0">
                <a:ea typeface="굴림" pitchFamily="50" charset="-127"/>
              </a:rPr>
              <a:t>At each iteration, consider combinations of multiple coverage-sets to find the best coverage-</a:t>
            </a:r>
            <a:r>
              <a:rPr lang="en-US" altLang="ko-KR" dirty="0" err="1" smtClean="0">
                <a:ea typeface="굴림" pitchFamily="50" charset="-127"/>
              </a:rPr>
              <a:t>set(s</a:t>
            </a:r>
            <a:r>
              <a:rPr lang="en-US" altLang="ko-KR" dirty="0" smtClean="0">
                <a:ea typeface="굴림" pitchFamily="50" charset="-127"/>
              </a:rPr>
              <a:t>)</a:t>
            </a:r>
            <a:endParaRPr lang="en-US" altLang="ko-KR" dirty="0" smtClean="0">
              <a:solidFill>
                <a:srgbClr val="FF0000"/>
              </a:solidFill>
              <a:ea typeface="굴림" pitchFamily="50" charset="-127"/>
            </a:endParaRPr>
          </a:p>
          <a:p>
            <a:endParaRPr lang="en-US" altLang="ko-KR" sz="800" dirty="0" smtClean="0">
              <a:ea typeface="굴림" pitchFamily="50" charset="-127"/>
              <a:cs typeface="Times New Roman" pitchFamily="18" charset="0"/>
            </a:endParaRPr>
          </a:p>
          <a:p>
            <a:r>
              <a:rPr lang="en-US" altLang="ko-KR" dirty="0" smtClean="0">
                <a:ea typeface="굴림" pitchFamily="50" charset="-127"/>
                <a:cs typeface="Times New Roman" pitchFamily="18" charset="0"/>
              </a:rPr>
              <a:t>Two variants:</a:t>
            </a:r>
          </a:p>
          <a:p>
            <a:pPr lvl="1"/>
            <a:r>
              <a:rPr lang="en-US" altLang="ko-KR" dirty="0" smtClean="0">
                <a:ea typeface="굴림" pitchFamily="50" charset="-127"/>
              </a:rPr>
              <a:t>Variant 1: </a:t>
            </a:r>
            <a:r>
              <a:rPr lang="en-US" altLang="ko-KR" dirty="0" smtClean="0">
                <a:solidFill>
                  <a:srgbClr val="FF0000"/>
                </a:solidFill>
                <a:ea typeface="굴림" pitchFamily="50" charset="-127"/>
              </a:rPr>
              <a:t>Look-</a:t>
            </a:r>
            <a:r>
              <a:rPr lang="en-US" altLang="ko-KR" i="1" dirty="0" smtClean="0">
                <a:solidFill>
                  <a:srgbClr val="FF0000"/>
                </a:solidFill>
                <a:ea typeface="굴림" pitchFamily="50" charset="-127"/>
              </a:rPr>
              <a:t>t</a:t>
            </a:r>
            <a:r>
              <a:rPr lang="en-US" altLang="ko-KR" dirty="0" smtClean="0">
                <a:solidFill>
                  <a:srgbClr val="FF0000"/>
                </a:solidFill>
                <a:ea typeface="굴림" pitchFamily="50" charset="-127"/>
              </a:rPr>
              <a:t>-steps-ahead greedy algorithm</a:t>
            </a:r>
            <a:r>
              <a:rPr lang="en-US" altLang="ko-KR" dirty="0" smtClean="0">
                <a:ea typeface="굴림" pitchFamily="50" charset="-127"/>
              </a:rPr>
              <a:t> </a:t>
            </a:r>
          </a:p>
          <a:p>
            <a:pPr lvl="2"/>
            <a:r>
              <a:rPr lang="en-US" altLang="ko-KR" dirty="0" smtClean="0">
                <a:ea typeface="굴림" pitchFamily="50" charset="-127"/>
              </a:rPr>
              <a:t>At each step, </a:t>
            </a:r>
            <a:r>
              <a:rPr lang="en-US" altLang="ko-KR" dirty="0" smtClean="0">
                <a:solidFill>
                  <a:srgbClr val="FF0000"/>
                </a:solidFill>
                <a:ea typeface="굴림" pitchFamily="50" charset="-127"/>
              </a:rPr>
              <a:t>picks one coverage-set</a:t>
            </a:r>
            <a:r>
              <a:rPr lang="en-US" altLang="ko-KR" dirty="0" smtClean="0">
                <a:ea typeface="굴림" pitchFamily="50" charset="-127"/>
              </a:rPr>
              <a:t> through the procedure:</a:t>
            </a:r>
          </a:p>
          <a:p>
            <a:pPr marL="1371600" lvl="2" indent="-457200">
              <a:buFont typeface="+mj-lt"/>
              <a:buAutoNum type="arabicPeriod"/>
            </a:pPr>
            <a:r>
              <a:rPr lang="en-US" altLang="ko-KR" dirty="0" smtClean="0">
                <a:latin typeface="Times New Roman" pitchFamily="18" charset="0"/>
              </a:rPr>
              <a:t>Find a collection of </a:t>
            </a:r>
            <a:r>
              <a:rPr lang="en-US" altLang="ko-KR" i="1" dirty="0" smtClean="0">
                <a:latin typeface="Times New Roman" pitchFamily="18" charset="0"/>
              </a:rPr>
              <a:t>t </a:t>
            </a:r>
            <a:r>
              <a:rPr lang="en-US" altLang="ko-KR" dirty="0" smtClean="0">
                <a:latin typeface="Times New Roman" pitchFamily="18" charset="0"/>
              </a:rPr>
              <a:t>+ 1 coverage-sets that achieve the maximum coverage improvement for the current step and the next </a:t>
            </a:r>
            <a:r>
              <a:rPr lang="en-US" altLang="ko-KR" i="1" dirty="0" smtClean="0">
                <a:latin typeface="Times New Roman" pitchFamily="18" charset="0"/>
              </a:rPr>
              <a:t>t</a:t>
            </a:r>
            <a:r>
              <a:rPr lang="en-US" altLang="ko-KR" dirty="0" smtClean="0">
                <a:latin typeface="Times New Roman" pitchFamily="18" charset="0"/>
              </a:rPr>
              <a:t> steps</a:t>
            </a:r>
          </a:p>
          <a:p>
            <a:pPr marL="1371600" lvl="2" indent="-457200">
              <a:buFont typeface="+mj-lt"/>
              <a:buAutoNum type="arabicPeriod"/>
            </a:pPr>
            <a:r>
              <a:rPr lang="en-US" altLang="ko-KR" dirty="0" smtClean="0">
                <a:latin typeface="Times New Roman" pitchFamily="18" charset="0"/>
              </a:rPr>
              <a:t>Among the coverage-sets in the selected collection, picks one coverage-set that maximizes coverage improvement at the current step</a:t>
            </a:r>
            <a:endParaRPr lang="en-US" altLang="ko-KR" dirty="0" smtClean="0">
              <a:ea typeface="굴림" pitchFamily="50" charset="-127"/>
            </a:endParaRPr>
          </a:p>
          <a:p>
            <a:pPr lvl="1"/>
            <a:r>
              <a:rPr lang="en-US" altLang="ko-KR" dirty="0" smtClean="0">
                <a:latin typeface="Times New Roman" pitchFamily="18" charset="0"/>
                <a:ea typeface="굴림" pitchFamily="50" charset="-127"/>
              </a:rPr>
              <a:t>Variant 2</a:t>
            </a:r>
            <a:r>
              <a:rPr lang="en-US" altLang="ko-KR" dirty="0" smtClean="0">
                <a:solidFill>
                  <a:srgbClr val="FF0000"/>
                </a:solidFill>
                <a:latin typeface="Times New Roman" pitchFamily="18" charset="0"/>
                <a:ea typeface="굴림" pitchFamily="50" charset="-127"/>
              </a:rPr>
              <a:t>: </a:t>
            </a:r>
            <a:r>
              <a:rPr lang="en-US" altLang="ko-KR" i="1" dirty="0" smtClean="0">
                <a:solidFill>
                  <a:srgbClr val="FF0000"/>
                </a:solidFill>
                <a:latin typeface="Times New Roman" pitchFamily="18" charset="0"/>
                <a:ea typeface="굴림" pitchFamily="50" charset="-127"/>
              </a:rPr>
              <a:t>t</a:t>
            </a:r>
            <a:r>
              <a:rPr lang="en-US" altLang="ko-KR" dirty="0" smtClean="0">
                <a:solidFill>
                  <a:srgbClr val="FF0000"/>
                </a:solidFill>
                <a:latin typeface="Times New Roman" pitchFamily="18" charset="0"/>
                <a:ea typeface="굴림" pitchFamily="50" charset="-127"/>
              </a:rPr>
              <a:t>-sniffers-at-one-step greedy algorithm</a:t>
            </a:r>
          </a:p>
          <a:p>
            <a:pPr lvl="2"/>
            <a:r>
              <a:rPr lang="en-US" altLang="ko-KR" dirty="0" smtClean="0">
                <a:latin typeface="Times New Roman" pitchFamily="18" charset="0"/>
                <a:ea typeface="굴림" pitchFamily="50" charset="-127"/>
              </a:rPr>
              <a:t>At each step, </a:t>
            </a:r>
            <a:r>
              <a:rPr lang="en-US" altLang="ko-KR" dirty="0" smtClean="0">
                <a:solidFill>
                  <a:srgbClr val="FF0000"/>
                </a:solidFill>
                <a:latin typeface="Times New Roman" pitchFamily="18" charset="0"/>
                <a:ea typeface="굴림" pitchFamily="50" charset="-127"/>
              </a:rPr>
              <a:t>picks a collection of at most </a:t>
            </a:r>
            <a:r>
              <a:rPr lang="en-US" altLang="ko-KR" i="1" dirty="0" err="1" smtClean="0">
                <a:solidFill>
                  <a:srgbClr val="FF0000"/>
                </a:solidFill>
                <a:latin typeface="Times New Roman" pitchFamily="18" charset="0"/>
                <a:ea typeface="굴림" pitchFamily="50" charset="-127"/>
              </a:rPr>
              <a:t>t</a:t>
            </a:r>
            <a:r>
              <a:rPr lang="en-US" altLang="ko-KR" dirty="0" smtClean="0">
                <a:solidFill>
                  <a:srgbClr val="FF0000"/>
                </a:solidFill>
                <a:latin typeface="Times New Roman" pitchFamily="18" charset="0"/>
                <a:ea typeface="굴림" pitchFamily="50" charset="-127"/>
              </a:rPr>
              <a:t> coverage-sets</a:t>
            </a:r>
            <a:r>
              <a:rPr lang="en-US" altLang="ko-KR" dirty="0" smtClean="0">
                <a:latin typeface="Times New Roman" pitchFamily="18" charset="0"/>
                <a:ea typeface="굴림" pitchFamily="50" charset="-127"/>
              </a:rPr>
              <a:t> that maximize the </a:t>
            </a:r>
            <a:r>
              <a:rPr lang="en-US" altLang="ko-KR" dirty="0" smtClean="0">
                <a:solidFill>
                  <a:srgbClr val="FF0000"/>
                </a:solidFill>
                <a:latin typeface="Times New Roman" pitchFamily="18" charset="0"/>
                <a:ea typeface="굴림" pitchFamily="50" charset="-127"/>
              </a:rPr>
              <a:t>per-sniffer</a:t>
            </a:r>
            <a:r>
              <a:rPr lang="en-US" altLang="ko-KR" dirty="0" smtClean="0">
                <a:latin typeface="Times New Roman" pitchFamily="18" charset="0"/>
                <a:ea typeface="굴림" pitchFamily="50" charset="-127"/>
              </a:rPr>
              <a:t> coverage improvement</a:t>
            </a:r>
            <a:endParaRPr lang="en-US" altLang="ko-KR" dirty="0" smtClean="0">
              <a:latin typeface="Times New Roman" pitchFamily="18" charset="0"/>
            </a:endParaRPr>
          </a:p>
          <a:p>
            <a:pPr lvl="1">
              <a:buNone/>
            </a:pPr>
            <a:endParaRPr lang="en-US" altLang="ko-KR" dirty="0">
              <a:ea typeface="굴림" pitchFamily="50" charset="-127"/>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44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44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5440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5440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5440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5440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5440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544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4403"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4402" name="Rectangle 2"/>
          <p:cNvSpPr>
            <a:spLocks noGrp="1" noChangeArrowheads="1"/>
          </p:cNvSpPr>
          <p:nvPr>
            <p:ph type="title"/>
          </p:nvPr>
        </p:nvSpPr>
        <p:spPr/>
        <p:txBody>
          <a:bodyPr/>
          <a:lstStyle/>
          <a:p>
            <a:r>
              <a:rPr lang="en-US" altLang="ko-KR" sz="3400" dirty="0" smtClean="0">
                <a:ea typeface="굴림" pitchFamily="50" charset="-127"/>
              </a:rPr>
              <a:t>Look-Ahead Greedy Algorithms</a:t>
            </a:r>
            <a:endParaRPr lang="en-US" altLang="ko-KR" sz="3400" dirty="0">
              <a:ea typeface="굴림" pitchFamily="50" charset="-127"/>
            </a:endParaRPr>
          </a:p>
        </p:txBody>
      </p:sp>
      <p:sp>
        <p:nvSpPr>
          <p:cNvPr id="1254403" name="Rectangle 3"/>
          <p:cNvSpPr>
            <a:spLocks noGrp="1" noChangeArrowheads="1"/>
          </p:cNvSpPr>
          <p:nvPr>
            <p:ph type="body" idx="1"/>
          </p:nvPr>
        </p:nvSpPr>
        <p:spPr>
          <a:xfrm>
            <a:off x="152400" y="960438"/>
            <a:ext cx="8826500" cy="5222875"/>
          </a:xfrm>
          <a:noFill/>
          <a:ln/>
        </p:spPr>
        <p:txBody>
          <a:bodyPr/>
          <a:lstStyle/>
          <a:p>
            <a:r>
              <a:rPr lang="en-US" altLang="ko-KR" dirty="0" smtClean="0">
                <a:ea typeface="굴림" pitchFamily="50" charset="-127"/>
                <a:cs typeface="Times New Roman" pitchFamily="18" charset="0"/>
              </a:rPr>
              <a:t>Illustrative example: </a:t>
            </a:r>
            <a:r>
              <a:rPr lang="en-US" altLang="ko-KR" i="1" dirty="0" err="1" smtClean="0">
                <a:solidFill>
                  <a:schemeClr val="accent6"/>
                </a:solidFill>
                <a:ea typeface="굴림" pitchFamily="50" charset="-127"/>
              </a:rPr>
              <a:t>w</a:t>
            </a:r>
            <a:r>
              <a:rPr lang="en-US" altLang="ko-KR" i="1" baseline="-25000" dirty="0" err="1" smtClean="0">
                <a:solidFill>
                  <a:schemeClr val="accent6"/>
                </a:solidFill>
                <a:ea typeface="굴림" pitchFamily="50" charset="-127"/>
              </a:rPr>
              <a:t>n</a:t>
            </a:r>
            <a:r>
              <a:rPr lang="en-US" altLang="ko-KR" i="1" baseline="-25000" dirty="0" smtClean="0">
                <a:solidFill>
                  <a:schemeClr val="accent6"/>
                </a:solidFill>
                <a:ea typeface="굴림" pitchFamily="50" charset="-127"/>
              </a:rPr>
              <a:t> </a:t>
            </a:r>
            <a:r>
              <a:rPr lang="en-US" altLang="ko-KR" dirty="0" smtClean="0">
                <a:ea typeface="굴림" pitchFamily="50" charset="-127"/>
                <a:cs typeface="Times New Roman" pitchFamily="18" charset="0"/>
              </a:rPr>
              <a:t>= 1 and </a:t>
            </a:r>
            <a:r>
              <a:rPr lang="en-US" altLang="ko-KR" i="1" dirty="0" err="1" smtClean="0">
                <a:solidFill>
                  <a:schemeClr val="accent6"/>
                </a:solidFill>
                <a:ea typeface="굴림" pitchFamily="50" charset="-127"/>
              </a:rPr>
              <a:t>r</a:t>
            </a:r>
            <a:r>
              <a:rPr lang="en-US" altLang="ko-KR" i="1" baseline="-25000" dirty="0" err="1" smtClean="0">
                <a:solidFill>
                  <a:schemeClr val="accent6"/>
                </a:solidFill>
                <a:ea typeface="굴림" pitchFamily="50" charset="-127"/>
              </a:rPr>
              <a:t>n</a:t>
            </a:r>
            <a:r>
              <a:rPr lang="en-US" altLang="ko-KR" i="1" baseline="-25000" dirty="0" smtClean="0">
                <a:solidFill>
                  <a:schemeClr val="accent6"/>
                </a:solidFill>
                <a:ea typeface="굴림" pitchFamily="50" charset="-127"/>
              </a:rPr>
              <a:t> </a:t>
            </a:r>
            <a:r>
              <a:rPr lang="en-US" altLang="ko-KR" dirty="0" smtClean="0">
                <a:ea typeface="굴림" pitchFamily="50" charset="-127"/>
                <a:cs typeface="Times New Roman" pitchFamily="18" charset="0"/>
              </a:rPr>
              <a:t>= 2 for all </a:t>
            </a:r>
            <a:r>
              <a:rPr lang="en-US" altLang="ko-KR" i="1" dirty="0" err="1" smtClean="0">
                <a:ea typeface="굴림" pitchFamily="50" charset="-127"/>
                <a:cs typeface="Times New Roman" pitchFamily="18" charset="0"/>
              </a:rPr>
              <a:t>n</a:t>
            </a:r>
            <a:endParaRPr lang="en-US" altLang="ko-KR" dirty="0" smtClean="0">
              <a:ea typeface="굴림" pitchFamily="50" charset="-127"/>
              <a:cs typeface="Times New Roman" pitchFamily="18" charset="0"/>
            </a:endParaRPr>
          </a:p>
          <a:p>
            <a:pPr lvl="1"/>
            <a:r>
              <a:rPr lang="en-US" altLang="ko-KR" dirty="0" smtClean="0">
                <a:latin typeface="Times New Roman" pitchFamily="18" charset="0"/>
              </a:rPr>
              <a:t>Sniffer 1:</a:t>
            </a:r>
            <a:r>
              <a:rPr lang="en-US" altLang="ko-KR" i="1" dirty="0" smtClean="0">
                <a:latin typeface="Times New Roman" pitchFamily="18" charset="0"/>
              </a:rPr>
              <a:t>   K</a:t>
            </a:r>
            <a:r>
              <a:rPr lang="en-US" altLang="ko-KR" i="1" baseline="-25000" dirty="0" smtClean="0">
                <a:latin typeface="Times New Roman" pitchFamily="18" charset="0"/>
              </a:rPr>
              <a:t>1,1</a:t>
            </a:r>
            <a:r>
              <a:rPr lang="en-US" altLang="ko-KR" dirty="0" smtClean="0">
                <a:latin typeface="Times New Roman" pitchFamily="18" charset="0"/>
              </a:rPr>
              <a:t> = {</a:t>
            </a:r>
            <a:r>
              <a:rPr lang="en-US" altLang="ko-KR" i="1" dirty="0" smtClean="0">
                <a:latin typeface="Times New Roman" pitchFamily="18" charset="0"/>
              </a:rPr>
              <a:t>n</a:t>
            </a:r>
            <a:r>
              <a:rPr lang="en-US" altLang="ko-KR" i="1" baseline="-25000" dirty="0" smtClean="0">
                <a:latin typeface="Times New Roman" pitchFamily="18" charset="0"/>
              </a:rPr>
              <a:t>1</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2</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3</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4</a:t>
            </a:r>
            <a:r>
              <a:rPr lang="en-US" altLang="ko-KR" dirty="0" smtClean="0">
                <a:latin typeface="Times New Roman" pitchFamily="18" charset="0"/>
              </a:rPr>
              <a:t>}, 		</a:t>
            </a:r>
            <a:r>
              <a:rPr lang="en-US" altLang="ko-KR" i="1" dirty="0" smtClean="0">
                <a:latin typeface="Times New Roman" pitchFamily="18" charset="0"/>
              </a:rPr>
              <a:t>K</a:t>
            </a:r>
            <a:r>
              <a:rPr lang="en-US" altLang="ko-KR" i="1" baseline="-25000" dirty="0" smtClean="0">
                <a:latin typeface="Times New Roman" pitchFamily="18" charset="0"/>
              </a:rPr>
              <a:t>1,2</a:t>
            </a:r>
            <a:r>
              <a:rPr lang="en-US" altLang="ko-KR" dirty="0" smtClean="0">
                <a:latin typeface="Times New Roman" pitchFamily="18" charset="0"/>
              </a:rPr>
              <a:t> = {</a:t>
            </a:r>
            <a:r>
              <a:rPr lang="en-US" altLang="ko-KR" i="1" dirty="0" smtClean="0">
                <a:latin typeface="Times New Roman" pitchFamily="18" charset="0"/>
              </a:rPr>
              <a:t>n</a:t>
            </a:r>
            <a:r>
              <a:rPr lang="en-US" altLang="ko-KR" i="1" baseline="-25000" dirty="0" smtClean="0">
                <a:latin typeface="Times New Roman" pitchFamily="18" charset="0"/>
              </a:rPr>
              <a:t>5</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6</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7</a:t>
            </a:r>
            <a:r>
              <a:rPr lang="en-US" altLang="ko-KR" dirty="0" smtClean="0">
                <a:latin typeface="Times New Roman" pitchFamily="18" charset="0"/>
              </a:rPr>
              <a:t>}</a:t>
            </a:r>
          </a:p>
          <a:p>
            <a:pPr lvl="1"/>
            <a:r>
              <a:rPr lang="en-US" altLang="ko-KR" dirty="0" smtClean="0">
                <a:latin typeface="Times New Roman" pitchFamily="18" charset="0"/>
              </a:rPr>
              <a:t>Sniffer 2:</a:t>
            </a:r>
            <a:r>
              <a:rPr lang="en-US" altLang="ko-KR" i="1" dirty="0" smtClean="0">
                <a:latin typeface="Times New Roman" pitchFamily="18" charset="0"/>
              </a:rPr>
              <a:t>   K</a:t>
            </a:r>
            <a:r>
              <a:rPr lang="en-US" altLang="ko-KR" i="1" baseline="-25000" dirty="0" smtClean="0">
                <a:latin typeface="Times New Roman" pitchFamily="18" charset="0"/>
              </a:rPr>
              <a:t>2,1</a:t>
            </a:r>
            <a:r>
              <a:rPr lang="en-US" altLang="ko-KR" dirty="0" smtClean="0">
                <a:latin typeface="Times New Roman" pitchFamily="18" charset="0"/>
              </a:rPr>
              <a:t> = {</a:t>
            </a:r>
            <a:r>
              <a:rPr lang="en-US" altLang="ko-KR" i="1" dirty="0" smtClean="0">
                <a:latin typeface="Times New Roman" pitchFamily="18" charset="0"/>
              </a:rPr>
              <a:t>n</a:t>
            </a:r>
            <a:r>
              <a:rPr lang="en-US" altLang="ko-KR" i="1" baseline="-25000" dirty="0" smtClean="0">
                <a:latin typeface="Times New Roman" pitchFamily="18" charset="0"/>
              </a:rPr>
              <a:t>1</a:t>
            </a:r>
            <a:r>
              <a:rPr lang="en-US" altLang="ko-KR" dirty="0" smtClean="0">
                <a:latin typeface="Times New Roman" pitchFamily="18" charset="0"/>
              </a:rPr>
              <a:t>},                  		</a:t>
            </a:r>
            <a:r>
              <a:rPr lang="en-US" altLang="ko-KR" i="1" dirty="0" smtClean="0">
                <a:latin typeface="Times New Roman" pitchFamily="18" charset="0"/>
              </a:rPr>
              <a:t>K</a:t>
            </a:r>
            <a:r>
              <a:rPr lang="en-US" altLang="ko-KR" i="1" baseline="-25000" dirty="0" smtClean="0">
                <a:latin typeface="Times New Roman" pitchFamily="18" charset="0"/>
              </a:rPr>
              <a:t>2,2</a:t>
            </a:r>
            <a:r>
              <a:rPr lang="en-US" altLang="ko-KR" dirty="0" smtClean="0">
                <a:latin typeface="Times New Roman" pitchFamily="18" charset="0"/>
              </a:rPr>
              <a:t> = {</a:t>
            </a:r>
            <a:r>
              <a:rPr lang="en-US" altLang="ko-KR" i="1" dirty="0" smtClean="0">
                <a:latin typeface="Times New Roman" pitchFamily="18" charset="0"/>
              </a:rPr>
              <a:t>n</a:t>
            </a:r>
            <a:r>
              <a:rPr lang="en-US" altLang="ko-KR" i="1" baseline="-25000" dirty="0" smtClean="0">
                <a:latin typeface="Times New Roman" pitchFamily="18" charset="0"/>
              </a:rPr>
              <a:t>5</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6</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7</a:t>
            </a:r>
            <a:r>
              <a:rPr lang="en-US" altLang="ko-KR" dirty="0" smtClean="0">
                <a:latin typeface="Times New Roman" pitchFamily="18" charset="0"/>
              </a:rPr>
              <a:t>}</a:t>
            </a:r>
          </a:p>
          <a:p>
            <a:pPr lvl="1"/>
            <a:r>
              <a:rPr lang="en-US" altLang="ko-KR" dirty="0" smtClean="0">
                <a:latin typeface="Times New Roman" pitchFamily="18" charset="0"/>
              </a:rPr>
              <a:t>Sniffer 3:</a:t>
            </a:r>
            <a:r>
              <a:rPr lang="en-US" altLang="ko-KR" i="1" dirty="0" smtClean="0">
                <a:latin typeface="Times New Roman" pitchFamily="18" charset="0"/>
              </a:rPr>
              <a:t>   K</a:t>
            </a:r>
            <a:r>
              <a:rPr lang="en-US" altLang="ko-KR" i="1" baseline="-25000" dirty="0" smtClean="0">
                <a:latin typeface="Times New Roman" pitchFamily="18" charset="0"/>
              </a:rPr>
              <a:t>3,1</a:t>
            </a:r>
            <a:r>
              <a:rPr lang="en-US" altLang="ko-KR" dirty="0" smtClean="0">
                <a:latin typeface="Times New Roman" pitchFamily="18" charset="0"/>
              </a:rPr>
              <a:t> = {</a:t>
            </a:r>
            <a:r>
              <a:rPr lang="en-US" altLang="ko-KR" i="1" dirty="0" smtClean="0">
                <a:latin typeface="Times New Roman" pitchFamily="18" charset="0"/>
              </a:rPr>
              <a:t>n</a:t>
            </a:r>
            <a:r>
              <a:rPr lang="en-US" altLang="ko-KR" i="1" baseline="-25000" dirty="0" smtClean="0">
                <a:latin typeface="Times New Roman" pitchFamily="18" charset="0"/>
              </a:rPr>
              <a:t>2</a:t>
            </a:r>
            <a:r>
              <a:rPr lang="en-US" altLang="ko-KR" dirty="0" smtClean="0">
                <a:latin typeface="Times New Roman" pitchFamily="18" charset="0"/>
              </a:rPr>
              <a:t>}, 			</a:t>
            </a:r>
            <a:r>
              <a:rPr lang="en-US" altLang="ko-KR" i="1" dirty="0" smtClean="0">
                <a:latin typeface="Times New Roman" pitchFamily="18" charset="0"/>
              </a:rPr>
              <a:t>K</a:t>
            </a:r>
            <a:r>
              <a:rPr lang="en-US" altLang="ko-KR" i="1" baseline="-25000" dirty="0" smtClean="0">
                <a:latin typeface="Times New Roman" pitchFamily="18" charset="0"/>
              </a:rPr>
              <a:t>3,2</a:t>
            </a:r>
            <a:r>
              <a:rPr lang="en-US" altLang="ko-KR" dirty="0" smtClean="0">
                <a:latin typeface="Times New Roman" pitchFamily="18" charset="0"/>
              </a:rPr>
              <a:t> = {</a:t>
            </a:r>
            <a:r>
              <a:rPr lang="en-US" altLang="ko-KR" i="1" dirty="0" smtClean="0">
                <a:latin typeface="Times New Roman" pitchFamily="18" charset="0"/>
              </a:rPr>
              <a:t>n</a:t>
            </a:r>
            <a:r>
              <a:rPr lang="en-US" altLang="ko-KR" i="1" baseline="-25000" dirty="0" smtClean="0">
                <a:latin typeface="Times New Roman" pitchFamily="18" charset="0"/>
              </a:rPr>
              <a:t>8</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9</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10</a:t>
            </a:r>
            <a:r>
              <a:rPr lang="en-US" altLang="ko-KR" dirty="0" smtClean="0">
                <a:latin typeface="Times New Roman" pitchFamily="18" charset="0"/>
              </a:rPr>
              <a:t>}</a:t>
            </a:r>
          </a:p>
          <a:p>
            <a:pPr lvl="1"/>
            <a:r>
              <a:rPr lang="en-US" altLang="ko-KR" dirty="0" smtClean="0">
                <a:latin typeface="Times New Roman" pitchFamily="18" charset="0"/>
              </a:rPr>
              <a:t>Sniffer 4:  </a:t>
            </a:r>
            <a:r>
              <a:rPr lang="en-US" altLang="ko-KR" i="1" dirty="0" smtClean="0">
                <a:latin typeface="Times New Roman" pitchFamily="18" charset="0"/>
              </a:rPr>
              <a:t> K</a:t>
            </a:r>
            <a:r>
              <a:rPr lang="en-US" altLang="ko-KR" i="1" baseline="-25000" dirty="0" smtClean="0">
                <a:latin typeface="Times New Roman" pitchFamily="18" charset="0"/>
              </a:rPr>
              <a:t>4,1</a:t>
            </a:r>
            <a:r>
              <a:rPr lang="en-US" altLang="ko-KR" dirty="0" smtClean="0">
                <a:latin typeface="Times New Roman" pitchFamily="18" charset="0"/>
              </a:rPr>
              <a:t> = {</a:t>
            </a:r>
            <a:r>
              <a:rPr lang="en-US" altLang="ko-KR" i="1" dirty="0" smtClean="0">
                <a:latin typeface="Times New Roman" pitchFamily="18" charset="0"/>
              </a:rPr>
              <a:t>n</a:t>
            </a:r>
            <a:r>
              <a:rPr lang="en-US" altLang="ko-KR" i="1" baseline="-25000" dirty="0" smtClean="0">
                <a:latin typeface="Times New Roman" pitchFamily="18" charset="0"/>
              </a:rPr>
              <a:t>11</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12</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13</a:t>
            </a:r>
            <a:r>
              <a:rPr lang="en-US" altLang="ko-KR" dirty="0" smtClean="0">
                <a:latin typeface="Times New Roman" pitchFamily="18" charset="0"/>
              </a:rPr>
              <a:t>},   		</a:t>
            </a:r>
            <a:r>
              <a:rPr lang="en-US" altLang="ko-KR" i="1" dirty="0" smtClean="0">
                <a:latin typeface="Times New Roman" pitchFamily="18" charset="0"/>
              </a:rPr>
              <a:t>K</a:t>
            </a:r>
            <a:r>
              <a:rPr lang="en-US" altLang="ko-KR" i="1" baseline="-25000" dirty="0" smtClean="0">
                <a:latin typeface="Times New Roman" pitchFamily="18" charset="0"/>
              </a:rPr>
              <a:t>4,2</a:t>
            </a:r>
            <a:r>
              <a:rPr lang="en-US" altLang="ko-KR" dirty="0" smtClean="0">
                <a:latin typeface="Times New Roman" pitchFamily="18" charset="0"/>
              </a:rPr>
              <a:t> = {</a:t>
            </a:r>
            <a:r>
              <a:rPr lang="en-US" altLang="ko-KR" i="1" dirty="0" smtClean="0">
                <a:latin typeface="Times New Roman" pitchFamily="18" charset="0"/>
              </a:rPr>
              <a:t>n</a:t>
            </a:r>
            <a:r>
              <a:rPr lang="en-US" altLang="ko-KR" i="1" baseline="-25000" dirty="0" smtClean="0">
                <a:latin typeface="Times New Roman" pitchFamily="18" charset="0"/>
              </a:rPr>
              <a:t>8</a:t>
            </a:r>
            <a:r>
              <a:rPr lang="en-US" altLang="ko-KR" dirty="0" smtClean="0">
                <a:latin typeface="Times New Roman" pitchFamily="18" charset="0"/>
              </a:rPr>
              <a:t>, </a:t>
            </a:r>
            <a:r>
              <a:rPr lang="en-US" altLang="ko-KR" i="1" dirty="0" smtClean="0">
                <a:latin typeface="Times New Roman" pitchFamily="18" charset="0"/>
              </a:rPr>
              <a:t>n</a:t>
            </a:r>
            <a:r>
              <a:rPr lang="en-US" altLang="ko-KR" i="1" baseline="-25000" dirty="0" smtClean="0">
                <a:latin typeface="Times New Roman" pitchFamily="18" charset="0"/>
              </a:rPr>
              <a:t>9</a:t>
            </a:r>
            <a:r>
              <a:rPr lang="en-US" altLang="ko-KR" dirty="0" smtClean="0">
                <a:latin typeface="Times New Roman" pitchFamily="18" charset="0"/>
              </a:rPr>
              <a:t>}</a:t>
            </a:r>
          </a:p>
          <a:p>
            <a:pPr lvl="1"/>
            <a:endParaRPr lang="en-US" altLang="ko-KR" dirty="0" smtClean="0">
              <a:latin typeface="Times New Roman" pitchFamily="18" charset="0"/>
            </a:endParaRPr>
          </a:p>
          <a:p>
            <a:pPr lvl="1"/>
            <a:endParaRPr lang="en-US" altLang="ko-KR" dirty="0" smtClean="0">
              <a:latin typeface="Times New Roman" pitchFamily="18" charset="0"/>
            </a:endParaRPr>
          </a:p>
          <a:p>
            <a:pPr lvl="1"/>
            <a:endParaRPr lang="en-US" altLang="ko-KR" dirty="0" smtClean="0">
              <a:latin typeface="Times New Roman" pitchFamily="18" charset="0"/>
            </a:endParaRPr>
          </a:p>
          <a:p>
            <a:pPr lvl="1">
              <a:buNone/>
            </a:pPr>
            <a:endParaRPr lang="en-US" altLang="ko-KR" dirty="0" smtClean="0">
              <a:latin typeface="Times New Roman" pitchFamily="18" charset="0"/>
            </a:endParaRPr>
          </a:p>
          <a:p>
            <a:pPr lvl="1">
              <a:buNone/>
            </a:pPr>
            <a:endParaRPr lang="en-US" altLang="ko-KR" dirty="0">
              <a:ea typeface="굴림" pitchFamily="50" charset="-127"/>
              <a:cs typeface="Times New Roman" pitchFamily="18" charset="0"/>
            </a:endParaRPr>
          </a:p>
        </p:txBody>
      </p:sp>
      <p:sp>
        <p:nvSpPr>
          <p:cNvPr id="4" name="Rectangle 7"/>
          <p:cNvSpPr>
            <a:spLocks noChangeArrowheads="1"/>
          </p:cNvSpPr>
          <p:nvPr/>
        </p:nvSpPr>
        <p:spPr bwMode="auto">
          <a:xfrm>
            <a:off x="5664199" y="1456871"/>
            <a:ext cx="1993901" cy="829129"/>
          </a:xfrm>
          <a:prstGeom prst="rect">
            <a:avLst/>
          </a:prstGeom>
          <a:noFill/>
          <a:ln w="25400" cap="flat" cmpd="sng" algn="ctr">
            <a:solidFill>
              <a:srgbClr val="0000FF"/>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6" name="Rectangle 7"/>
          <p:cNvSpPr>
            <a:spLocks noChangeArrowheads="1"/>
          </p:cNvSpPr>
          <p:nvPr/>
        </p:nvSpPr>
        <p:spPr bwMode="auto">
          <a:xfrm>
            <a:off x="5676899" y="1875971"/>
            <a:ext cx="2070101" cy="778329"/>
          </a:xfrm>
          <a:prstGeom prst="rect">
            <a:avLst/>
          </a:prstGeom>
          <a:noFill/>
          <a:ln w="25400" cap="flat" cmpd="sng" algn="ctr">
            <a:solidFill>
              <a:srgbClr val="0000FF"/>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7" name="Rectangle 7"/>
          <p:cNvSpPr>
            <a:spLocks noChangeArrowheads="1"/>
          </p:cNvSpPr>
          <p:nvPr/>
        </p:nvSpPr>
        <p:spPr bwMode="auto">
          <a:xfrm>
            <a:off x="5664199" y="2320471"/>
            <a:ext cx="2082801" cy="371929"/>
          </a:xfrm>
          <a:prstGeom prst="rect">
            <a:avLst/>
          </a:prstGeom>
          <a:noFill/>
          <a:ln w="25400" cap="flat" cmpd="sng" algn="ctr">
            <a:solidFill>
              <a:srgbClr val="0000FF"/>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8" name="Rectangle 7"/>
          <p:cNvSpPr>
            <a:spLocks noChangeArrowheads="1"/>
          </p:cNvSpPr>
          <p:nvPr/>
        </p:nvSpPr>
        <p:spPr bwMode="auto">
          <a:xfrm>
            <a:off x="5664199" y="2688771"/>
            <a:ext cx="1638301" cy="371929"/>
          </a:xfrm>
          <a:prstGeom prst="rect">
            <a:avLst/>
          </a:prstGeom>
          <a:noFill/>
          <a:ln w="25400" cap="flat" cmpd="sng" algn="ctr">
            <a:solidFill>
              <a:srgbClr val="0000FF"/>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9" name="Rectangle 8"/>
          <p:cNvSpPr/>
          <p:nvPr/>
        </p:nvSpPr>
        <p:spPr>
          <a:xfrm>
            <a:off x="533400" y="3221547"/>
            <a:ext cx="8201378" cy="769441"/>
          </a:xfrm>
          <a:prstGeom prst="rect">
            <a:avLst/>
          </a:prstGeom>
        </p:spPr>
        <p:txBody>
          <a:bodyPr wrap="square" lIns="0">
            <a:spAutoFit/>
          </a:bodyPr>
          <a:lstStyle/>
          <a:p>
            <a:pPr marL="91440" lvl="1" algn="l"/>
            <a:r>
              <a:rPr lang="en-US" altLang="ko-KR" sz="2200" dirty="0" smtClean="0">
                <a:solidFill>
                  <a:srgbClr val="0000FF"/>
                </a:solidFill>
                <a:latin typeface="Times New Roman" pitchFamily="18" charset="0"/>
              </a:rPr>
              <a:t>Look-1-step-ahead greedy algorithm</a:t>
            </a:r>
            <a:r>
              <a:rPr lang="en-US" altLang="ko-KR" sz="2200" dirty="0" smtClean="0">
                <a:latin typeface="Times New Roman" pitchFamily="18" charset="0"/>
              </a:rPr>
              <a:t>’s selection: </a:t>
            </a:r>
            <a:r>
              <a:rPr lang="en-US" altLang="ko-KR" sz="2200" kern="0" dirty="0" smtClean="0">
                <a:latin typeface="Times New Roman" pitchFamily="18" charset="0"/>
              </a:rPr>
              <a:t>{</a:t>
            </a:r>
            <a:r>
              <a:rPr lang="en-US" altLang="ko-KR" sz="2200" i="1" kern="0" dirty="0" smtClean="0">
                <a:latin typeface="Times New Roman" pitchFamily="18" charset="0"/>
              </a:rPr>
              <a:t>K</a:t>
            </a:r>
            <a:r>
              <a:rPr lang="en-US" altLang="ko-KR" sz="2200" i="1" kern="0" baseline="-25000" dirty="0" smtClean="0">
                <a:latin typeface="Times New Roman" pitchFamily="18" charset="0"/>
              </a:rPr>
              <a:t>1,2</a:t>
            </a:r>
            <a:r>
              <a:rPr lang="en-US" altLang="ko-KR" sz="2200" kern="0" dirty="0" smtClean="0">
                <a:latin typeface="Times New Roman" pitchFamily="18" charset="0"/>
              </a:rPr>
              <a:t>, </a:t>
            </a:r>
            <a:r>
              <a:rPr lang="en-US" altLang="ko-KR" sz="2200" i="1" kern="0" dirty="0" smtClean="0">
                <a:latin typeface="Times New Roman" pitchFamily="18" charset="0"/>
              </a:rPr>
              <a:t>K</a:t>
            </a:r>
            <a:r>
              <a:rPr lang="en-US" altLang="ko-KR" sz="2200" i="1" kern="0" baseline="-25000" dirty="0" smtClean="0">
                <a:latin typeface="Times New Roman" pitchFamily="18" charset="0"/>
              </a:rPr>
              <a:t>2,2</a:t>
            </a:r>
            <a:r>
              <a:rPr lang="en-US" altLang="ko-KR" sz="2200" kern="0" dirty="0" smtClean="0">
                <a:latin typeface="Times New Roman" pitchFamily="18" charset="0"/>
              </a:rPr>
              <a:t>, </a:t>
            </a:r>
            <a:r>
              <a:rPr lang="en-US" altLang="ko-KR" sz="2200" i="1" kern="0" dirty="0" smtClean="0">
                <a:latin typeface="Times New Roman" pitchFamily="18" charset="0"/>
              </a:rPr>
              <a:t>K</a:t>
            </a:r>
            <a:r>
              <a:rPr lang="en-US" altLang="ko-KR" sz="2200" i="1" kern="0" baseline="-25000" dirty="0" smtClean="0">
                <a:latin typeface="Times New Roman" pitchFamily="18" charset="0"/>
              </a:rPr>
              <a:t>3,2</a:t>
            </a:r>
            <a:r>
              <a:rPr lang="en-US" altLang="ko-KR" sz="2200" kern="0" dirty="0" smtClean="0">
                <a:latin typeface="Times New Roman" pitchFamily="18" charset="0"/>
              </a:rPr>
              <a:t>, </a:t>
            </a:r>
            <a:r>
              <a:rPr lang="en-US" altLang="ko-KR" sz="2200" i="1" kern="0" dirty="0" smtClean="0">
                <a:latin typeface="Times New Roman" pitchFamily="18" charset="0"/>
              </a:rPr>
              <a:t>K</a:t>
            </a:r>
            <a:r>
              <a:rPr lang="en-US" altLang="ko-KR" sz="2200" i="1" kern="0" baseline="-25000" dirty="0" smtClean="0">
                <a:latin typeface="Times New Roman" pitchFamily="18" charset="0"/>
              </a:rPr>
              <a:t>4,2</a:t>
            </a:r>
            <a:r>
              <a:rPr lang="en-US" altLang="ko-KR" sz="2200" dirty="0" smtClean="0">
                <a:latin typeface="Times New Roman" pitchFamily="18" charset="0"/>
              </a:rPr>
              <a:t>} </a:t>
            </a:r>
            <a:br>
              <a:rPr lang="en-US" altLang="ko-KR" sz="2200" dirty="0" smtClean="0">
                <a:latin typeface="Times New Roman" pitchFamily="18" charset="0"/>
              </a:rPr>
            </a:br>
            <a:r>
              <a:rPr lang="en-US" altLang="ko-KR" sz="2200" dirty="0" smtClean="0">
                <a:latin typeface="Times New Roman" pitchFamily="18" charset="0"/>
              </a:rPr>
              <a:t>					 </a:t>
            </a:r>
            <a:r>
              <a:rPr lang="en-US" altLang="ko-KR" sz="2200" dirty="0" err="1" smtClean="0">
                <a:latin typeface="Times New Roman" pitchFamily="18" charset="0"/>
                <a:sym typeface="Wingdings"/>
              </a:rPr>
              <a:t></a:t>
            </a:r>
            <a:r>
              <a:rPr lang="en-US" altLang="ko-KR" sz="2200" dirty="0" smtClean="0">
                <a:latin typeface="Times New Roman" pitchFamily="18" charset="0"/>
                <a:sym typeface="Wingdings"/>
              </a:rPr>
              <a:t> Coverage: </a:t>
            </a:r>
            <a:r>
              <a:rPr lang="en-US" altLang="ko-KR" sz="2200" dirty="0" smtClean="0">
                <a:solidFill>
                  <a:srgbClr val="0000FF"/>
                </a:solidFill>
                <a:latin typeface="Times New Roman" pitchFamily="18" charset="0"/>
              </a:rPr>
              <a:t>{</a:t>
            </a:r>
            <a:r>
              <a:rPr lang="en-US" altLang="ko-KR" sz="2200" i="1" kern="0" dirty="0" smtClean="0">
                <a:solidFill>
                  <a:srgbClr val="0000FF"/>
                </a:solidFill>
                <a:latin typeface="Times New Roman" pitchFamily="18" charset="0"/>
              </a:rPr>
              <a:t>n</a:t>
            </a:r>
            <a:r>
              <a:rPr lang="en-US" altLang="ko-KR" sz="2200" i="1" kern="0" baseline="-25000" dirty="0" smtClean="0">
                <a:solidFill>
                  <a:srgbClr val="0000FF"/>
                </a:solidFill>
                <a:latin typeface="Times New Roman" pitchFamily="18" charset="0"/>
              </a:rPr>
              <a:t>5</a:t>
            </a:r>
            <a:r>
              <a:rPr lang="en-US" altLang="ko-KR" sz="2200" kern="0" dirty="0" smtClean="0">
                <a:solidFill>
                  <a:srgbClr val="0000FF"/>
                </a:solidFill>
                <a:latin typeface="Times New Roman" pitchFamily="18" charset="0"/>
              </a:rPr>
              <a:t>, …, </a:t>
            </a:r>
            <a:r>
              <a:rPr lang="en-US" altLang="ko-KR" sz="2200" i="1" kern="0" dirty="0" smtClean="0">
                <a:solidFill>
                  <a:srgbClr val="0000FF"/>
                </a:solidFill>
                <a:latin typeface="Times New Roman" pitchFamily="18" charset="0"/>
              </a:rPr>
              <a:t>n</a:t>
            </a:r>
            <a:r>
              <a:rPr lang="en-US" altLang="ko-KR" sz="2200" i="1" kern="0" baseline="-25000" dirty="0" smtClean="0">
                <a:solidFill>
                  <a:srgbClr val="0000FF"/>
                </a:solidFill>
                <a:latin typeface="Times New Roman" pitchFamily="18" charset="0"/>
              </a:rPr>
              <a:t>9</a:t>
            </a:r>
            <a:r>
              <a:rPr lang="en-US" altLang="ko-KR" sz="2200" dirty="0" smtClean="0">
                <a:solidFill>
                  <a:srgbClr val="0000FF"/>
                </a:solidFill>
                <a:latin typeface="Times New Roman" pitchFamily="18" charset="0"/>
              </a:rPr>
              <a:t>}</a:t>
            </a:r>
          </a:p>
        </p:txBody>
      </p:sp>
      <p:sp>
        <p:nvSpPr>
          <p:cNvPr id="10" name="Rectangle 9"/>
          <p:cNvSpPr/>
          <p:nvPr/>
        </p:nvSpPr>
        <p:spPr>
          <a:xfrm>
            <a:off x="561622" y="4803403"/>
            <a:ext cx="7708900" cy="430887"/>
          </a:xfrm>
          <a:prstGeom prst="rect">
            <a:avLst/>
          </a:prstGeom>
        </p:spPr>
        <p:txBody>
          <a:bodyPr wrap="square">
            <a:spAutoFit/>
          </a:bodyPr>
          <a:lstStyle/>
          <a:p>
            <a:pPr algn="l"/>
            <a:r>
              <a:rPr lang="en-US" altLang="ko-KR" sz="2200" kern="0" dirty="0" smtClean="0">
                <a:solidFill>
                  <a:srgbClr val="FF0000"/>
                </a:solidFill>
                <a:latin typeface="Times New Roman" pitchFamily="18" charset="0"/>
                <a:ea typeface="+mn-ea"/>
              </a:rPr>
              <a:t>Optimal</a:t>
            </a:r>
            <a:r>
              <a:rPr lang="en-US" altLang="ko-KR" sz="2200" kern="0" dirty="0" smtClean="0">
                <a:latin typeface="Times New Roman" pitchFamily="18" charset="0"/>
                <a:ea typeface="+mn-ea"/>
              </a:rPr>
              <a:t> selection: {</a:t>
            </a:r>
            <a:r>
              <a:rPr lang="en-US" altLang="ko-KR" sz="2200" i="1" kern="0" dirty="0" smtClean="0">
                <a:latin typeface="Times New Roman" pitchFamily="18" charset="0"/>
                <a:ea typeface="+mn-ea"/>
              </a:rPr>
              <a:t>K</a:t>
            </a:r>
            <a:r>
              <a:rPr lang="en-US" altLang="ko-KR" sz="2200" i="1" kern="0" baseline="-25000" dirty="0" smtClean="0">
                <a:latin typeface="Times New Roman" pitchFamily="18" charset="0"/>
                <a:ea typeface="+mn-ea"/>
              </a:rPr>
              <a:t>1,2</a:t>
            </a:r>
            <a:r>
              <a:rPr lang="en-US" altLang="ko-KR" sz="2200" kern="0" dirty="0" smtClean="0">
                <a:latin typeface="Times New Roman" pitchFamily="18" charset="0"/>
                <a:ea typeface="+mn-ea"/>
              </a:rPr>
              <a:t>, </a:t>
            </a:r>
            <a:r>
              <a:rPr lang="en-US" altLang="ko-KR" sz="2200" i="1" kern="0" dirty="0" smtClean="0">
                <a:latin typeface="Times New Roman" pitchFamily="18" charset="0"/>
                <a:ea typeface="+mn-ea"/>
              </a:rPr>
              <a:t>K</a:t>
            </a:r>
            <a:r>
              <a:rPr lang="en-US" altLang="ko-KR" sz="2200" i="1" kern="0" baseline="-25000" dirty="0" smtClean="0">
                <a:latin typeface="Times New Roman" pitchFamily="18" charset="0"/>
                <a:ea typeface="+mn-ea"/>
              </a:rPr>
              <a:t>2,2</a:t>
            </a:r>
            <a:r>
              <a:rPr lang="en-US" altLang="ko-KR" sz="2200" kern="0" dirty="0" smtClean="0">
                <a:latin typeface="Times New Roman" pitchFamily="18" charset="0"/>
                <a:ea typeface="+mn-ea"/>
              </a:rPr>
              <a:t>, </a:t>
            </a:r>
            <a:r>
              <a:rPr lang="en-US" altLang="ko-KR" sz="2200" i="1" kern="0" dirty="0" smtClean="0">
                <a:latin typeface="Times New Roman" pitchFamily="18" charset="0"/>
                <a:ea typeface="+mn-ea"/>
              </a:rPr>
              <a:t>K</a:t>
            </a:r>
            <a:r>
              <a:rPr lang="en-US" altLang="ko-KR" sz="2200" i="1" kern="0" baseline="-25000" dirty="0" smtClean="0">
                <a:latin typeface="Times New Roman" pitchFamily="18" charset="0"/>
                <a:ea typeface="+mn-ea"/>
              </a:rPr>
              <a:t>3,2</a:t>
            </a:r>
            <a:r>
              <a:rPr lang="en-US" altLang="ko-KR" sz="2200" kern="0" dirty="0" smtClean="0">
                <a:latin typeface="Times New Roman" pitchFamily="18" charset="0"/>
                <a:ea typeface="+mn-ea"/>
              </a:rPr>
              <a:t>, </a:t>
            </a:r>
            <a:r>
              <a:rPr lang="en-US" altLang="ko-KR" sz="2200" i="1" kern="0" dirty="0" smtClean="0">
                <a:latin typeface="Times New Roman" pitchFamily="18" charset="0"/>
                <a:ea typeface="+mn-ea"/>
              </a:rPr>
              <a:t>K</a:t>
            </a:r>
            <a:r>
              <a:rPr lang="en-US" altLang="ko-KR" sz="2200" i="1" kern="0" baseline="-25000" dirty="0" smtClean="0">
                <a:latin typeface="Times New Roman" pitchFamily="18" charset="0"/>
                <a:ea typeface="+mn-ea"/>
              </a:rPr>
              <a:t>4,2</a:t>
            </a:r>
            <a:r>
              <a:rPr lang="en-US" altLang="ko-KR" sz="2200" kern="0" dirty="0" smtClean="0">
                <a:latin typeface="Times New Roman" pitchFamily="18" charset="0"/>
                <a:ea typeface="+mn-ea"/>
              </a:rPr>
              <a:t>} </a:t>
            </a:r>
            <a:r>
              <a:rPr lang="en-US" altLang="ko-KR" sz="2200" kern="0" dirty="0" err="1" smtClean="0">
                <a:latin typeface="Times New Roman" pitchFamily="18" charset="0"/>
                <a:ea typeface="+mn-ea"/>
                <a:sym typeface="Wingdings"/>
              </a:rPr>
              <a:t></a:t>
            </a:r>
            <a:r>
              <a:rPr lang="en-US" altLang="ko-KR" sz="2200" kern="0" dirty="0" smtClean="0">
                <a:latin typeface="Times New Roman" pitchFamily="18" charset="0"/>
                <a:ea typeface="+mn-ea"/>
                <a:sym typeface="Wingdings"/>
              </a:rPr>
              <a:t> Coverage: </a:t>
            </a:r>
            <a:r>
              <a:rPr lang="en-US" altLang="ko-KR" sz="2200" kern="0" dirty="0" smtClean="0">
                <a:solidFill>
                  <a:srgbClr val="FF0000"/>
                </a:solidFill>
                <a:latin typeface="Times New Roman" pitchFamily="18" charset="0"/>
                <a:ea typeface="+mn-ea"/>
              </a:rPr>
              <a:t>{</a:t>
            </a:r>
            <a:r>
              <a:rPr lang="en-US" altLang="ko-KR" sz="2200" i="1" kern="0" dirty="0" smtClean="0">
                <a:solidFill>
                  <a:srgbClr val="FF0000"/>
                </a:solidFill>
                <a:latin typeface="Times New Roman" pitchFamily="18" charset="0"/>
                <a:ea typeface="+mn-ea"/>
              </a:rPr>
              <a:t>n</a:t>
            </a:r>
            <a:r>
              <a:rPr lang="en-US" altLang="ko-KR" sz="2200" i="1" kern="0" baseline="-25000" dirty="0" smtClean="0">
                <a:solidFill>
                  <a:srgbClr val="FF0000"/>
                </a:solidFill>
                <a:latin typeface="Times New Roman" pitchFamily="18" charset="0"/>
                <a:ea typeface="+mn-ea"/>
              </a:rPr>
              <a:t>5</a:t>
            </a:r>
            <a:r>
              <a:rPr lang="en-US" altLang="ko-KR" sz="2200" kern="0" dirty="0" smtClean="0">
                <a:solidFill>
                  <a:srgbClr val="FF0000"/>
                </a:solidFill>
                <a:latin typeface="Times New Roman" pitchFamily="18" charset="0"/>
                <a:ea typeface="+mn-ea"/>
              </a:rPr>
              <a:t>, …, </a:t>
            </a:r>
            <a:r>
              <a:rPr lang="en-US" altLang="ko-KR" sz="2200" i="1" kern="0" dirty="0" smtClean="0">
                <a:solidFill>
                  <a:srgbClr val="FF0000"/>
                </a:solidFill>
                <a:latin typeface="Times New Roman" pitchFamily="18" charset="0"/>
                <a:ea typeface="+mn-ea"/>
              </a:rPr>
              <a:t>n</a:t>
            </a:r>
            <a:r>
              <a:rPr lang="en-US" altLang="ko-KR" sz="2200" i="1" kern="0" baseline="-25000" dirty="0" smtClean="0">
                <a:solidFill>
                  <a:srgbClr val="FF0000"/>
                </a:solidFill>
                <a:latin typeface="Times New Roman" pitchFamily="18" charset="0"/>
                <a:ea typeface="+mn-ea"/>
              </a:rPr>
              <a:t>9</a:t>
            </a:r>
            <a:r>
              <a:rPr lang="en-US" altLang="ko-KR" sz="2200" kern="0" dirty="0" smtClean="0">
                <a:solidFill>
                  <a:srgbClr val="FF0000"/>
                </a:solidFill>
                <a:latin typeface="Times New Roman" pitchFamily="18" charset="0"/>
                <a:ea typeface="+mn-ea"/>
              </a:rPr>
              <a:t>}</a:t>
            </a:r>
            <a:endParaRPr lang="en-US" sz="2200" dirty="0">
              <a:solidFill>
                <a:srgbClr val="FF0000"/>
              </a:solidFill>
            </a:endParaRPr>
          </a:p>
        </p:txBody>
      </p:sp>
      <p:sp>
        <p:nvSpPr>
          <p:cNvPr id="11" name="Rectangle 10"/>
          <p:cNvSpPr/>
          <p:nvPr/>
        </p:nvSpPr>
        <p:spPr>
          <a:xfrm>
            <a:off x="358422" y="5385827"/>
            <a:ext cx="8623300" cy="769441"/>
          </a:xfrm>
          <a:prstGeom prst="rect">
            <a:avLst/>
          </a:prstGeom>
        </p:spPr>
        <p:txBody>
          <a:bodyPr wrap="square">
            <a:spAutoFit/>
          </a:bodyPr>
          <a:lstStyle/>
          <a:p>
            <a:pPr marL="91440" lvl="1" indent="-285750" algn="l">
              <a:spcBef>
                <a:spcPct val="20000"/>
              </a:spcBef>
            </a:pPr>
            <a:r>
              <a:rPr lang="en-US" altLang="ko-KR" sz="2200" kern="0" dirty="0" err="1" smtClean="0">
                <a:noFill/>
                <a:latin typeface="Times New Roman" pitchFamily="18" charset="0"/>
                <a:sym typeface="Wingdings"/>
              </a:rPr>
              <a:t></a:t>
            </a:r>
            <a:r>
              <a:rPr lang="en-US" altLang="ko-KR" sz="2200" kern="0" dirty="0" smtClean="0">
                <a:solidFill>
                  <a:srgbClr val="FF0000"/>
                </a:solidFill>
                <a:latin typeface="Times New Roman" pitchFamily="18" charset="0"/>
                <a:sym typeface="Wingdings"/>
              </a:rPr>
              <a:t> </a:t>
            </a:r>
            <a:r>
              <a:rPr lang="en-US" altLang="ko-KR" sz="2200" kern="0" dirty="0" smtClean="0">
                <a:solidFill>
                  <a:srgbClr val="000000"/>
                </a:solidFill>
                <a:latin typeface="Times New Roman" pitchFamily="18" charset="0"/>
                <a:sym typeface="Wingdings"/>
              </a:rPr>
              <a:t>At each step, looking</a:t>
            </a:r>
            <a:r>
              <a:rPr lang="en-US" altLang="ko-KR" sz="2200" kern="0" dirty="0" smtClean="0">
                <a:solidFill>
                  <a:srgbClr val="FF0000"/>
                </a:solidFill>
                <a:latin typeface="Times New Roman" pitchFamily="18" charset="0"/>
                <a:sym typeface="Wingdings"/>
              </a:rPr>
              <a:t> one step further </a:t>
            </a:r>
            <a:r>
              <a:rPr lang="en-US" altLang="ko-KR" sz="2200" kern="0" dirty="0" smtClean="0">
                <a:solidFill>
                  <a:srgbClr val="000000"/>
                </a:solidFill>
                <a:latin typeface="Times New Roman" pitchFamily="18" charset="0"/>
                <a:sym typeface="Wingdings"/>
              </a:rPr>
              <a:t>or considering </a:t>
            </a:r>
            <a:r>
              <a:rPr lang="en-US" altLang="ko-KR" sz="2200" kern="0" dirty="0" smtClean="0">
                <a:solidFill>
                  <a:srgbClr val="FF0000"/>
                </a:solidFill>
                <a:latin typeface="Times New Roman" pitchFamily="18" charset="0"/>
                <a:sym typeface="Wingdings"/>
              </a:rPr>
              <a:t>another sniffer</a:t>
            </a:r>
            <a:br>
              <a:rPr lang="en-US" altLang="ko-KR" sz="2200" kern="0" dirty="0" smtClean="0">
                <a:solidFill>
                  <a:srgbClr val="FF0000"/>
                </a:solidFill>
                <a:latin typeface="Times New Roman" pitchFamily="18" charset="0"/>
                <a:sym typeface="Wingdings"/>
              </a:rPr>
            </a:br>
            <a:r>
              <a:rPr lang="en-US" altLang="ko-KR" sz="2200" kern="0" dirty="0" smtClean="0">
                <a:solidFill>
                  <a:srgbClr val="FF0000"/>
                </a:solidFill>
                <a:latin typeface="Times New Roman" pitchFamily="18" charset="0"/>
                <a:sym typeface="Wingdings"/>
              </a:rPr>
              <a:t>    jointly </a:t>
            </a:r>
            <a:r>
              <a:rPr lang="en-US" altLang="ko-KR" sz="2200" kern="0" dirty="0" smtClean="0">
                <a:solidFill>
                  <a:srgbClr val="000000"/>
                </a:solidFill>
                <a:latin typeface="Times New Roman" pitchFamily="18" charset="0"/>
                <a:sym typeface="Wingdings"/>
              </a:rPr>
              <a:t>enables to make good decisions</a:t>
            </a:r>
            <a:endParaRPr lang="en-US" altLang="ko-KR" sz="2200" kern="0" dirty="0" smtClean="0">
              <a:solidFill>
                <a:srgbClr val="000000"/>
              </a:solidFill>
              <a:latin typeface="Times New Roman" pitchFamily="18" charset="0"/>
            </a:endParaRPr>
          </a:p>
        </p:txBody>
      </p:sp>
      <p:sp>
        <p:nvSpPr>
          <p:cNvPr id="12" name="Rectangle 7"/>
          <p:cNvSpPr>
            <a:spLocks noChangeArrowheads="1"/>
          </p:cNvSpPr>
          <p:nvPr/>
        </p:nvSpPr>
        <p:spPr bwMode="auto">
          <a:xfrm>
            <a:off x="5664200" y="1444171"/>
            <a:ext cx="1981200" cy="841829"/>
          </a:xfrm>
          <a:prstGeom prst="rect">
            <a:avLst/>
          </a:prstGeom>
          <a:noFill/>
          <a:ln w="25400" cap="flat" cmpd="sng" algn="ctr">
            <a:solidFill>
              <a:srgbClr val="008000"/>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14" name="Rectangle 7"/>
          <p:cNvSpPr>
            <a:spLocks noChangeArrowheads="1"/>
          </p:cNvSpPr>
          <p:nvPr/>
        </p:nvSpPr>
        <p:spPr bwMode="auto">
          <a:xfrm>
            <a:off x="5664199" y="2307771"/>
            <a:ext cx="2082801" cy="727529"/>
          </a:xfrm>
          <a:prstGeom prst="rect">
            <a:avLst/>
          </a:prstGeom>
          <a:noFill/>
          <a:ln w="25400" cap="flat" cmpd="sng" algn="ctr">
            <a:solidFill>
              <a:srgbClr val="008000"/>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16" name="Rectangle 15"/>
          <p:cNvSpPr/>
          <p:nvPr/>
        </p:nvSpPr>
        <p:spPr>
          <a:xfrm>
            <a:off x="519289" y="4003303"/>
            <a:ext cx="8370711" cy="769441"/>
          </a:xfrm>
          <a:prstGeom prst="rect">
            <a:avLst/>
          </a:prstGeom>
        </p:spPr>
        <p:txBody>
          <a:bodyPr wrap="square" lIns="0">
            <a:spAutoFit/>
          </a:bodyPr>
          <a:lstStyle/>
          <a:p>
            <a:pPr marL="91440" lvl="1" algn="l"/>
            <a:r>
              <a:rPr lang="en-US" altLang="ko-KR" sz="2200" dirty="0" smtClean="0">
                <a:solidFill>
                  <a:srgbClr val="009900"/>
                </a:solidFill>
                <a:latin typeface="Times New Roman" pitchFamily="18" charset="0"/>
              </a:rPr>
              <a:t>2-sniffers-at-one-step greedy algorithm</a:t>
            </a:r>
            <a:r>
              <a:rPr lang="en-US" altLang="ko-KR" sz="2200" dirty="0" smtClean="0">
                <a:latin typeface="Times New Roman" pitchFamily="18" charset="0"/>
              </a:rPr>
              <a:t>’s selection: </a:t>
            </a:r>
            <a:r>
              <a:rPr lang="en-US" altLang="ko-KR" sz="2200" kern="0" dirty="0" smtClean="0">
                <a:latin typeface="Times New Roman" pitchFamily="18" charset="0"/>
              </a:rPr>
              <a:t>{</a:t>
            </a:r>
            <a:r>
              <a:rPr lang="en-US" altLang="ko-KR" sz="2200" i="1" kern="0" dirty="0" smtClean="0">
                <a:latin typeface="Times New Roman" pitchFamily="18" charset="0"/>
              </a:rPr>
              <a:t>K</a:t>
            </a:r>
            <a:r>
              <a:rPr lang="en-US" altLang="ko-KR" sz="2200" i="1" kern="0" baseline="-25000" dirty="0" smtClean="0">
                <a:latin typeface="Times New Roman" pitchFamily="18" charset="0"/>
              </a:rPr>
              <a:t>1,2</a:t>
            </a:r>
            <a:r>
              <a:rPr lang="en-US" altLang="ko-KR" sz="2200" kern="0" dirty="0" smtClean="0">
                <a:latin typeface="Times New Roman" pitchFamily="18" charset="0"/>
              </a:rPr>
              <a:t>, </a:t>
            </a:r>
            <a:r>
              <a:rPr lang="en-US" altLang="ko-KR" sz="2200" i="1" kern="0" dirty="0" smtClean="0">
                <a:latin typeface="Times New Roman" pitchFamily="18" charset="0"/>
              </a:rPr>
              <a:t>K</a:t>
            </a:r>
            <a:r>
              <a:rPr lang="en-US" altLang="ko-KR" sz="2200" i="1" kern="0" baseline="-25000" dirty="0" smtClean="0">
                <a:latin typeface="Times New Roman" pitchFamily="18" charset="0"/>
              </a:rPr>
              <a:t>2,2</a:t>
            </a:r>
            <a:r>
              <a:rPr lang="en-US" altLang="ko-KR" sz="2200" kern="0" dirty="0" smtClean="0">
                <a:latin typeface="Times New Roman" pitchFamily="18" charset="0"/>
              </a:rPr>
              <a:t>, </a:t>
            </a:r>
            <a:r>
              <a:rPr lang="en-US" altLang="ko-KR" sz="2200" i="1" kern="0" dirty="0" smtClean="0">
                <a:latin typeface="Times New Roman" pitchFamily="18" charset="0"/>
              </a:rPr>
              <a:t>K</a:t>
            </a:r>
            <a:r>
              <a:rPr lang="en-US" altLang="ko-KR" sz="2200" i="1" kern="0" baseline="-25000" dirty="0" smtClean="0">
                <a:latin typeface="Times New Roman" pitchFamily="18" charset="0"/>
              </a:rPr>
              <a:t>3,2</a:t>
            </a:r>
            <a:r>
              <a:rPr lang="en-US" altLang="ko-KR" sz="2200" kern="0" dirty="0" smtClean="0">
                <a:latin typeface="Times New Roman" pitchFamily="18" charset="0"/>
              </a:rPr>
              <a:t>, </a:t>
            </a:r>
            <a:r>
              <a:rPr lang="en-US" altLang="ko-KR" sz="2200" i="1" kern="0" dirty="0" smtClean="0">
                <a:latin typeface="Times New Roman" pitchFamily="18" charset="0"/>
              </a:rPr>
              <a:t>K</a:t>
            </a:r>
            <a:r>
              <a:rPr lang="en-US" altLang="ko-KR" sz="2200" i="1" kern="0" baseline="-25000" dirty="0" smtClean="0">
                <a:latin typeface="Times New Roman" pitchFamily="18" charset="0"/>
              </a:rPr>
              <a:t>4,2</a:t>
            </a:r>
            <a:r>
              <a:rPr lang="en-US" altLang="ko-KR" sz="2200" kern="0" dirty="0" smtClean="0">
                <a:latin typeface="Times New Roman" pitchFamily="18" charset="0"/>
              </a:rPr>
              <a:t>}</a:t>
            </a:r>
            <a:r>
              <a:rPr lang="en-US" altLang="ko-KR" sz="2200" dirty="0" smtClean="0">
                <a:latin typeface="Times New Roman" pitchFamily="18" charset="0"/>
              </a:rPr>
              <a:t>       </a:t>
            </a:r>
            <a:br>
              <a:rPr lang="en-US" altLang="ko-KR" sz="2200" dirty="0" smtClean="0">
                <a:latin typeface="Times New Roman" pitchFamily="18" charset="0"/>
              </a:rPr>
            </a:br>
            <a:r>
              <a:rPr lang="en-US" altLang="ko-KR" sz="2200" dirty="0" smtClean="0">
                <a:latin typeface="Times New Roman" pitchFamily="18" charset="0"/>
              </a:rPr>
              <a:t>                               			 </a:t>
            </a:r>
            <a:r>
              <a:rPr lang="en-US" altLang="ko-KR" sz="2200" dirty="0" err="1" smtClean="0">
                <a:latin typeface="Times New Roman" pitchFamily="18" charset="0"/>
                <a:sym typeface="Wingdings"/>
              </a:rPr>
              <a:t></a:t>
            </a:r>
            <a:r>
              <a:rPr lang="en-US" altLang="ko-KR" sz="2200" dirty="0" smtClean="0">
                <a:latin typeface="Times New Roman" pitchFamily="18" charset="0"/>
                <a:sym typeface="Wingdings"/>
              </a:rPr>
              <a:t> Coverage: </a:t>
            </a:r>
            <a:r>
              <a:rPr lang="en-US" altLang="ko-KR" sz="2200" dirty="0" smtClean="0">
                <a:solidFill>
                  <a:srgbClr val="009900"/>
                </a:solidFill>
                <a:latin typeface="Times New Roman" pitchFamily="18" charset="0"/>
              </a:rPr>
              <a:t>{</a:t>
            </a:r>
            <a:r>
              <a:rPr lang="en-US" altLang="ko-KR" sz="2200" i="1" kern="0" dirty="0" smtClean="0">
                <a:solidFill>
                  <a:srgbClr val="009900"/>
                </a:solidFill>
                <a:latin typeface="Times New Roman" pitchFamily="18" charset="0"/>
              </a:rPr>
              <a:t>n</a:t>
            </a:r>
            <a:r>
              <a:rPr lang="en-US" altLang="ko-KR" sz="2200" i="1" kern="0" baseline="-25000" dirty="0" smtClean="0">
                <a:solidFill>
                  <a:srgbClr val="009900"/>
                </a:solidFill>
                <a:latin typeface="Times New Roman" pitchFamily="18" charset="0"/>
              </a:rPr>
              <a:t>5</a:t>
            </a:r>
            <a:r>
              <a:rPr lang="en-US" altLang="ko-KR" sz="2200" kern="0" dirty="0" smtClean="0">
                <a:solidFill>
                  <a:srgbClr val="009900"/>
                </a:solidFill>
                <a:latin typeface="Times New Roman" pitchFamily="18" charset="0"/>
              </a:rPr>
              <a:t>, …, </a:t>
            </a:r>
            <a:r>
              <a:rPr lang="en-US" altLang="ko-KR" sz="2200" i="1" kern="0" dirty="0" smtClean="0">
                <a:solidFill>
                  <a:srgbClr val="009900"/>
                </a:solidFill>
                <a:latin typeface="Times New Roman" pitchFamily="18" charset="0"/>
              </a:rPr>
              <a:t>n</a:t>
            </a:r>
            <a:r>
              <a:rPr lang="en-US" altLang="ko-KR" sz="2200" i="1" kern="0" baseline="-25000" dirty="0" smtClean="0">
                <a:solidFill>
                  <a:srgbClr val="009900"/>
                </a:solidFill>
                <a:latin typeface="Times New Roman" pitchFamily="18" charset="0"/>
              </a:rPr>
              <a:t>9</a:t>
            </a:r>
            <a:r>
              <a:rPr lang="en-US" altLang="ko-KR" sz="2200" dirty="0" smtClean="0">
                <a:solidFill>
                  <a:srgbClr val="009900"/>
                </a:solidFill>
                <a:latin typeface="Times New Roman" pitchFamily="18" charset="0"/>
              </a:rPr>
              <a:t>}</a:t>
            </a:r>
          </a:p>
        </p:txBody>
      </p:sp>
      <p:sp>
        <p:nvSpPr>
          <p:cNvPr id="17" name="Rectangle 7"/>
          <p:cNvSpPr>
            <a:spLocks noChangeArrowheads="1"/>
          </p:cNvSpPr>
          <p:nvPr/>
        </p:nvSpPr>
        <p:spPr bwMode="auto">
          <a:xfrm>
            <a:off x="5676899" y="1444171"/>
            <a:ext cx="1968501" cy="397329"/>
          </a:xfrm>
          <a:prstGeom prst="rect">
            <a:avLst/>
          </a:prstGeom>
          <a:noFill/>
          <a:ln w="25400" cap="flat" cmpd="sng" algn="ctr">
            <a:solidFill>
              <a:srgbClr val="FF0000"/>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19" name="Rectangle 7"/>
          <p:cNvSpPr>
            <a:spLocks noChangeArrowheads="1"/>
          </p:cNvSpPr>
          <p:nvPr/>
        </p:nvSpPr>
        <p:spPr bwMode="auto">
          <a:xfrm>
            <a:off x="5664199" y="1875971"/>
            <a:ext cx="1993901" cy="397329"/>
          </a:xfrm>
          <a:prstGeom prst="rect">
            <a:avLst/>
          </a:prstGeom>
          <a:noFill/>
          <a:ln w="25400" cap="flat" cmpd="sng" algn="ctr">
            <a:solidFill>
              <a:srgbClr val="FF0000"/>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20" name="Rectangle 7"/>
          <p:cNvSpPr>
            <a:spLocks noChangeArrowheads="1"/>
          </p:cNvSpPr>
          <p:nvPr/>
        </p:nvSpPr>
        <p:spPr bwMode="auto">
          <a:xfrm>
            <a:off x="5664199" y="2282371"/>
            <a:ext cx="2095501" cy="397329"/>
          </a:xfrm>
          <a:prstGeom prst="rect">
            <a:avLst/>
          </a:prstGeom>
          <a:noFill/>
          <a:ln w="25400" cap="flat" cmpd="sng" algn="ctr">
            <a:solidFill>
              <a:srgbClr val="FF0000"/>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21" name="Rectangle 7"/>
          <p:cNvSpPr>
            <a:spLocks noChangeArrowheads="1"/>
          </p:cNvSpPr>
          <p:nvPr/>
        </p:nvSpPr>
        <p:spPr bwMode="auto">
          <a:xfrm>
            <a:off x="5664199" y="2701471"/>
            <a:ext cx="1651001" cy="359229"/>
          </a:xfrm>
          <a:prstGeom prst="rect">
            <a:avLst/>
          </a:prstGeom>
          <a:noFill/>
          <a:ln w="25400" cap="flat" cmpd="sng" algn="ctr">
            <a:solidFill>
              <a:srgbClr val="FF0000"/>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22" name="Rectangle 7"/>
          <p:cNvSpPr>
            <a:spLocks noChangeArrowheads="1"/>
          </p:cNvSpPr>
          <p:nvPr/>
        </p:nvSpPr>
        <p:spPr bwMode="auto">
          <a:xfrm>
            <a:off x="5676899" y="1456871"/>
            <a:ext cx="1993901" cy="397329"/>
          </a:xfrm>
          <a:prstGeom prst="rect">
            <a:avLst/>
          </a:prstGeom>
          <a:noFill/>
          <a:ln w="25400" cap="flat" cmpd="sng" algn="ctr">
            <a:solidFill>
              <a:srgbClr val="0000FF"/>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23" name="Rectangle 7"/>
          <p:cNvSpPr>
            <a:spLocks noChangeArrowheads="1"/>
          </p:cNvSpPr>
          <p:nvPr/>
        </p:nvSpPr>
        <p:spPr bwMode="auto">
          <a:xfrm>
            <a:off x="5664199" y="1863271"/>
            <a:ext cx="1993901" cy="422729"/>
          </a:xfrm>
          <a:prstGeom prst="rect">
            <a:avLst/>
          </a:prstGeom>
          <a:noFill/>
          <a:ln w="25400" cap="flat" cmpd="sng" algn="ctr">
            <a:solidFill>
              <a:srgbClr val="0000FF"/>
            </a:solidFill>
            <a:prstDash val="sysDash"/>
            <a:miter lim="800000"/>
            <a:headEnd type="none" w="med" len="med"/>
            <a:tailEnd type="none" w="med" len="med"/>
          </a:ln>
          <a:effectLst/>
        </p:spPr>
        <p:txBody>
          <a:bodyPr wrap="none" anchor="ctr"/>
          <a:lstStyle/>
          <a:p>
            <a:pPr algn="l"/>
            <a:endParaRPr lang="ko-KR" altLang="en-US" sz="2000" dirty="0">
              <a:solidFill>
                <a:srgbClr val="FF0000"/>
              </a:solidFill>
            </a:endParaRPr>
          </a:p>
        </p:txBody>
      </p:sp>
      <p:sp>
        <p:nvSpPr>
          <p:cNvPr id="24" name="TextBox 23"/>
          <p:cNvSpPr txBox="1"/>
          <p:nvPr/>
        </p:nvSpPr>
        <p:spPr>
          <a:xfrm>
            <a:off x="8763000" y="2260600"/>
            <a:ext cx="184666" cy="369332"/>
          </a:xfrm>
          <a:prstGeom prst="rect">
            <a:avLst/>
          </a:prstGeom>
          <a:noFill/>
        </p:spPr>
        <p:txBody>
          <a:bodyPr wrap="none" rtlCol="0">
            <a:spAutoFit/>
          </a:bodyPr>
          <a:lstStyle/>
          <a:p>
            <a:endParaRPr lang="en-US" dirty="0"/>
          </a:p>
        </p:txBody>
      </p:sp>
      <p:sp>
        <p:nvSpPr>
          <p:cNvPr id="26" name="Rectangle 25"/>
          <p:cNvSpPr/>
          <p:nvPr/>
        </p:nvSpPr>
        <p:spPr>
          <a:xfrm>
            <a:off x="527124" y="3230225"/>
            <a:ext cx="4411764" cy="430887"/>
          </a:xfrm>
          <a:prstGeom prst="rect">
            <a:avLst/>
          </a:prstGeom>
        </p:spPr>
        <p:txBody>
          <a:bodyPr wrap="square">
            <a:spAutoFit/>
          </a:bodyPr>
          <a:lstStyle/>
          <a:p>
            <a:pPr algn="l"/>
            <a:r>
              <a:rPr lang="en-US" altLang="ko-KR" sz="2200" dirty="0" smtClean="0">
                <a:solidFill>
                  <a:srgbClr val="0000FF"/>
                </a:solidFill>
                <a:latin typeface="Times New Roman" pitchFamily="18" charset="0"/>
              </a:rPr>
              <a:t>Look-1-step-ahead greedy algorithm</a:t>
            </a:r>
            <a:endParaRPr lang="en-US" sz="2200" dirty="0"/>
          </a:p>
        </p:txBody>
      </p:sp>
      <p:sp>
        <p:nvSpPr>
          <p:cNvPr id="28" name="Rectangle 27"/>
          <p:cNvSpPr/>
          <p:nvPr/>
        </p:nvSpPr>
        <p:spPr>
          <a:xfrm>
            <a:off x="487205" y="4006332"/>
            <a:ext cx="4613588" cy="430887"/>
          </a:xfrm>
          <a:prstGeom prst="rect">
            <a:avLst/>
          </a:prstGeom>
        </p:spPr>
        <p:txBody>
          <a:bodyPr wrap="none">
            <a:spAutoFit/>
          </a:bodyPr>
          <a:lstStyle/>
          <a:p>
            <a:r>
              <a:rPr lang="en-US" altLang="ko-KR" sz="2200" dirty="0" smtClean="0">
                <a:solidFill>
                  <a:srgbClr val="009900"/>
                </a:solidFill>
                <a:latin typeface="Times New Roman" pitchFamily="18" charset="0"/>
              </a:rPr>
              <a:t>2-sniffers-at-one-step greedy algorithm</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2"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xit" presetSubtype="0" fill="hold" grpId="1" nodeType="withEffect">
                                  <p:stCondLst>
                                    <p:cond delay="0"/>
                                  </p:stCondLst>
                                  <p:childTnLst>
                                    <p:set>
                                      <p:cBhvr>
                                        <p:cTn id="40" dur="1" fill="hold">
                                          <p:stCondLst>
                                            <p:cond delay="0"/>
                                          </p:stCondLst>
                                        </p:cTn>
                                        <p:tgtEl>
                                          <p:spTgt spid="26"/>
                                        </p:tgtEl>
                                        <p:attrNameLst>
                                          <p:attrName>style.visibility</p:attrName>
                                        </p:attrNameLst>
                                      </p:cBhvr>
                                      <p:to>
                                        <p:strVal val="hidden"/>
                                      </p:to>
                                    </p:set>
                                  </p:childTnLst>
                                </p:cTn>
                              </p:par>
                              <p:par>
                                <p:cTn id="41" presetID="1" presetClass="exit" presetSubtype="0" fill="hold" grpId="3" nodeType="withEffect">
                                  <p:stCondLst>
                                    <p:cond delay="0"/>
                                  </p:stCondLst>
                                  <p:childTnLst>
                                    <p:set>
                                      <p:cBhvr>
                                        <p:cTn id="42" dur="1" fill="hold">
                                          <p:stCondLst>
                                            <p:cond delay="0"/>
                                          </p:stCondLst>
                                        </p:cTn>
                                        <p:tgtEl>
                                          <p:spTgt spid="23"/>
                                        </p:tgtEl>
                                        <p:attrNameLst>
                                          <p:attrName>style.visibility</p:attrName>
                                        </p:attrNameLst>
                                      </p:cBhvr>
                                      <p:to>
                                        <p:strVal val="hidden"/>
                                      </p:to>
                                    </p:set>
                                  </p:childTnLst>
                                </p:cTn>
                              </p:par>
                              <p:par>
                                <p:cTn id="43" presetID="1" presetClass="exit" presetSubtype="0" fill="hold" grpId="3" nodeType="withEffect">
                                  <p:stCondLst>
                                    <p:cond delay="0"/>
                                  </p:stCondLst>
                                  <p:childTnLst>
                                    <p:set>
                                      <p:cBhvr>
                                        <p:cTn id="44" dur="1" fill="hold">
                                          <p:stCondLst>
                                            <p:cond delay="0"/>
                                          </p:stCondLst>
                                        </p:cTn>
                                        <p:tgtEl>
                                          <p:spTgt spid="22"/>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7"/>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8"/>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6"/>
                                        </p:tgtEl>
                                        <p:attrNameLst>
                                          <p:attrName>style.visibility</p:attrName>
                                        </p:attrNameLst>
                                      </p:cBhvr>
                                      <p:to>
                                        <p:strVal val="visible"/>
                                      </p:to>
                                    </p:set>
                                  </p:childTnLst>
                                </p:cTn>
                              </p:par>
                              <p:par>
                                <p:cTn id="65" presetID="1" presetClass="exit" presetSubtype="0" fill="hold" grpId="1" nodeType="withEffect">
                                  <p:stCondLst>
                                    <p:cond delay="0"/>
                                  </p:stCondLst>
                                  <p:childTnLst>
                                    <p:set>
                                      <p:cBhvr>
                                        <p:cTn id="66" dur="1" fill="hold">
                                          <p:stCondLst>
                                            <p:cond delay="0"/>
                                          </p:stCondLst>
                                        </p:cTn>
                                        <p:tgtEl>
                                          <p:spTgt spid="28"/>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12"/>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14"/>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1"/>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0"/>
                                        </p:tgtEl>
                                        <p:attrNameLst>
                                          <p:attrName>style.visibility</p:attrName>
                                        </p:attrNameLst>
                                      </p:cBhvr>
                                      <p:to>
                                        <p:strVal val="visible"/>
                                      </p:to>
                                    </p:set>
                                  </p:childTnLst>
                                </p:cTn>
                              </p:par>
                              <p:par>
                                <p:cTn id="85" presetID="1" presetClass="exit" presetSubtype="0" fill="hold" grpId="0" nodeType="withEffect">
                                  <p:stCondLst>
                                    <p:cond delay="0"/>
                                  </p:stCondLst>
                                  <p:childTnLst>
                                    <p:set>
                                      <p:cBhvr>
                                        <p:cTn id="86" dur="1" fill="hold">
                                          <p:stCondLst>
                                            <p:cond delay="0"/>
                                          </p:stCondLst>
                                        </p:cTn>
                                        <p:tgtEl>
                                          <p:spTgt spid="17"/>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21"/>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19"/>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20"/>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6" grpId="1" animBg="1"/>
      <p:bldP spid="7" grpId="0" animBg="1"/>
      <p:bldP spid="7" grpId="1" animBg="1"/>
      <p:bldP spid="8" grpId="0" animBg="1"/>
      <p:bldP spid="8" grpId="1" animBg="1"/>
      <p:bldP spid="9" grpId="0"/>
      <p:bldP spid="10" grpId="0"/>
      <p:bldP spid="11" grpId="0"/>
      <p:bldP spid="12" grpId="0" animBg="1"/>
      <p:bldP spid="12" grpId="1" animBg="1"/>
      <p:bldP spid="14" grpId="0" animBg="1"/>
      <p:bldP spid="14" grpId="1" animBg="1"/>
      <p:bldP spid="16" grpId="0"/>
      <p:bldP spid="17" grpId="0" animBg="1"/>
      <p:bldP spid="19" grpId="0" animBg="1"/>
      <p:bldP spid="19" grpId="1" animBg="1"/>
      <p:bldP spid="20" grpId="0" animBg="1"/>
      <p:bldP spid="20" grpId="1" animBg="1"/>
      <p:bldP spid="21" grpId="0" animBg="1"/>
      <p:bldP spid="21" grpId="1" animBg="1"/>
      <p:bldP spid="22" grpId="2" animBg="1"/>
      <p:bldP spid="22" grpId="3" animBg="1"/>
      <p:bldP spid="23" grpId="2" animBg="1"/>
      <p:bldP spid="23" grpId="3" animBg="1"/>
      <p:bldP spid="26" grpId="0"/>
      <p:bldP spid="26" grpId="1"/>
      <p:bldP spid="28" grpId="0"/>
      <p:bldP spid="28"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02" name="Rectangle 2"/>
          <p:cNvSpPr>
            <a:spLocks noGrp="1" noChangeArrowheads="1"/>
          </p:cNvSpPr>
          <p:nvPr>
            <p:ph type="title"/>
          </p:nvPr>
        </p:nvSpPr>
        <p:spPr/>
        <p:txBody>
          <a:bodyPr/>
          <a:lstStyle/>
          <a:p>
            <a:r>
              <a:rPr lang="en-US" dirty="0" smtClean="0"/>
              <a:t>Overview of Relaxation and Rounding</a:t>
            </a:r>
            <a:endParaRPr lang="en-US" dirty="0"/>
          </a:p>
        </p:txBody>
      </p:sp>
      <p:sp>
        <p:nvSpPr>
          <p:cNvPr id="1126403" name="Rectangle 3"/>
          <p:cNvSpPr>
            <a:spLocks noGrp="1" noChangeArrowheads="1"/>
          </p:cNvSpPr>
          <p:nvPr>
            <p:ph type="body" idx="1"/>
          </p:nvPr>
        </p:nvSpPr>
        <p:spPr>
          <a:xfrm>
            <a:off x="209550" y="1049338"/>
            <a:ext cx="8934450" cy="5087937"/>
          </a:xfrm>
        </p:spPr>
        <p:txBody>
          <a:bodyPr/>
          <a:lstStyle/>
          <a:p>
            <a:pPr marL="476250" indent="-419100">
              <a:buFont typeface="Wingdings" pitchFamily="2" charset="2"/>
              <a:buAutoNum type="arabicParenR"/>
            </a:pPr>
            <a:r>
              <a:rPr lang="en-US" altLang="ko-KR" dirty="0" smtClean="0">
                <a:ea typeface="굴림" pitchFamily="50" charset="-127"/>
              </a:rPr>
              <a:t>Formulate the given optimization problem into:</a:t>
            </a:r>
          </a:p>
          <a:p>
            <a:pPr marL="971550" lvl="1" indent="-514350">
              <a:buAutoNum type="romanLcPeriod"/>
            </a:pPr>
            <a:r>
              <a:rPr lang="en-US" altLang="ko-KR" dirty="0" smtClean="0">
                <a:ea typeface="굴림" pitchFamily="50" charset="-127"/>
              </a:rPr>
              <a:t>Integer Linear Program (ILP)</a:t>
            </a:r>
          </a:p>
          <a:p>
            <a:pPr marL="971550" lvl="1" indent="-514350">
              <a:buAutoNum type="romanLcPeriod"/>
            </a:pPr>
            <a:r>
              <a:rPr lang="en-US" altLang="ko-KR" dirty="0" err="1" smtClean="0">
                <a:ea typeface="굴림" pitchFamily="50" charset="-127"/>
              </a:rPr>
              <a:t>Quadratically</a:t>
            </a:r>
            <a:r>
              <a:rPr lang="en-US" altLang="ko-KR" dirty="0" smtClean="0">
                <a:ea typeface="굴림" pitchFamily="50" charset="-127"/>
              </a:rPr>
              <a:t> Constrained Linear Program (QCLP)</a:t>
            </a:r>
          </a:p>
          <a:p>
            <a:pPr marL="476250" indent="-419100">
              <a:buFont typeface="Wingdings" pitchFamily="2" charset="2"/>
              <a:buAutoNum type="arabicParenR"/>
            </a:pPr>
            <a:r>
              <a:rPr lang="en-US" altLang="ko-KR" dirty="0" smtClean="0">
                <a:ea typeface="굴림" pitchFamily="50" charset="-127"/>
              </a:rPr>
              <a:t>Transform the ILP/QCLP into a relaxed program</a:t>
            </a:r>
          </a:p>
          <a:p>
            <a:pPr marL="971550" lvl="1" indent="-514350">
              <a:buFont typeface="Wingdings" pitchFamily="2" charset="2"/>
              <a:buAutoNum type="romanLcPeriod"/>
            </a:pPr>
            <a:r>
              <a:rPr lang="en-US" dirty="0" smtClean="0"/>
              <a:t>ILP </a:t>
            </a:r>
            <a:r>
              <a:rPr lang="en-US" dirty="0" err="1" smtClean="0">
                <a:sym typeface="Wingdings"/>
              </a:rPr>
              <a:t></a:t>
            </a:r>
            <a:r>
              <a:rPr lang="en-US" dirty="0" smtClean="0">
                <a:sym typeface="Wingdings"/>
              </a:rPr>
              <a:t> </a:t>
            </a:r>
            <a:r>
              <a:rPr lang="en-US" dirty="0" smtClean="0"/>
              <a:t>Linear Program (LP)</a:t>
            </a:r>
          </a:p>
          <a:p>
            <a:pPr marL="971550" lvl="1" indent="-514350">
              <a:buAutoNum type="romanLcPeriod"/>
            </a:pPr>
            <a:r>
              <a:rPr lang="en-US" dirty="0" smtClean="0"/>
              <a:t>QCLP </a:t>
            </a:r>
            <a:r>
              <a:rPr lang="en-US" dirty="0" err="1" smtClean="0">
                <a:sym typeface="Wingdings"/>
              </a:rPr>
              <a:t></a:t>
            </a:r>
            <a:r>
              <a:rPr lang="en-US" dirty="0" smtClean="0"/>
              <a:t> </a:t>
            </a:r>
            <a:r>
              <a:rPr lang="en-US" dirty="0" err="1" smtClean="0"/>
              <a:t>SemiDefinite</a:t>
            </a:r>
            <a:r>
              <a:rPr lang="en-US" dirty="0" smtClean="0"/>
              <a:t> Program (SDP)</a:t>
            </a:r>
            <a:endParaRPr lang="en-US" altLang="ko-KR" dirty="0" smtClean="0">
              <a:ea typeface="굴림" pitchFamily="50" charset="-127"/>
            </a:endParaRPr>
          </a:p>
          <a:p>
            <a:pPr marL="476250" indent="-419100">
              <a:buFont typeface="Wingdings" pitchFamily="2" charset="2"/>
              <a:buAutoNum type="arabicParenR"/>
            </a:pPr>
            <a:r>
              <a:rPr lang="en-US" altLang="ko-KR" dirty="0" smtClean="0">
                <a:ea typeface="굴림" pitchFamily="50" charset="-127"/>
              </a:rPr>
              <a:t>Solve the relaxed program to find the optimal solution</a:t>
            </a:r>
          </a:p>
          <a:p>
            <a:pPr marL="876300" lvl="1" indent="-419100"/>
            <a:r>
              <a:rPr lang="en-US" dirty="0" smtClean="0"/>
              <a:t>Employing one of existing LP/SDP solvers </a:t>
            </a:r>
            <a:endParaRPr lang="en-US" altLang="ko-KR" dirty="0" smtClean="0">
              <a:ea typeface="굴림" pitchFamily="50" charset="-127"/>
            </a:endParaRPr>
          </a:p>
          <a:p>
            <a:pPr marL="476250" indent="-419100">
              <a:buFont typeface="Wingdings" pitchFamily="2" charset="2"/>
              <a:buAutoNum type="arabicParenR"/>
            </a:pPr>
            <a:r>
              <a:rPr lang="en-US" altLang="ko-KR" dirty="0" smtClean="0">
                <a:ea typeface="굴림" pitchFamily="50" charset="-127"/>
              </a:rPr>
              <a:t>Round the non-integer values of the optimal solution to an integer solution that is feasible for the original ILP/QCLP</a:t>
            </a:r>
          </a:p>
          <a:p>
            <a:pPr marL="971550" lvl="1" indent="-514350">
              <a:buFont typeface="Wingdings" pitchFamily="2" charset="2"/>
              <a:buAutoNum type="romanLcPeriod"/>
            </a:pPr>
            <a:r>
              <a:rPr lang="en-US" altLang="ko-KR" dirty="0" smtClean="0">
                <a:ea typeface="굴림" pitchFamily="50" charset="-127"/>
              </a:rPr>
              <a:t>Randomized Rounding Algorithm (RRA)</a:t>
            </a:r>
          </a:p>
          <a:p>
            <a:pPr marL="971550" lvl="1" indent="-514350">
              <a:buFont typeface="Wingdings" pitchFamily="2" charset="2"/>
              <a:buAutoNum type="romanLcPeriod"/>
            </a:pPr>
            <a:r>
              <a:rPr lang="en-US" altLang="ko-KR" dirty="0" smtClean="0">
                <a:ea typeface="굴림" pitchFamily="50" charset="-127"/>
              </a:rPr>
              <a:t>Greedy Rounding Algorithm (GRA)</a:t>
            </a:r>
          </a:p>
        </p:txBody>
      </p:sp>
    </p:spTree>
    <p:extLst>
      <p:ext uri="{BB962C8B-B14F-4D97-AF65-F5344CB8AC3E}">
        <p14:creationId xmlns:p14="http://schemas.microsoft.com/office/powerpoint/2010/main" val="16929988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Content Placeholder 30"/>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Last constraint makes </a:t>
            </a:r>
            <a:r>
              <a:rPr lang="en-US" i="1" dirty="0" err="1" smtClean="0"/>
              <a:t>x</a:t>
            </a:r>
            <a:r>
              <a:rPr lang="en-US" i="1" baseline="-25000" dirty="0" err="1" smtClean="0"/>
              <a:t>n</a:t>
            </a:r>
            <a:r>
              <a:rPr lang="en-US" dirty="0" smtClean="0"/>
              <a:t> = 0 if the number of sniffers that can overhear node </a:t>
            </a:r>
            <a:r>
              <a:rPr lang="en-US" i="1" dirty="0" err="1" smtClean="0"/>
              <a:t>n</a:t>
            </a:r>
            <a:r>
              <a:rPr lang="en-US" dirty="0" smtClean="0"/>
              <a:t> is smaller than the coverage requirement </a:t>
            </a:r>
            <a:r>
              <a:rPr lang="en-US" i="1" dirty="0" err="1" smtClean="0"/>
              <a:t>r</a:t>
            </a:r>
            <a:r>
              <a:rPr lang="en-US" i="1" baseline="-25000" dirty="0" err="1" smtClean="0"/>
              <a:t>n</a:t>
            </a:r>
            <a:r>
              <a:rPr lang="en-US" dirty="0" smtClean="0"/>
              <a:t> </a:t>
            </a:r>
          </a:p>
          <a:p>
            <a:endParaRPr lang="en-US" dirty="0"/>
          </a:p>
        </p:txBody>
      </p:sp>
      <p:sp>
        <p:nvSpPr>
          <p:cNvPr id="37" name="Rectangle 36"/>
          <p:cNvSpPr/>
          <p:nvPr/>
        </p:nvSpPr>
        <p:spPr>
          <a:xfrm>
            <a:off x="1241775" y="1198034"/>
            <a:ext cx="711200" cy="430887"/>
          </a:xfrm>
          <a:prstGeom prst="rect">
            <a:avLst/>
          </a:prstGeom>
        </p:spPr>
        <p:txBody>
          <a:bodyPr wrap="square">
            <a:spAutoFit/>
          </a:bodyPr>
          <a:lstStyle/>
          <a:p>
            <a:pPr algn="l"/>
            <a:r>
              <a:rPr lang="en-US" sz="2200" dirty="0" smtClean="0">
                <a:solidFill>
                  <a:srgbClr val="0000FF"/>
                </a:solidFill>
                <a:latin typeface="Times New Roman" pitchFamily="18" charset="0"/>
              </a:rPr>
              <a:t>ILP:</a:t>
            </a:r>
            <a:endParaRPr lang="en-US" sz="2200" dirty="0">
              <a:solidFill>
                <a:srgbClr val="0000FF"/>
              </a:solidFill>
            </a:endParaRPr>
          </a:p>
        </p:txBody>
      </p:sp>
      <p:graphicFrame>
        <p:nvGraphicFramePr>
          <p:cNvPr id="38" name="Object 4"/>
          <p:cNvGraphicFramePr>
            <a:graphicFrameLocks noChangeAspect="1"/>
          </p:cNvGraphicFramePr>
          <p:nvPr/>
        </p:nvGraphicFramePr>
        <p:xfrm>
          <a:off x="2011891" y="1190096"/>
          <a:ext cx="5772150" cy="2811462"/>
        </p:xfrm>
        <a:graphic>
          <a:graphicData uri="http://schemas.openxmlformats.org/presentationml/2006/ole">
            <mc:AlternateContent xmlns:mc="http://schemas.openxmlformats.org/markup-compatibility/2006">
              <mc:Choice xmlns:v="urn:schemas-microsoft-com:vml" Requires="v">
                <p:oleObj spid="_x0000_s1820684" name="Equation" r:id="rId4" imgW="3098800" imgH="1511300" progId="Equation.3">
                  <p:embed/>
                </p:oleObj>
              </mc:Choice>
              <mc:Fallback>
                <p:oleObj name="Equation" r:id="rId4" imgW="3098800" imgH="1511300" progId="Equation.3">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1891" y="1190096"/>
                        <a:ext cx="5772150" cy="2811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 name="Object 6"/>
          <p:cNvGraphicFramePr>
            <a:graphicFrameLocks noChangeAspect="1"/>
          </p:cNvGraphicFramePr>
          <p:nvPr/>
        </p:nvGraphicFramePr>
        <p:xfrm>
          <a:off x="3355975" y="4196291"/>
          <a:ext cx="4662488" cy="382588"/>
        </p:xfrm>
        <a:graphic>
          <a:graphicData uri="http://schemas.openxmlformats.org/presentationml/2006/ole">
            <mc:AlternateContent xmlns:mc="http://schemas.openxmlformats.org/markup-compatibility/2006">
              <mc:Choice xmlns:v="urn:schemas-microsoft-com:vml" Requires="v">
                <p:oleObj spid="_x0000_s1820685" name="Equation" r:id="rId6" imgW="2476500" imgH="203200" progId="Equation.3">
                  <p:embed/>
                </p:oleObj>
              </mc:Choice>
              <mc:Fallback>
                <p:oleObj name="Equation" r:id="rId6" imgW="2476500" imgH="203200" progId="Equation.3">
                  <p:embed/>
                  <p:pic>
                    <p:nvPicPr>
                      <p:cNvPr id="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55975" y="4196291"/>
                        <a:ext cx="4662488"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0" name="Straight Connector 39"/>
          <p:cNvCxnSpPr/>
          <p:nvPr/>
        </p:nvCxnSpPr>
        <p:spPr bwMode="auto">
          <a:xfrm flipV="1">
            <a:off x="3043766" y="3738033"/>
            <a:ext cx="4953000" cy="50800"/>
          </a:xfrm>
          <a:prstGeom prst="line">
            <a:avLst/>
          </a:prstGeom>
          <a:noFill/>
          <a:ln w="25400" cap="flat" cmpd="sng" algn="ctr">
            <a:solidFill>
              <a:srgbClr val="FF0000"/>
            </a:solidFill>
            <a:prstDash val="solid"/>
            <a:round/>
            <a:headEnd type="none" w="med" len="med"/>
            <a:tailEnd type="none" w="med" len="med"/>
          </a:ln>
          <a:effectLst/>
        </p:spPr>
      </p:cxnSp>
      <p:sp>
        <p:nvSpPr>
          <p:cNvPr id="41" name="Rectangle 40"/>
          <p:cNvSpPr/>
          <p:nvPr/>
        </p:nvSpPr>
        <p:spPr>
          <a:xfrm>
            <a:off x="1926166" y="3546716"/>
            <a:ext cx="1219200" cy="430887"/>
          </a:xfrm>
          <a:prstGeom prst="rect">
            <a:avLst/>
          </a:prstGeom>
        </p:spPr>
        <p:txBody>
          <a:bodyPr wrap="square">
            <a:spAutoFit/>
          </a:bodyPr>
          <a:lstStyle/>
          <a:p>
            <a:pPr algn="l"/>
            <a:r>
              <a:rPr lang="en-US" sz="2200" dirty="0" smtClean="0">
                <a:solidFill>
                  <a:srgbClr val="FF0000"/>
                </a:solidFill>
                <a:latin typeface="Times New Roman" pitchFamily="18" charset="0"/>
              </a:rPr>
              <a:t>Relaxed</a:t>
            </a:r>
            <a:endParaRPr lang="en-US" sz="2200" dirty="0"/>
          </a:p>
        </p:txBody>
      </p:sp>
      <p:sp>
        <p:nvSpPr>
          <p:cNvPr id="42" name="Rectangle 41"/>
          <p:cNvSpPr/>
          <p:nvPr/>
        </p:nvSpPr>
        <p:spPr>
          <a:xfrm>
            <a:off x="634999" y="4708830"/>
            <a:ext cx="2060223" cy="430887"/>
          </a:xfrm>
          <a:prstGeom prst="rect">
            <a:avLst/>
          </a:prstGeom>
        </p:spPr>
        <p:txBody>
          <a:bodyPr wrap="square">
            <a:spAutoFit/>
          </a:bodyPr>
          <a:lstStyle/>
          <a:p>
            <a:pPr algn="l"/>
            <a:r>
              <a:rPr lang="en-US" sz="2200" dirty="0" smtClean="0">
                <a:solidFill>
                  <a:srgbClr val="FF0000"/>
                </a:solidFill>
                <a:latin typeface="Times New Roman" pitchFamily="18" charset="0"/>
              </a:rPr>
              <a:t>Make LP tighter</a:t>
            </a:r>
            <a:endParaRPr lang="en-US" sz="2200" dirty="0">
              <a:solidFill>
                <a:srgbClr val="FF0000"/>
              </a:solidFill>
            </a:endParaRPr>
          </a:p>
        </p:txBody>
      </p:sp>
      <p:sp>
        <p:nvSpPr>
          <p:cNvPr id="44" name="Rectangle 43"/>
          <p:cNvSpPr/>
          <p:nvPr/>
        </p:nvSpPr>
        <p:spPr>
          <a:xfrm>
            <a:off x="5517444" y="1020347"/>
            <a:ext cx="3175000" cy="707886"/>
          </a:xfrm>
          <a:prstGeom prst="rect">
            <a:avLst/>
          </a:prstGeom>
          <a:ln w="19050" cap="flat" cmpd="sng" algn="ctr">
            <a:solidFill>
              <a:srgbClr val="009900"/>
            </a:solidFill>
            <a:prstDash val="solid"/>
            <a:round/>
            <a:headEnd type="none" w="med" len="med"/>
            <a:tailEnd type="none" w="med" len="med"/>
          </a:ln>
        </p:spPr>
        <p:txBody>
          <a:bodyPr wrap="square">
            <a:spAutoFit/>
          </a:bodyPr>
          <a:lstStyle/>
          <a:p>
            <a:pPr algn="l"/>
            <a:r>
              <a:rPr lang="en-US" altLang="ko-KR" sz="2000" i="1" dirty="0" smtClean="0"/>
              <a:t> </a:t>
            </a:r>
            <a:r>
              <a:rPr lang="en-US" altLang="ko-KR" sz="2000" i="1" dirty="0" err="1" smtClean="0"/>
              <a:t>y</a:t>
            </a:r>
            <a:r>
              <a:rPr lang="en-US" altLang="ko-KR" sz="2000" i="1" baseline="-25000" dirty="0" err="1" smtClean="0"/>
              <a:t>s</a:t>
            </a:r>
            <a:r>
              <a:rPr lang="en-US" altLang="ko-KR" sz="2000" i="1" baseline="-25000" dirty="0" smtClean="0"/>
              <a:t>, </a:t>
            </a:r>
            <a:r>
              <a:rPr lang="en-US" altLang="ko-KR" sz="2000" i="1" baseline="-25000" dirty="0" err="1" smtClean="0"/>
              <a:t>c</a:t>
            </a:r>
            <a:r>
              <a:rPr lang="en-US" altLang="ko-KR" sz="2000" dirty="0" smtClean="0"/>
              <a:t> = 1 ↔ </a:t>
            </a:r>
            <a:r>
              <a:rPr lang="en-US" altLang="ko-KR" sz="2000" i="1" dirty="0" smtClean="0"/>
              <a:t>K</a:t>
            </a:r>
            <a:r>
              <a:rPr lang="en-US" altLang="ko-KR" sz="2000" i="1" baseline="-25000" dirty="0" smtClean="0"/>
              <a:t>s, </a:t>
            </a:r>
            <a:r>
              <a:rPr lang="en-US" altLang="ko-KR" sz="2000" i="1" baseline="-25000" dirty="0" err="1" smtClean="0"/>
              <a:t>c</a:t>
            </a:r>
            <a:r>
              <a:rPr lang="en-US" altLang="ko-KR" sz="2000" dirty="0" smtClean="0"/>
              <a:t> is chosen</a:t>
            </a:r>
          </a:p>
          <a:p>
            <a:pPr algn="l"/>
            <a:r>
              <a:rPr lang="en-US" altLang="ko-KR" sz="2000" i="1" dirty="0" smtClean="0"/>
              <a:t> </a:t>
            </a:r>
            <a:r>
              <a:rPr lang="en-US" altLang="ko-KR" sz="2000" i="1" dirty="0" err="1" smtClean="0"/>
              <a:t>x</a:t>
            </a:r>
            <a:r>
              <a:rPr lang="en-US" altLang="ko-KR" sz="2000" i="1" baseline="-25000" dirty="0" err="1" smtClean="0"/>
              <a:t>n</a:t>
            </a:r>
            <a:r>
              <a:rPr lang="en-US" altLang="ko-KR" sz="2000" dirty="0" smtClean="0"/>
              <a:t> = 1   ↔ node </a:t>
            </a:r>
            <a:r>
              <a:rPr lang="en-US" altLang="ko-KR" sz="2000" i="1" dirty="0" err="1" smtClean="0"/>
              <a:t>n</a:t>
            </a:r>
            <a:r>
              <a:rPr lang="en-US" altLang="ko-KR" sz="2000" dirty="0" smtClean="0"/>
              <a:t> is covered</a:t>
            </a:r>
            <a:endParaRPr lang="en-US" sz="2000" dirty="0"/>
          </a:p>
        </p:txBody>
      </p:sp>
      <p:sp>
        <p:nvSpPr>
          <p:cNvPr id="45" name="Rectangle 2"/>
          <p:cNvSpPr txBox="1">
            <a:spLocks noChangeArrowheads="1"/>
          </p:cNvSpPr>
          <p:nvPr/>
        </p:nvSpPr>
        <p:spPr bwMode="auto">
          <a:xfrm>
            <a:off x="160338" y="217488"/>
            <a:ext cx="8821737" cy="692150"/>
          </a:xfrm>
          <a:prstGeom prst="rect">
            <a:avLst/>
          </a:prstGeom>
          <a:noFill/>
          <a:ln w="12700">
            <a:noFill/>
            <a:miter lim="800000"/>
            <a:headEnd/>
            <a:tailEnd/>
          </a:ln>
          <a:effectLst/>
        </p:spPr>
        <p:txBody>
          <a:bodyPr vert="horz" wrap="square" lIns="90487" tIns="44450" rIns="90487" bIns="4445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3600" b="1" i="0" u="none" strike="noStrike" kern="0" cap="none" spc="0" normalizeH="0" baseline="0" noProof="0" dirty="0" smtClean="0">
                <a:ln>
                  <a:noFill/>
                </a:ln>
                <a:solidFill>
                  <a:srgbClr val="009900"/>
                </a:solidFill>
                <a:effectLst/>
                <a:uLnTx/>
                <a:uFillTx/>
                <a:latin typeface="+mj-lt"/>
                <a:ea typeface="굴림" pitchFamily="50" charset="-127"/>
                <a:cs typeface="+mj-cs"/>
              </a:rPr>
              <a:t>LP Relaxation</a:t>
            </a:r>
          </a:p>
        </p:txBody>
      </p:sp>
      <p:graphicFrame>
        <p:nvGraphicFramePr>
          <p:cNvPr id="1820683" name="Object 11"/>
          <p:cNvGraphicFramePr>
            <a:graphicFrameLocks noChangeAspect="1"/>
          </p:cNvGraphicFramePr>
          <p:nvPr/>
        </p:nvGraphicFramePr>
        <p:xfrm>
          <a:off x="3332337" y="4639733"/>
          <a:ext cx="4759325" cy="646113"/>
        </p:xfrm>
        <a:graphic>
          <a:graphicData uri="http://schemas.openxmlformats.org/presentationml/2006/ole">
            <mc:AlternateContent xmlns:mc="http://schemas.openxmlformats.org/markup-compatibility/2006">
              <mc:Choice xmlns:v="urn:schemas-microsoft-com:vml" Requires="v">
                <p:oleObj spid="_x0000_s1820686" name="Equation" r:id="rId8" imgW="2527300" imgH="342900" progId="Equation.3">
                  <p:embed/>
                </p:oleObj>
              </mc:Choice>
              <mc:Fallback>
                <p:oleObj name="Equation" r:id="rId8" imgW="2527300" imgH="342900" progId="Equation.3">
                  <p:embed/>
                  <p:pic>
                    <p:nvPicPr>
                      <p:cNvPr id="0"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32337" y="4639733"/>
                        <a:ext cx="4759325" cy="646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Rectangle 12"/>
          <p:cNvSpPr/>
          <p:nvPr/>
        </p:nvSpPr>
        <p:spPr>
          <a:xfrm>
            <a:off x="287866" y="2490563"/>
            <a:ext cx="1305276" cy="769441"/>
          </a:xfrm>
          <a:prstGeom prst="rect">
            <a:avLst/>
          </a:prstGeom>
        </p:spPr>
        <p:txBody>
          <a:bodyPr wrap="square">
            <a:spAutoFit/>
          </a:bodyPr>
          <a:lstStyle/>
          <a:p>
            <a:pPr algn="l"/>
            <a:r>
              <a:rPr lang="en-US" sz="2200" dirty="0" smtClean="0">
                <a:solidFill>
                  <a:srgbClr val="FF0000"/>
                </a:solidFill>
                <a:latin typeface="Times New Roman" pitchFamily="18" charset="0"/>
              </a:rPr>
              <a:t>Naïve LP relaxation</a:t>
            </a:r>
            <a:endParaRPr lang="en-US" sz="2200" dirty="0">
              <a:solidFill>
                <a:srgbClr val="FF0000"/>
              </a:solidFill>
            </a:endParaRPr>
          </a:p>
        </p:txBody>
      </p:sp>
      <p:sp>
        <p:nvSpPr>
          <p:cNvPr id="14" name="Right Brace 13"/>
          <p:cNvSpPr/>
          <p:nvPr/>
        </p:nvSpPr>
        <p:spPr bwMode="auto">
          <a:xfrm flipH="1">
            <a:off x="1516938" y="1396822"/>
            <a:ext cx="393705" cy="2991733"/>
          </a:xfrm>
          <a:prstGeom prst="rightBrace">
            <a:avLst>
              <a:gd name="adj1" fmla="val 27683"/>
              <a:gd name="adj2" fmla="val 44322"/>
            </a:avLst>
          </a:prstGeom>
          <a:no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pitchFamily="18" charset="0"/>
              <a:ea typeface="굴림" pitchFamily="50" charset="-127"/>
            </a:endParaRPr>
          </a:p>
        </p:txBody>
      </p:sp>
      <p:cxnSp>
        <p:nvCxnSpPr>
          <p:cNvPr id="16" name="Straight Arrow Connector 15"/>
          <p:cNvCxnSpPr/>
          <p:nvPr/>
        </p:nvCxnSpPr>
        <p:spPr bwMode="auto">
          <a:xfrm rot="10800000">
            <a:off x="2610557" y="4953000"/>
            <a:ext cx="677333" cy="1588"/>
          </a:xfrm>
          <a:prstGeom prst="straightConnector1">
            <a:avLst/>
          </a:prstGeom>
          <a:noFill/>
          <a:ln w="25400" cap="flat" cmpd="sng" algn="ctr">
            <a:solidFill>
              <a:srgbClr val="FF0000"/>
            </a:solidFill>
            <a:prstDash val="solid"/>
            <a:round/>
            <a:headEnd type="none" w="med" len="med"/>
            <a:tailEnd type="arrow"/>
          </a:ln>
          <a:effectLst/>
        </p:spPr>
      </p:cxnSp>
    </p:spTree>
    <p:extLst>
      <p:ext uri="{BB962C8B-B14F-4D97-AF65-F5344CB8AC3E}">
        <p14:creationId xmlns:p14="http://schemas.microsoft.com/office/powerpoint/2010/main" val="166919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par>
                                <p:cTn id="9" presetID="1" presetClass="exit"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82068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uild="p"/>
      <p:bldP spid="37" grpId="0"/>
      <p:bldP spid="41" grpId="0"/>
      <p:bldP spid="42" grpId="0"/>
      <p:bldP spid="13" grpId="0"/>
      <p:bldP spid="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SDP Relaxation</a:t>
            </a:r>
          </a:p>
        </p:txBody>
      </p:sp>
      <p:sp>
        <p:nvSpPr>
          <p:cNvPr id="1144835" name="Rectangle 3"/>
          <p:cNvSpPr>
            <a:spLocks noGrp="1" noChangeArrowheads="1"/>
          </p:cNvSpPr>
          <p:nvPr>
            <p:ph type="body" idx="1"/>
          </p:nvPr>
        </p:nvSpPr>
        <p:spPr/>
        <p:txBody>
          <a:bodyPr/>
          <a:lstStyle/>
          <a:p>
            <a:pPr>
              <a:lnSpc>
                <a:spcPct val="90000"/>
              </a:lnSpc>
            </a:pPr>
            <a:endParaRPr lang="en-US" altLang="ko-KR" dirty="0" smtClean="0">
              <a:latin typeface="Times New Roman" pitchFamily="18" charset="0"/>
            </a:endParaRPr>
          </a:p>
          <a:p>
            <a:pPr>
              <a:lnSpc>
                <a:spcPct val="90000"/>
              </a:lnSpc>
            </a:pPr>
            <a:endParaRPr lang="en-US" altLang="ko-KR" dirty="0">
              <a:latin typeface="Times New Roman" pitchFamily="18" charset="0"/>
            </a:endParaRPr>
          </a:p>
          <a:p>
            <a:pPr>
              <a:lnSpc>
                <a:spcPct val="90000"/>
              </a:lnSpc>
            </a:pPr>
            <a:endParaRPr lang="en-US" altLang="ko-KR" dirty="0" smtClean="0">
              <a:latin typeface="Times New Roman" pitchFamily="18" charset="0"/>
            </a:endParaRPr>
          </a:p>
          <a:p>
            <a:pPr>
              <a:lnSpc>
                <a:spcPct val="90000"/>
              </a:lnSpc>
            </a:pPr>
            <a:endParaRPr lang="en-US" altLang="ko-KR" dirty="0">
              <a:latin typeface="Times New Roman" pitchFamily="18" charset="0"/>
            </a:endParaRPr>
          </a:p>
          <a:p>
            <a:pPr>
              <a:lnSpc>
                <a:spcPct val="90000"/>
              </a:lnSpc>
            </a:pPr>
            <a:endParaRPr lang="en-US" altLang="ko-KR" dirty="0" smtClean="0">
              <a:latin typeface="Times New Roman" pitchFamily="18" charset="0"/>
            </a:endParaRPr>
          </a:p>
          <a:p>
            <a:pPr>
              <a:lnSpc>
                <a:spcPct val="90000"/>
              </a:lnSpc>
            </a:pPr>
            <a:endParaRPr lang="en-US" altLang="ko-KR" dirty="0">
              <a:latin typeface="Times New Roman" pitchFamily="18" charset="0"/>
            </a:endParaRPr>
          </a:p>
          <a:p>
            <a:pPr>
              <a:lnSpc>
                <a:spcPct val="90000"/>
              </a:lnSpc>
            </a:pPr>
            <a:endParaRPr lang="en-US" altLang="ko-KR" dirty="0" smtClean="0">
              <a:latin typeface="Times New Roman" pitchFamily="18" charset="0"/>
            </a:endParaRPr>
          </a:p>
          <a:p>
            <a:pPr>
              <a:lnSpc>
                <a:spcPct val="90000"/>
              </a:lnSpc>
            </a:pPr>
            <a:endParaRPr lang="en-US" altLang="ko-KR" dirty="0">
              <a:latin typeface="Times New Roman" pitchFamily="18" charset="0"/>
            </a:endParaRPr>
          </a:p>
          <a:p>
            <a:pPr>
              <a:lnSpc>
                <a:spcPct val="90000"/>
              </a:lnSpc>
            </a:pPr>
            <a:endParaRPr lang="en-US" altLang="ko-KR" dirty="0" smtClean="0">
              <a:latin typeface="Times New Roman" pitchFamily="18" charset="0"/>
            </a:endParaRPr>
          </a:p>
          <a:p>
            <a:pPr>
              <a:lnSpc>
                <a:spcPct val="90000"/>
              </a:lnSpc>
            </a:pPr>
            <a:endParaRPr lang="en-US" altLang="ko-KR" dirty="0">
              <a:latin typeface="Times New Roman" pitchFamily="18" charset="0"/>
            </a:endParaRPr>
          </a:p>
          <a:p>
            <a:pPr>
              <a:lnSpc>
                <a:spcPct val="90000"/>
              </a:lnSpc>
              <a:buClr>
                <a:schemeClr val="tx1"/>
              </a:buClr>
            </a:pPr>
            <a:endParaRPr lang="en-US" altLang="ko-KR" dirty="0" smtClean="0">
              <a:solidFill>
                <a:schemeClr val="tx1"/>
              </a:solidFill>
              <a:latin typeface="Times New Roman" pitchFamily="18" charset="0"/>
            </a:endParaRPr>
          </a:p>
        </p:txBody>
      </p:sp>
      <p:sp>
        <p:nvSpPr>
          <p:cNvPr id="12" name="Rectangle 11"/>
          <p:cNvSpPr/>
          <p:nvPr/>
        </p:nvSpPr>
        <p:spPr>
          <a:xfrm>
            <a:off x="730955" y="936978"/>
            <a:ext cx="2044700" cy="1446550"/>
          </a:xfrm>
          <a:prstGeom prst="rect">
            <a:avLst/>
          </a:prstGeom>
        </p:spPr>
        <p:txBody>
          <a:bodyPr wrap="square">
            <a:spAutoFit/>
          </a:bodyPr>
          <a:lstStyle/>
          <a:p>
            <a:pPr algn="l"/>
            <a:r>
              <a:rPr lang="en-US" sz="2200" dirty="0" err="1" smtClean="0">
                <a:solidFill>
                  <a:srgbClr val="0000FF"/>
                </a:solidFill>
                <a:latin typeface="Times New Roman" pitchFamily="18" charset="0"/>
              </a:rPr>
              <a:t>Quadratically</a:t>
            </a:r>
            <a:r>
              <a:rPr lang="en-US" sz="2200" dirty="0" smtClean="0">
                <a:solidFill>
                  <a:srgbClr val="0000FF"/>
                </a:solidFill>
                <a:latin typeface="Times New Roman" pitchFamily="18" charset="0"/>
              </a:rPr>
              <a:t> Constrained Linear Program</a:t>
            </a:r>
            <a:br>
              <a:rPr lang="en-US" sz="2200" dirty="0" smtClean="0">
                <a:solidFill>
                  <a:srgbClr val="0000FF"/>
                </a:solidFill>
                <a:latin typeface="Times New Roman" pitchFamily="18" charset="0"/>
              </a:rPr>
            </a:br>
            <a:r>
              <a:rPr lang="en-US" sz="2200" dirty="0" smtClean="0">
                <a:solidFill>
                  <a:srgbClr val="0000FF"/>
                </a:solidFill>
                <a:latin typeface="Times New Roman" pitchFamily="18" charset="0"/>
              </a:rPr>
              <a:t>(QCLP):</a:t>
            </a:r>
            <a:endParaRPr lang="en-US" sz="2200" dirty="0">
              <a:solidFill>
                <a:srgbClr val="0000FF"/>
              </a:solidFill>
            </a:endParaRPr>
          </a:p>
        </p:txBody>
      </p:sp>
      <p:pic>
        <p:nvPicPr>
          <p:cNvPr id="1822723" name="Picture 3"/>
          <p:cNvPicPr>
            <a:picLocks noChangeAspect="1" noChangeArrowheads="1"/>
          </p:cNvPicPr>
          <p:nvPr/>
        </p:nvPicPr>
        <p:blipFill>
          <a:blip r:embed="rId3" cstate="print"/>
          <a:srcRect/>
          <a:stretch>
            <a:fillRect/>
          </a:stretch>
        </p:blipFill>
        <p:spPr bwMode="auto">
          <a:xfrm>
            <a:off x="2828925" y="1047750"/>
            <a:ext cx="5362575" cy="3271838"/>
          </a:xfrm>
          <a:prstGeom prst="rect">
            <a:avLst/>
          </a:prstGeom>
          <a:noFill/>
        </p:spPr>
      </p:pic>
      <p:pic>
        <p:nvPicPr>
          <p:cNvPr id="1822724" name="Picture 4"/>
          <p:cNvPicPr>
            <a:picLocks noChangeAspect="1" noChangeArrowheads="1"/>
          </p:cNvPicPr>
          <p:nvPr/>
        </p:nvPicPr>
        <p:blipFill>
          <a:blip r:embed="rId4" cstate="print"/>
          <a:srcRect/>
          <a:stretch>
            <a:fillRect/>
          </a:stretch>
        </p:blipFill>
        <p:spPr bwMode="auto">
          <a:xfrm>
            <a:off x="2768600" y="4316413"/>
            <a:ext cx="5797550" cy="1928812"/>
          </a:xfrm>
          <a:prstGeom prst="rect">
            <a:avLst/>
          </a:prstGeom>
          <a:noFill/>
        </p:spPr>
      </p:pic>
      <p:sp>
        <p:nvSpPr>
          <p:cNvPr id="15" name="Rectangle 14"/>
          <p:cNvSpPr/>
          <p:nvPr/>
        </p:nvSpPr>
        <p:spPr>
          <a:xfrm>
            <a:off x="2705101" y="5055769"/>
            <a:ext cx="1016108" cy="430887"/>
          </a:xfrm>
          <a:prstGeom prst="rect">
            <a:avLst/>
          </a:prstGeom>
        </p:spPr>
        <p:txBody>
          <a:bodyPr wrap="square">
            <a:spAutoFit/>
          </a:bodyPr>
          <a:lstStyle/>
          <a:p>
            <a:pPr algn="l"/>
            <a:r>
              <a:rPr lang="en-US" sz="2200" dirty="0" smtClean="0">
                <a:solidFill>
                  <a:srgbClr val="FF0000"/>
                </a:solidFill>
                <a:latin typeface="Times New Roman" pitchFamily="18" charset="0"/>
              </a:rPr>
              <a:t>Added</a:t>
            </a:r>
            <a:endParaRPr lang="en-US" sz="2200" dirty="0">
              <a:solidFill>
                <a:srgbClr val="FF0000"/>
              </a:solidFill>
            </a:endParaRPr>
          </a:p>
        </p:txBody>
      </p:sp>
      <p:sp>
        <p:nvSpPr>
          <p:cNvPr id="16" name="Right Brace 15"/>
          <p:cNvSpPr/>
          <p:nvPr/>
        </p:nvSpPr>
        <p:spPr bwMode="auto">
          <a:xfrm flipH="1">
            <a:off x="3622781" y="4688161"/>
            <a:ext cx="336321" cy="1328817"/>
          </a:xfrm>
          <a:prstGeom prst="rightBrace">
            <a:avLst>
              <a:gd name="adj1" fmla="val 27683"/>
              <a:gd name="adj2" fmla="val 44322"/>
            </a:avLst>
          </a:prstGeom>
          <a:no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pitchFamily="18" charset="0"/>
              <a:ea typeface="굴림" pitchFamily="50" charset="-127"/>
            </a:endParaRPr>
          </a:p>
        </p:txBody>
      </p:sp>
      <p:sp>
        <p:nvSpPr>
          <p:cNvPr id="17" name="Rectangle 16"/>
          <p:cNvSpPr/>
          <p:nvPr/>
        </p:nvSpPr>
        <p:spPr>
          <a:xfrm>
            <a:off x="529168" y="3544469"/>
            <a:ext cx="2772832" cy="769441"/>
          </a:xfrm>
          <a:prstGeom prst="rect">
            <a:avLst/>
          </a:prstGeom>
        </p:spPr>
        <p:txBody>
          <a:bodyPr wrap="square">
            <a:spAutoFit/>
          </a:bodyPr>
          <a:lstStyle/>
          <a:p>
            <a:pPr algn="l"/>
            <a:r>
              <a:rPr lang="en-US" sz="2200" dirty="0" smtClean="0">
                <a:solidFill>
                  <a:srgbClr val="FF0000"/>
                </a:solidFill>
                <a:latin typeface="Times New Roman" pitchFamily="18" charset="0"/>
              </a:rPr>
              <a:t>Will result in a tighter SDP relaxation</a:t>
            </a:r>
            <a:endParaRPr lang="en-US" sz="2200" dirty="0">
              <a:solidFill>
                <a:srgbClr val="FF0000"/>
              </a:solidFill>
            </a:endParaRPr>
          </a:p>
        </p:txBody>
      </p:sp>
      <p:sp>
        <p:nvSpPr>
          <p:cNvPr id="25" name="Freeform 24"/>
          <p:cNvSpPr/>
          <p:nvPr/>
        </p:nvSpPr>
        <p:spPr bwMode="auto">
          <a:xfrm>
            <a:off x="2146300" y="4421012"/>
            <a:ext cx="706967" cy="711200"/>
          </a:xfrm>
          <a:custGeom>
            <a:avLst/>
            <a:gdLst>
              <a:gd name="connsiteX0" fmla="*/ 635000 w 706967"/>
              <a:gd name="connsiteY0" fmla="*/ 711200 h 711200"/>
              <a:gd name="connsiteX1" fmla="*/ 203200 w 706967"/>
              <a:gd name="connsiteY1" fmla="*/ 469900 h 711200"/>
              <a:gd name="connsiteX2" fmla="*/ 673100 w 706967"/>
              <a:gd name="connsiteY2" fmla="*/ 419100 h 711200"/>
              <a:gd name="connsiteX3" fmla="*/ 0 w 706967"/>
              <a:gd name="connsiteY3" fmla="*/ 0 h 711200"/>
            </a:gdLst>
            <a:ahLst/>
            <a:cxnLst>
              <a:cxn ang="0">
                <a:pos x="connsiteX0" y="connsiteY0"/>
              </a:cxn>
              <a:cxn ang="0">
                <a:pos x="connsiteX1" y="connsiteY1"/>
              </a:cxn>
              <a:cxn ang="0">
                <a:pos x="connsiteX2" y="connsiteY2"/>
              </a:cxn>
              <a:cxn ang="0">
                <a:pos x="connsiteX3" y="connsiteY3"/>
              </a:cxn>
            </a:cxnLst>
            <a:rect l="l" t="t" r="r" b="b"/>
            <a:pathLst>
              <a:path w="706967" h="711200">
                <a:moveTo>
                  <a:pt x="635000" y="711200"/>
                </a:moveTo>
                <a:cubicBezTo>
                  <a:pt x="415925" y="614891"/>
                  <a:pt x="196850" y="518583"/>
                  <a:pt x="203200" y="469900"/>
                </a:cubicBezTo>
                <a:cubicBezTo>
                  <a:pt x="209550" y="421217"/>
                  <a:pt x="706967" y="497417"/>
                  <a:pt x="673100" y="419100"/>
                </a:cubicBezTo>
                <a:cubicBezTo>
                  <a:pt x="639233" y="340783"/>
                  <a:pt x="0" y="0"/>
                  <a:pt x="0" y="0"/>
                </a:cubicBezTo>
              </a:path>
            </a:pathLst>
          </a:custGeom>
          <a:noFill/>
          <a:ln w="25400" cap="flat" cmpd="sng" algn="ctr">
            <a:solidFill>
              <a:srgbClr val="FF0000"/>
            </a:solidFill>
            <a:prstDash val="solid"/>
            <a:round/>
            <a:headEnd type="none" w="med" len="med"/>
            <a:tailEnd type="arrow"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pitchFamily="18" charset="0"/>
              <a:ea typeface="굴림" pitchFamily="50" charset="-127"/>
            </a:endParaRPr>
          </a:p>
        </p:txBody>
      </p:sp>
      <p:grpSp>
        <p:nvGrpSpPr>
          <p:cNvPr id="29" name="Group 28"/>
          <p:cNvGrpSpPr/>
          <p:nvPr/>
        </p:nvGrpSpPr>
        <p:grpSpPr>
          <a:xfrm>
            <a:off x="403578" y="2548467"/>
            <a:ext cx="3575755" cy="1107996"/>
            <a:chOff x="403578" y="2548467"/>
            <a:chExt cx="3575755" cy="1107996"/>
          </a:xfrm>
        </p:grpSpPr>
        <p:sp>
          <p:nvSpPr>
            <p:cNvPr id="26" name="Rectangle 25"/>
            <p:cNvSpPr/>
            <p:nvPr/>
          </p:nvSpPr>
          <p:spPr>
            <a:xfrm>
              <a:off x="403578" y="2548467"/>
              <a:ext cx="3039533" cy="1107996"/>
            </a:xfrm>
            <a:prstGeom prst="rect">
              <a:avLst/>
            </a:prstGeom>
          </p:spPr>
          <p:txBody>
            <a:bodyPr wrap="square">
              <a:spAutoFit/>
            </a:bodyPr>
            <a:lstStyle/>
            <a:p>
              <a:pPr algn="l"/>
              <a:r>
                <a:rPr lang="en-US" sz="2200" dirty="0" smtClean="0">
                  <a:solidFill>
                    <a:srgbClr val="FF0000"/>
                  </a:solidFill>
                </a:rPr>
                <a:t>Makes </a:t>
              </a:r>
              <a:r>
                <a:rPr lang="en-US" sz="2200" i="1" dirty="0" err="1" smtClean="0">
                  <a:solidFill>
                    <a:srgbClr val="FF0000"/>
                  </a:solidFill>
                </a:rPr>
                <a:t>x</a:t>
              </a:r>
              <a:r>
                <a:rPr lang="en-US" sz="2200" i="1" baseline="-25000" dirty="0" err="1" smtClean="0">
                  <a:solidFill>
                    <a:srgbClr val="FF0000"/>
                  </a:solidFill>
                </a:rPr>
                <a:t>n</a:t>
              </a:r>
              <a:r>
                <a:rPr lang="en-US" sz="2200" dirty="0" smtClean="0">
                  <a:solidFill>
                    <a:srgbClr val="FF0000"/>
                  </a:solidFill>
                </a:rPr>
                <a:t> = 1 if node </a:t>
              </a:r>
              <a:r>
                <a:rPr lang="en-US" sz="2200" i="1" dirty="0" err="1" smtClean="0">
                  <a:solidFill>
                    <a:srgbClr val="FF0000"/>
                  </a:solidFill>
                </a:rPr>
                <a:t>n</a:t>
              </a:r>
              <a:r>
                <a:rPr lang="en-US" sz="2200" dirty="0" smtClean="0">
                  <a:solidFill>
                    <a:srgbClr val="FF0000"/>
                  </a:solidFill>
                </a:rPr>
                <a:t> is covered by the solution; otherwise, </a:t>
              </a:r>
              <a:r>
                <a:rPr lang="en-US" sz="2200" i="1" dirty="0" err="1" smtClean="0">
                  <a:solidFill>
                    <a:srgbClr val="FF0000"/>
                  </a:solidFill>
                </a:rPr>
                <a:t>x</a:t>
              </a:r>
              <a:r>
                <a:rPr lang="en-US" sz="2200" i="1" baseline="-25000" dirty="0" err="1" smtClean="0">
                  <a:solidFill>
                    <a:srgbClr val="FF0000"/>
                  </a:solidFill>
                </a:rPr>
                <a:t>n</a:t>
              </a:r>
              <a:r>
                <a:rPr lang="en-US" sz="2200" dirty="0" smtClean="0">
                  <a:solidFill>
                    <a:srgbClr val="FF0000"/>
                  </a:solidFill>
                </a:rPr>
                <a:t> = 0</a:t>
              </a:r>
            </a:p>
          </p:txBody>
        </p:sp>
        <p:cxnSp>
          <p:nvCxnSpPr>
            <p:cNvPr id="28" name="Straight Arrow Connector 27"/>
            <p:cNvCxnSpPr/>
            <p:nvPr/>
          </p:nvCxnSpPr>
          <p:spPr bwMode="auto">
            <a:xfrm rot="10800000">
              <a:off x="3443111" y="2878667"/>
              <a:ext cx="536222" cy="1588"/>
            </a:xfrm>
            <a:prstGeom prst="straightConnector1">
              <a:avLst/>
            </a:prstGeom>
            <a:noFill/>
            <a:ln w="25400" cap="flat" cmpd="sng" algn="ctr">
              <a:solidFill>
                <a:srgbClr val="FF0000"/>
              </a:solidFill>
              <a:prstDash val="solid"/>
              <a:round/>
              <a:headEnd type="none" w="med" len="med"/>
              <a:tailEnd type="arrow"/>
            </a:ln>
            <a:effectLst/>
          </p:spPr>
        </p:cxnSp>
      </p:grpSp>
    </p:spTree>
    <p:extLst>
      <p:ext uri="{BB962C8B-B14F-4D97-AF65-F5344CB8AC3E}">
        <p14:creationId xmlns:p14="http://schemas.microsoft.com/office/powerpoint/2010/main" val="325475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22724"/>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29"/>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P spid="17" grpId="0"/>
      <p:bldP spid="2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SDP Relaxation</a:t>
            </a:r>
          </a:p>
        </p:txBody>
      </p:sp>
      <p:sp>
        <p:nvSpPr>
          <p:cNvPr id="23" name="Rectangle 22"/>
          <p:cNvSpPr/>
          <p:nvPr/>
        </p:nvSpPr>
        <p:spPr>
          <a:xfrm>
            <a:off x="2210154" y="3554542"/>
            <a:ext cx="1457325" cy="430887"/>
          </a:xfrm>
          <a:prstGeom prst="rect">
            <a:avLst/>
          </a:prstGeom>
        </p:spPr>
        <p:txBody>
          <a:bodyPr wrap="square">
            <a:spAutoFit/>
          </a:bodyPr>
          <a:lstStyle/>
          <a:p>
            <a:pPr algn="l"/>
            <a:r>
              <a:rPr lang="en-US" sz="2200" dirty="0" smtClean="0">
                <a:solidFill>
                  <a:srgbClr val="FF0000"/>
                </a:solidFill>
                <a:latin typeface="Times New Roman" pitchFamily="18" charset="0"/>
              </a:rPr>
              <a:t>Relaxed to</a:t>
            </a:r>
            <a:endParaRPr lang="en-US" sz="2200" dirty="0">
              <a:solidFill>
                <a:srgbClr val="FF0000"/>
              </a:solidFill>
            </a:endParaRPr>
          </a:p>
        </p:txBody>
      </p:sp>
      <p:sp>
        <p:nvSpPr>
          <p:cNvPr id="6" name="Freeform 5"/>
          <p:cNvSpPr/>
          <p:nvPr/>
        </p:nvSpPr>
        <p:spPr bwMode="auto">
          <a:xfrm>
            <a:off x="3583505" y="3602919"/>
            <a:ext cx="240608" cy="461081"/>
          </a:xfrm>
          <a:custGeom>
            <a:avLst/>
            <a:gdLst>
              <a:gd name="connsiteX0" fmla="*/ 176402 w 176402"/>
              <a:gd name="connsiteY0" fmla="*/ 0 h 457200"/>
              <a:gd name="connsiteX1" fmla="*/ 14477 w 176402"/>
              <a:gd name="connsiteY1" fmla="*/ 123825 h 457200"/>
              <a:gd name="connsiteX2" fmla="*/ 24002 w 176402"/>
              <a:gd name="connsiteY2" fmla="*/ 323850 h 457200"/>
              <a:gd name="connsiteX3" fmla="*/ 157352 w 176402"/>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76402" h="457200">
                <a:moveTo>
                  <a:pt x="176402" y="0"/>
                </a:moveTo>
                <a:cubicBezTo>
                  <a:pt x="108139" y="34925"/>
                  <a:pt x="39877" y="69850"/>
                  <a:pt x="14477" y="123825"/>
                </a:cubicBezTo>
                <a:cubicBezTo>
                  <a:pt x="-10923" y="177800"/>
                  <a:pt x="190" y="268288"/>
                  <a:pt x="24002" y="323850"/>
                </a:cubicBezTo>
                <a:cubicBezTo>
                  <a:pt x="47814" y="379412"/>
                  <a:pt x="102583" y="418306"/>
                  <a:pt x="157352" y="457200"/>
                </a:cubicBezTo>
              </a:path>
            </a:pathLst>
          </a:custGeom>
          <a:noFill/>
          <a:ln w="25400" cap="flat" cmpd="sng" algn="ctr">
            <a:solidFill>
              <a:srgbClr val="FF0000"/>
            </a:solidFill>
            <a:prstDash val="solid"/>
            <a:round/>
            <a:headEnd type="none" w="med" len="med"/>
            <a:tailEnd type="arrow"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pitchFamily="18" charset="0"/>
              <a:ea typeface="굴림" pitchFamily="50" charset="-127"/>
            </a:endParaRPr>
          </a:p>
        </p:txBody>
      </p:sp>
      <p:sp>
        <p:nvSpPr>
          <p:cNvPr id="16" name="Content Placeholder 15"/>
          <p:cNvSpPr>
            <a:spLocks noGrp="1"/>
          </p:cNvSpPr>
          <p:nvPr>
            <p:ph idx="1"/>
          </p:nvPr>
        </p:nvSpPr>
        <p:spPr>
          <a:xfrm>
            <a:off x="152400" y="1049338"/>
            <a:ext cx="8832850" cy="931861"/>
          </a:xfrm>
        </p:spPr>
        <p:txBody>
          <a:bodyPr/>
          <a:lstStyle/>
          <a:p>
            <a:endParaRPr lang="en-US" sz="800" dirty="0" smtClean="0"/>
          </a:p>
          <a:p>
            <a:r>
              <a:rPr lang="en-US" dirty="0" smtClean="0"/>
              <a:t>Define</a:t>
            </a:r>
            <a:endParaRPr lang="en-US" dirty="0"/>
          </a:p>
        </p:txBody>
      </p:sp>
      <p:pic>
        <p:nvPicPr>
          <p:cNvPr id="1824770" name="Picture 2"/>
          <p:cNvPicPr>
            <a:picLocks noChangeAspect="1" noChangeArrowheads="1"/>
          </p:cNvPicPr>
          <p:nvPr/>
        </p:nvPicPr>
        <p:blipFill>
          <a:blip r:embed="rId4" cstate="print"/>
          <a:srcRect/>
          <a:stretch>
            <a:fillRect/>
          </a:stretch>
        </p:blipFill>
        <p:spPr bwMode="auto">
          <a:xfrm>
            <a:off x="1595438" y="1082675"/>
            <a:ext cx="6007100" cy="860425"/>
          </a:xfrm>
          <a:prstGeom prst="rect">
            <a:avLst/>
          </a:prstGeom>
          <a:noFill/>
        </p:spPr>
      </p:pic>
      <p:sp>
        <p:nvSpPr>
          <p:cNvPr id="18" name="Content Placeholder 15"/>
          <p:cNvSpPr txBox="1">
            <a:spLocks/>
          </p:cNvSpPr>
          <p:nvPr/>
        </p:nvSpPr>
        <p:spPr bwMode="auto">
          <a:xfrm>
            <a:off x="152400" y="1811339"/>
            <a:ext cx="8832850" cy="906462"/>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Pct val="80000"/>
              <a:buFont typeface="Wingdings" pitchFamily="2" charset="2"/>
              <a:buChar char="l"/>
              <a:tabLst/>
              <a:defRPr/>
            </a:pPr>
            <a:endParaRPr kumimoji="0" lang="en-US" sz="800" b="0" i="0" u="none" strike="noStrike" kern="0" cap="none" spc="0" normalizeH="0" baseline="0" noProof="0" dirty="0" smtClean="0">
              <a:ln>
                <a:noFill/>
              </a:ln>
              <a:solidFill>
                <a:schemeClr val="accent2"/>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Pct val="80000"/>
              <a:buFont typeface="Wingdings" pitchFamily="2" charset="2"/>
              <a:buChar char="l"/>
              <a:tabLst/>
              <a:defRPr/>
            </a:pPr>
            <a:r>
              <a:rPr kumimoji="0" lang="en-US" sz="2400" b="0" i="0" u="none" strike="noStrike" kern="0" cap="none" spc="0" normalizeH="0" baseline="0" noProof="0" dirty="0" smtClean="0">
                <a:ln>
                  <a:noFill/>
                </a:ln>
                <a:solidFill>
                  <a:schemeClr val="accent2"/>
                </a:solidFill>
                <a:effectLst/>
                <a:uLnTx/>
                <a:uFillTx/>
                <a:latin typeface="+mn-lt"/>
                <a:ea typeface="+mn-ea"/>
                <a:cs typeface="+mn-cs"/>
              </a:rPr>
              <a:t>Transform QCLP with the </a:t>
            </a:r>
            <a:r>
              <a:rPr lang="en-US" sz="2400" kern="0" dirty="0" smtClean="0">
                <a:solidFill>
                  <a:schemeClr val="accent2"/>
                </a:solidFill>
                <a:latin typeface="+mn-lt"/>
                <a:ea typeface="+mn-ea"/>
              </a:rPr>
              <a:t>additional constraints </a:t>
            </a:r>
            <a:r>
              <a:rPr kumimoji="0" lang="en-US" sz="2400" b="0" i="0" u="none" strike="noStrike" kern="0" cap="none" spc="0" normalizeH="0" baseline="0" noProof="0" dirty="0" smtClean="0">
                <a:ln>
                  <a:noFill/>
                </a:ln>
                <a:solidFill>
                  <a:schemeClr val="accent2"/>
                </a:solidFill>
                <a:effectLst/>
                <a:uLnTx/>
                <a:uFillTx/>
                <a:latin typeface="+mn-lt"/>
                <a:ea typeface="+mn-ea"/>
                <a:cs typeface="+mn-cs"/>
              </a:rPr>
              <a:t>into the equivalent matrix form: </a:t>
            </a:r>
            <a:endParaRPr kumimoji="0" lang="en-US" sz="2400" b="0" i="0" u="none" strike="noStrike" kern="0" cap="none" spc="0" normalizeH="0" baseline="0" noProof="0" dirty="0">
              <a:ln>
                <a:noFill/>
              </a:ln>
              <a:solidFill>
                <a:schemeClr val="accent2"/>
              </a:solidFill>
              <a:effectLst/>
              <a:uLnTx/>
              <a:uFillTx/>
              <a:latin typeface="+mn-lt"/>
              <a:ea typeface="+mn-ea"/>
              <a:cs typeface="+mn-cs"/>
            </a:endParaRPr>
          </a:p>
        </p:txBody>
      </p:sp>
      <p:graphicFrame>
        <p:nvGraphicFramePr>
          <p:cNvPr id="1824771" name="Object 3"/>
          <p:cNvGraphicFramePr>
            <a:graphicFrameLocks noChangeAspect="1"/>
          </p:cNvGraphicFramePr>
          <p:nvPr/>
        </p:nvGraphicFramePr>
        <p:xfrm>
          <a:off x="3778428" y="3807003"/>
          <a:ext cx="4084637" cy="474662"/>
        </p:xfrm>
        <a:graphic>
          <a:graphicData uri="http://schemas.openxmlformats.org/presentationml/2006/ole">
            <mc:AlternateContent xmlns:mc="http://schemas.openxmlformats.org/markup-compatibility/2006">
              <mc:Choice xmlns:v="urn:schemas-microsoft-com:vml" Requires="v">
                <p:oleObj spid="_x0000_s1824778" name="Equation" r:id="rId5" imgW="2070100" imgH="241300" progId="Equation.3">
                  <p:embed/>
                </p:oleObj>
              </mc:Choice>
              <mc:Fallback>
                <p:oleObj name="Equation" r:id="rId5" imgW="2070100" imgH="2413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8428" y="3807003"/>
                        <a:ext cx="4084637" cy="474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1" name="Straight Connector 20"/>
          <p:cNvCxnSpPr/>
          <p:nvPr/>
        </p:nvCxnSpPr>
        <p:spPr bwMode="auto">
          <a:xfrm>
            <a:off x="3832579" y="3640667"/>
            <a:ext cx="1104900" cy="1588"/>
          </a:xfrm>
          <a:prstGeom prst="line">
            <a:avLst/>
          </a:prstGeom>
          <a:noFill/>
          <a:ln w="25400" cap="flat" cmpd="sng" algn="ctr">
            <a:solidFill>
              <a:srgbClr val="FF0000"/>
            </a:solidFill>
            <a:prstDash val="solid"/>
            <a:round/>
            <a:headEnd type="none" w="med" len="med"/>
            <a:tailEnd type="none" w="med" len="med"/>
          </a:ln>
          <a:effectLst/>
        </p:spPr>
      </p:cxnSp>
      <p:pic>
        <p:nvPicPr>
          <p:cNvPr id="1824773" name="Picture 5"/>
          <p:cNvPicPr>
            <a:picLocks noChangeAspect="1" noChangeArrowheads="1"/>
          </p:cNvPicPr>
          <p:nvPr/>
        </p:nvPicPr>
        <p:blipFill>
          <a:blip r:embed="rId7" cstate="print"/>
          <a:srcRect/>
          <a:stretch>
            <a:fillRect/>
          </a:stretch>
        </p:blipFill>
        <p:spPr bwMode="auto">
          <a:xfrm>
            <a:off x="5521325" y="2625725"/>
            <a:ext cx="3400425" cy="704850"/>
          </a:xfrm>
          <a:prstGeom prst="rect">
            <a:avLst/>
          </a:prstGeom>
          <a:noFill/>
        </p:spPr>
      </p:pic>
      <p:sp>
        <p:nvSpPr>
          <p:cNvPr id="27" name="Rectangle 3"/>
          <p:cNvSpPr txBox="1">
            <a:spLocks noChangeArrowheads="1"/>
          </p:cNvSpPr>
          <p:nvPr/>
        </p:nvSpPr>
        <p:spPr bwMode="auto">
          <a:xfrm>
            <a:off x="152400" y="4507093"/>
            <a:ext cx="8832850" cy="11684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r>
              <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rPr>
              <a:t>Theorem 4:</a:t>
            </a: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p:txBody>
      </p:sp>
      <p:grpSp>
        <p:nvGrpSpPr>
          <p:cNvPr id="33" name="Group 32"/>
          <p:cNvGrpSpPr/>
          <p:nvPr/>
        </p:nvGrpSpPr>
        <p:grpSpPr>
          <a:xfrm>
            <a:off x="724883" y="5053757"/>
            <a:ext cx="7558339" cy="573758"/>
            <a:chOff x="137861" y="5255542"/>
            <a:chExt cx="8104439" cy="573758"/>
          </a:xfrm>
        </p:grpSpPr>
        <p:sp>
          <p:nvSpPr>
            <p:cNvPr id="29" name="Rectangle 8"/>
            <p:cNvSpPr>
              <a:spLocks noChangeArrowheads="1"/>
            </p:cNvSpPr>
            <p:nvPr/>
          </p:nvSpPr>
          <p:spPr bwMode="auto">
            <a:xfrm>
              <a:off x="165585" y="5264729"/>
              <a:ext cx="8076715" cy="564571"/>
            </a:xfrm>
            <a:prstGeom prst="rect">
              <a:avLst/>
            </a:prstGeom>
            <a:noFill/>
            <a:ln w="19050">
              <a:noFill/>
              <a:miter lim="800000"/>
              <a:headEnd/>
              <a:tailEnd/>
            </a:ln>
            <a:effectLst/>
          </p:spPr>
          <p:txBody>
            <a:bodyPr lIns="90487" tIns="44450" rIns="90487" bIns="44450"/>
            <a:lstStyle/>
            <a:p>
              <a:pPr marL="342900" lvl="0" indent="-342900" algn="l">
                <a:spcBef>
                  <a:spcPct val="20000"/>
                </a:spcBef>
                <a:buSzPct val="80000"/>
              </a:pPr>
              <a:r>
                <a:rPr lang="en-US" altLang="ko-KR" sz="2400" kern="0" dirty="0" smtClean="0">
                  <a:latin typeface="Times New Roman" pitchFamily="18" charset="0"/>
                </a:rPr>
                <a:t>The SDP relaxation is at least as strong as the LP relaxation</a:t>
              </a:r>
            </a:p>
            <a:p>
              <a:pPr marL="342900" indent="-342900" algn="l">
                <a:spcBef>
                  <a:spcPct val="20000"/>
                </a:spcBef>
                <a:buSzPct val="80000"/>
                <a:buFont typeface="Wingdings" pitchFamily="2" charset="2"/>
                <a:buNone/>
              </a:pPr>
              <a:endParaRPr lang="en-US" altLang="ko-KR" sz="2400" dirty="0">
                <a:latin typeface="Times New Roman" pitchFamily="18" charset="0"/>
              </a:endParaRPr>
            </a:p>
          </p:txBody>
        </p:sp>
        <p:sp>
          <p:nvSpPr>
            <p:cNvPr id="31" name="Rectangle 11"/>
            <p:cNvSpPr>
              <a:spLocks noChangeArrowheads="1"/>
            </p:cNvSpPr>
            <p:nvPr/>
          </p:nvSpPr>
          <p:spPr bwMode="auto">
            <a:xfrm>
              <a:off x="137861" y="5255542"/>
              <a:ext cx="8091739" cy="548913"/>
            </a:xfrm>
            <a:prstGeom prst="rect">
              <a:avLst/>
            </a:prstGeom>
            <a:noFill/>
            <a:ln w="25400">
              <a:solidFill>
                <a:srgbClr val="800080"/>
              </a:solidFill>
              <a:miter lim="800000"/>
              <a:headEnd/>
              <a:tailEnd/>
            </a:ln>
            <a:effectLst/>
          </p:spPr>
          <p:txBody>
            <a:bodyPr lIns="90487" tIns="44450" rIns="90487" bIns="44450"/>
            <a:lstStyle/>
            <a:p>
              <a:pPr marL="342900" indent="-342900" algn="l">
                <a:spcBef>
                  <a:spcPct val="20000"/>
                </a:spcBef>
                <a:buSzPct val="80000"/>
                <a:buFont typeface="Wingdings" pitchFamily="2" charset="2"/>
                <a:buNone/>
              </a:pPr>
              <a:endParaRPr lang="en-US" altLang="ko-KR" sz="2000">
                <a:latin typeface="Times New Roman" pitchFamily="18" charset="0"/>
              </a:endParaRPr>
            </a:p>
          </p:txBody>
        </p:sp>
      </p:grpSp>
      <p:grpSp>
        <p:nvGrpSpPr>
          <p:cNvPr id="25" name="Group 24"/>
          <p:cNvGrpSpPr/>
          <p:nvPr/>
        </p:nvGrpSpPr>
        <p:grpSpPr>
          <a:xfrm>
            <a:off x="3637128" y="3585985"/>
            <a:ext cx="4232229" cy="664971"/>
            <a:chOff x="3270237" y="3656541"/>
            <a:chExt cx="4232229" cy="664971"/>
          </a:xfrm>
        </p:grpSpPr>
        <p:sp>
          <p:nvSpPr>
            <p:cNvPr id="22" name="Rectangle 21"/>
            <p:cNvSpPr/>
            <p:nvPr/>
          </p:nvSpPr>
          <p:spPr>
            <a:xfrm>
              <a:off x="3391061" y="3890625"/>
              <a:ext cx="4111405" cy="430887"/>
            </a:xfrm>
            <a:prstGeom prst="rect">
              <a:avLst/>
            </a:prstGeom>
          </p:spPr>
          <p:txBody>
            <a:bodyPr wrap="none">
              <a:spAutoFit/>
            </a:bodyPr>
            <a:lstStyle/>
            <a:p>
              <a:pPr algn="l"/>
              <a:r>
                <a:rPr lang="en-US" sz="2200" i="1" dirty="0" err="1" smtClean="0">
                  <a:solidFill>
                    <a:srgbClr val="FF0000"/>
                  </a:solidFill>
                  <a:latin typeface="Times New Roman" pitchFamily="18" charset="0"/>
                </a:rPr>
                <a:t>Z</a:t>
              </a:r>
              <a:r>
                <a:rPr lang="en-US" sz="2200" i="1" baseline="-25000" dirty="0" err="1" smtClean="0">
                  <a:solidFill>
                    <a:srgbClr val="FF0000"/>
                  </a:solidFill>
                  <a:latin typeface="Times New Roman" pitchFamily="18" charset="0"/>
                </a:rPr>
                <a:t>i,j</a:t>
              </a:r>
              <a:r>
                <a:rPr lang="en-US" sz="2200" dirty="0" smtClean="0">
                  <a:solidFill>
                    <a:srgbClr val="FF0000"/>
                  </a:solidFill>
                  <a:latin typeface="Times New Roman" pitchFamily="18" charset="0"/>
                </a:rPr>
                <a:t> represents a quadratic term </a:t>
              </a:r>
              <a:r>
                <a:rPr lang="en-US" sz="2200" i="1" dirty="0" err="1" smtClean="0">
                  <a:solidFill>
                    <a:srgbClr val="FF0000"/>
                  </a:solidFill>
                  <a:latin typeface="Times New Roman" pitchFamily="18" charset="0"/>
                </a:rPr>
                <a:t>z</a:t>
              </a:r>
              <a:r>
                <a:rPr lang="en-US" sz="2200" i="1" baseline="-25000" dirty="0" err="1" smtClean="0">
                  <a:solidFill>
                    <a:srgbClr val="FF0000"/>
                  </a:solidFill>
                  <a:latin typeface="Times New Roman" pitchFamily="18" charset="0"/>
                </a:rPr>
                <a:t>i</a:t>
              </a:r>
              <a:r>
                <a:rPr lang="en-US" sz="2200" i="1" dirty="0" smtClean="0">
                  <a:solidFill>
                    <a:srgbClr val="FF0000"/>
                  </a:solidFill>
                  <a:latin typeface="Times New Roman" pitchFamily="18" charset="0"/>
                </a:rPr>
                <a:t> </a:t>
              </a:r>
              <a:r>
                <a:rPr lang="en-US" sz="2200" i="1" dirty="0" err="1" smtClean="0">
                  <a:solidFill>
                    <a:srgbClr val="FF0000"/>
                  </a:solidFill>
                  <a:latin typeface="Times New Roman" pitchFamily="18" charset="0"/>
                </a:rPr>
                <a:t>z</a:t>
              </a:r>
              <a:r>
                <a:rPr lang="en-US" sz="2200" i="1" baseline="-25000" dirty="0" err="1" smtClean="0">
                  <a:solidFill>
                    <a:srgbClr val="FF0000"/>
                  </a:solidFill>
                  <a:latin typeface="Times New Roman" pitchFamily="18" charset="0"/>
                </a:rPr>
                <a:t>j</a:t>
              </a:r>
              <a:endParaRPr lang="en-US" sz="2200" dirty="0">
                <a:solidFill>
                  <a:srgbClr val="FF0000"/>
                </a:solidFill>
              </a:endParaRPr>
            </a:p>
          </p:txBody>
        </p:sp>
        <p:sp>
          <p:nvSpPr>
            <p:cNvPr id="24" name="Freeform 23"/>
            <p:cNvSpPr/>
            <p:nvPr/>
          </p:nvSpPr>
          <p:spPr bwMode="auto">
            <a:xfrm>
              <a:off x="3270237" y="3656541"/>
              <a:ext cx="131952" cy="517525"/>
            </a:xfrm>
            <a:custGeom>
              <a:avLst/>
              <a:gdLst>
                <a:gd name="connsiteX0" fmla="*/ 176402 w 176402"/>
                <a:gd name="connsiteY0" fmla="*/ 0 h 457200"/>
                <a:gd name="connsiteX1" fmla="*/ 14477 w 176402"/>
                <a:gd name="connsiteY1" fmla="*/ 123825 h 457200"/>
                <a:gd name="connsiteX2" fmla="*/ 24002 w 176402"/>
                <a:gd name="connsiteY2" fmla="*/ 323850 h 457200"/>
                <a:gd name="connsiteX3" fmla="*/ 157352 w 176402"/>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76402" h="457200">
                  <a:moveTo>
                    <a:pt x="176402" y="0"/>
                  </a:moveTo>
                  <a:cubicBezTo>
                    <a:pt x="108139" y="34925"/>
                    <a:pt x="39877" y="69850"/>
                    <a:pt x="14477" y="123825"/>
                  </a:cubicBezTo>
                  <a:cubicBezTo>
                    <a:pt x="-10923" y="177800"/>
                    <a:pt x="190" y="268288"/>
                    <a:pt x="24002" y="323850"/>
                  </a:cubicBezTo>
                  <a:cubicBezTo>
                    <a:pt x="47814" y="379412"/>
                    <a:pt x="102583" y="418306"/>
                    <a:pt x="157352" y="457200"/>
                  </a:cubicBezTo>
                </a:path>
              </a:pathLst>
            </a:custGeom>
            <a:noFill/>
            <a:ln w="25400" cap="flat" cmpd="sng" algn="ctr">
              <a:solidFill>
                <a:srgbClr val="FF0000"/>
              </a:solidFill>
              <a:prstDash val="solid"/>
              <a:round/>
              <a:headEnd type="none" w="med" len="med"/>
              <a:tailEnd type="arrow"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pitchFamily="18" charset="0"/>
                <a:ea typeface="굴림" pitchFamily="50" charset="-127"/>
              </a:endParaRPr>
            </a:p>
          </p:txBody>
        </p:sp>
      </p:grpSp>
      <p:graphicFrame>
        <p:nvGraphicFramePr>
          <p:cNvPr id="1824777" name="Object 9"/>
          <p:cNvGraphicFramePr>
            <a:graphicFrameLocks noChangeAspect="1"/>
          </p:cNvGraphicFramePr>
          <p:nvPr/>
        </p:nvGraphicFramePr>
        <p:xfrm>
          <a:off x="2331865" y="2492022"/>
          <a:ext cx="2945968" cy="1332090"/>
        </p:xfrm>
        <a:graphic>
          <a:graphicData uri="http://schemas.openxmlformats.org/presentationml/2006/ole">
            <mc:AlternateContent xmlns:mc="http://schemas.openxmlformats.org/markup-compatibility/2006">
              <mc:Choice xmlns:v="urn:schemas-microsoft-com:vml" Requires="v">
                <p:oleObj spid="_x0000_s1824779" name="Equation" r:id="rId8" imgW="1460500" imgH="660400" progId="Equation.3">
                  <p:embed/>
                </p:oleObj>
              </mc:Choice>
              <mc:Fallback>
                <p:oleObj name="Equation" r:id="rId8" imgW="1460500" imgH="660400" progId="Equation.3">
                  <p:embed/>
                  <p:pic>
                    <p:nvPicPr>
                      <p:cNvPr id="0"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31865" y="2492022"/>
                        <a:ext cx="2945968" cy="13320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45" name="Group 44"/>
          <p:cNvGrpSpPr/>
          <p:nvPr/>
        </p:nvGrpSpPr>
        <p:grpSpPr>
          <a:xfrm>
            <a:off x="6618362" y="3414891"/>
            <a:ext cx="2329058" cy="846665"/>
            <a:chOff x="6618362" y="3414891"/>
            <a:chExt cx="2329058" cy="846665"/>
          </a:xfrm>
        </p:grpSpPr>
        <p:sp>
          <p:nvSpPr>
            <p:cNvPr id="36" name="TextBox 35"/>
            <p:cNvSpPr txBox="1"/>
            <p:nvPr/>
          </p:nvSpPr>
          <p:spPr>
            <a:xfrm>
              <a:off x="6618362" y="3414891"/>
              <a:ext cx="2329058" cy="400110"/>
            </a:xfrm>
            <a:prstGeom prst="rect">
              <a:avLst/>
            </a:prstGeom>
            <a:noFill/>
          </p:spPr>
          <p:txBody>
            <a:bodyPr wrap="none" rtlCol="0">
              <a:spAutoFit/>
            </a:bodyPr>
            <a:lstStyle/>
            <a:p>
              <a:r>
                <a:rPr lang="en-US" sz="2000" dirty="0" smtClean="0">
                  <a:solidFill>
                    <a:srgbClr val="0000FF"/>
                  </a:solidFill>
                </a:rPr>
                <a:t>Positive </a:t>
              </a:r>
              <a:r>
                <a:rPr lang="en-US" sz="2000" dirty="0" err="1" smtClean="0">
                  <a:solidFill>
                    <a:srgbClr val="0000FF"/>
                  </a:solidFill>
                </a:rPr>
                <a:t>semidefinite</a:t>
              </a:r>
              <a:endParaRPr lang="en-US" sz="2000" dirty="0">
                <a:solidFill>
                  <a:srgbClr val="0000FF"/>
                </a:solidFill>
              </a:endParaRPr>
            </a:p>
          </p:txBody>
        </p:sp>
        <p:sp>
          <p:nvSpPr>
            <p:cNvPr id="43" name="Oval 42"/>
            <p:cNvSpPr/>
            <p:nvPr/>
          </p:nvSpPr>
          <p:spPr bwMode="auto">
            <a:xfrm>
              <a:off x="7083778" y="3866445"/>
              <a:ext cx="479778" cy="395111"/>
            </a:xfrm>
            <a:prstGeom prst="ellipse">
              <a:avLst/>
            </a:prstGeom>
            <a:noFill/>
            <a:ln w="254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pitchFamily="18" charset="0"/>
                <a:ea typeface="굴림" pitchFamily="50" charset="-127"/>
              </a:endParaRPr>
            </a:p>
          </p:txBody>
        </p:sp>
      </p:grpSp>
      <p:grpSp>
        <p:nvGrpSpPr>
          <p:cNvPr id="48" name="Group 47"/>
          <p:cNvGrpSpPr/>
          <p:nvPr/>
        </p:nvGrpSpPr>
        <p:grpSpPr>
          <a:xfrm>
            <a:off x="2762955" y="1535289"/>
            <a:ext cx="3461044" cy="541223"/>
            <a:chOff x="7083778" y="3866445"/>
            <a:chExt cx="3461044" cy="541223"/>
          </a:xfrm>
        </p:grpSpPr>
        <p:sp>
          <p:nvSpPr>
            <p:cNvPr id="49" name="TextBox 48"/>
            <p:cNvSpPr txBox="1"/>
            <p:nvPr/>
          </p:nvSpPr>
          <p:spPr>
            <a:xfrm>
              <a:off x="7532750" y="4007558"/>
              <a:ext cx="3012072" cy="400110"/>
            </a:xfrm>
            <a:prstGeom prst="rect">
              <a:avLst/>
            </a:prstGeom>
            <a:noFill/>
          </p:spPr>
          <p:txBody>
            <a:bodyPr wrap="none" rtlCol="0">
              <a:spAutoFit/>
            </a:bodyPr>
            <a:lstStyle/>
            <a:p>
              <a:r>
                <a:rPr lang="en-US" sz="2000" dirty="0" smtClean="0">
                  <a:solidFill>
                    <a:srgbClr val="FF0000"/>
                  </a:solidFill>
                </a:rPr>
                <a:t>Matrix of new variables </a:t>
              </a:r>
              <a:r>
                <a:rPr lang="en-US" sz="2000" i="1" dirty="0" err="1" smtClean="0">
                  <a:solidFill>
                    <a:srgbClr val="FF0000"/>
                  </a:solidFill>
                </a:rPr>
                <a:t>Z</a:t>
              </a:r>
              <a:r>
                <a:rPr lang="en-US" sz="2000" i="1" baseline="-25000" dirty="0" err="1" smtClean="0">
                  <a:solidFill>
                    <a:srgbClr val="FF0000"/>
                  </a:solidFill>
                </a:rPr>
                <a:t>i,j</a:t>
              </a:r>
              <a:endParaRPr lang="en-US" sz="2000" i="1" baseline="-25000" dirty="0">
                <a:solidFill>
                  <a:srgbClr val="FF0000"/>
                </a:solidFill>
              </a:endParaRPr>
            </a:p>
          </p:txBody>
        </p:sp>
        <p:sp>
          <p:nvSpPr>
            <p:cNvPr id="50" name="Oval 49"/>
            <p:cNvSpPr/>
            <p:nvPr/>
          </p:nvSpPr>
          <p:spPr bwMode="auto">
            <a:xfrm>
              <a:off x="7083778" y="3866445"/>
              <a:ext cx="479778" cy="395111"/>
            </a:xfrm>
            <a:prstGeom prst="ellipse">
              <a:avLst/>
            </a:prstGeom>
            <a:no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pitchFamily="18" charset="0"/>
                <a:ea typeface="굴림" pitchFamily="50" charset="-127"/>
              </a:endParaRPr>
            </a:p>
          </p:txBody>
        </p:sp>
      </p:grpSp>
    </p:spTree>
    <p:extLst>
      <p:ext uri="{BB962C8B-B14F-4D97-AF65-F5344CB8AC3E}">
        <p14:creationId xmlns:p14="http://schemas.microsoft.com/office/powerpoint/2010/main" val="2927983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25"/>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2477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6" grpId="0" animBg="1"/>
      <p:bldP spid="2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Rounding Algorithms</a:t>
            </a:r>
          </a:p>
        </p:txBody>
      </p:sp>
      <p:sp>
        <p:nvSpPr>
          <p:cNvPr id="1144835" name="Rectangle 3"/>
          <p:cNvSpPr>
            <a:spLocks noGrp="1" noChangeArrowheads="1"/>
          </p:cNvSpPr>
          <p:nvPr>
            <p:ph type="body" idx="1"/>
          </p:nvPr>
        </p:nvSpPr>
        <p:spPr>
          <a:xfrm>
            <a:off x="152400" y="960438"/>
            <a:ext cx="8859926" cy="1946451"/>
          </a:xfrm>
        </p:spPr>
        <p:txBody>
          <a:bodyPr/>
          <a:lstStyle/>
          <a:p>
            <a:pPr>
              <a:lnSpc>
                <a:spcPct val="90000"/>
              </a:lnSpc>
            </a:pPr>
            <a:r>
              <a:rPr lang="en-US" altLang="ko-KR" dirty="0" smtClean="0">
                <a:latin typeface="Times New Roman" pitchFamily="18" charset="0"/>
              </a:rPr>
              <a:t>Randomized Rounding Algorithm (RRA)</a:t>
            </a:r>
          </a:p>
          <a:p>
            <a:pPr lvl="1">
              <a:lnSpc>
                <a:spcPct val="90000"/>
              </a:lnSpc>
            </a:pPr>
            <a:r>
              <a:rPr lang="en-US" altLang="ko-KR" dirty="0" smtClean="0">
                <a:latin typeface="Times New Roman" pitchFamily="18" charset="0"/>
              </a:rPr>
              <a:t>Probabilistically round the optimal LP/SDP solution {</a:t>
            </a:r>
            <a:r>
              <a:rPr lang="en-US" altLang="ko-KR" i="1" dirty="0" smtClean="0">
                <a:latin typeface="Times New Roman" pitchFamily="18" charset="0"/>
              </a:rPr>
              <a:t>y</a:t>
            </a:r>
            <a:r>
              <a:rPr lang="en-US" altLang="ko-KR" i="1" baseline="-25000" dirty="0" smtClean="0">
                <a:latin typeface="Times New Roman" pitchFamily="18" charset="0"/>
              </a:rPr>
              <a:t>s,c</a:t>
            </a:r>
            <a:r>
              <a:rPr lang="en-US" altLang="ko-KR" i="1" baseline="30000" dirty="0" smtClean="0">
                <a:latin typeface="Times New Roman" pitchFamily="18" charset="0"/>
              </a:rPr>
              <a:t>*</a:t>
            </a:r>
            <a:r>
              <a:rPr lang="en-US" altLang="ko-KR" dirty="0" smtClean="0">
                <a:latin typeface="Times New Roman" pitchFamily="18" charset="0"/>
              </a:rPr>
              <a:t>} such that:</a:t>
            </a:r>
          </a:p>
          <a:p>
            <a:pPr>
              <a:lnSpc>
                <a:spcPct val="90000"/>
              </a:lnSpc>
            </a:pPr>
            <a:endParaRPr lang="en-US" altLang="ko-KR" sz="2800" dirty="0" smtClean="0">
              <a:latin typeface="Times New Roman" pitchFamily="18" charset="0"/>
            </a:endParaRPr>
          </a:p>
          <a:p>
            <a:pPr lvl="2">
              <a:lnSpc>
                <a:spcPct val="90000"/>
              </a:lnSpc>
            </a:pPr>
            <a:r>
              <a:rPr lang="en-US" altLang="ko-KR" dirty="0" smtClean="0">
                <a:latin typeface="Times New Roman" pitchFamily="18" charset="0"/>
              </a:rPr>
              <a:t>where</a:t>
            </a:r>
            <a:r>
              <a:rPr lang="en-US" altLang="ko-KR" i="1" dirty="0" smtClean="0">
                <a:latin typeface="Times New Roman" pitchFamily="18" charset="0"/>
              </a:rPr>
              <a:t> </a:t>
            </a:r>
            <a:r>
              <a:rPr lang="en-US" altLang="ko-KR" i="1" dirty="0" err="1" smtClean="0">
                <a:latin typeface="Times New Roman" pitchFamily="18" charset="0"/>
              </a:rPr>
              <a:t>Y</a:t>
            </a:r>
            <a:r>
              <a:rPr lang="en-US" altLang="ko-KR" i="1" baseline="-25000" dirty="0" err="1" smtClean="0">
                <a:latin typeface="Times New Roman" pitchFamily="18" charset="0"/>
              </a:rPr>
              <a:t>s,c</a:t>
            </a:r>
            <a:r>
              <a:rPr lang="en-US" altLang="ko-KR" dirty="0" smtClean="0">
                <a:latin typeface="Times New Roman" pitchFamily="18" charset="0"/>
              </a:rPr>
              <a:t> is the resulting integer value after rounding</a:t>
            </a:r>
          </a:p>
          <a:p>
            <a:pPr>
              <a:lnSpc>
                <a:spcPct val="90000"/>
              </a:lnSpc>
            </a:pPr>
            <a:endParaRPr lang="en-US" altLang="ko-KR" dirty="0" smtClean="0">
              <a:latin typeface="Times New Roman" pitchFamily="18" charset="0"/>
            </a:endParaRPr>
          </a:p>
        </p:txBody>
      </p:sp>
      <p:sp>
        <p:nvSpPr>
          <p:cNvPr id="5" name="Rectangle 4"/>
          <p:cNvSpPr/>
          <p:nvPr/>
        </p:nvSpPr>
        <p:spPr>
          <a:xfrm>
            <a:off x="3460104" y="1762667"/>
            <a:ext cx="2054455" cy="430887"/>
          </a:xfrm>
          <a:prstGeom prst="rect">
            <a:avLst/>
          </a:prstGeom>
        </p:spPr>
        <p:txBody>
          <a:bodyPr wrap="none">
            <a:spAutoFit/>
          </a:bodyPr>
          <a:lstStyle/>
          <a:p>
            <a:r>
              <a:rPr lang="en-US" altLang="ko-KR" sz="2200" kern="0" dirty="0" err="1" smtClean="0">
                <a:latin typeface="Times New Roman" pitchFamily="18" charset="0"/>
                <a:ea typeface="+mn-ea"/>
              </a:rPr>
              <a:t>P(</a:t>
            </a:r>
            <a:r>
              <a:rPr lang="en-US" altLang="ko-KR" sz="2200" i="1" kern="0" dirty="0" err="1" smtClean="0">
                <a:latin typeface="Times New Roman" pitchFamily="18" charset="0"/>
                <a:ea typeface="+mn-ea"/>
              </a:rPr>
              <a:t>Y</a:t>
            </a:r>
            <a:r>
              <a:rPr lang="en-US" altLang="ko-KR" sz="2200" i="1" kern="0" baseline="-25000" dirty="0" err="1" smtClean="0">
                <a:latin typeface="Times New Roman" pitchFamily="18" charset="0"/>
                <a:ea typeface="+mn-ea"/>
              </a:rPr>
              <a:t>s,c</a:t>
            </a:r>
            <a:r>
              <a:rPr lang="en-US" altLang="ko-KR" sz="2200" kern="0" dirty="0" smtClean="0">
                <a:latin typeface="Times New Roman" pitchFamily="18" charset="0"/>
                <a:ea typeface="+mn-ea"/>
              </a:rPr>
              <a:t> = 1) = </a:t>
            </a:r>
            <a:r>
              <a:rPr lang="en-US" altLang="ko-KR" sz="2200" i="1" kern="0" dirty="0" err="1" smtClean="0">
                <a:latin typeface="Times New Roman" pitchFamily="18" charset="0"/>
                <a:ea typeface="+mn-ea"/>
              </a:rPr>
              <a:t>y</a:t>
            </a:r>
            <a:r>
              <a:rPr lang="en-US" altLang="ko-KR" sz="2200" i="1" kern="0" baseline="-25000" dirty="0" err="1" smtClean="0">
                <a:latin typeface="Times New Roman" pitchFamily="18" charset="0"/>
                <a:ea typeface="+mn-ea"/>
              </a:rPr>
              <a:t>s,c</a:t>
            </a:r>
            <a:r>
              <a:rPr lang="en-US" altLang="ko-KR" sz="2200" i="1" kern="0" baseline="30000" dirty="0" smtClean="0">
                <a:latin typeface="Times New Roman" pitchFamily="18" charset="0"/>
                <a:ea typeface="+mn-ea"/>
              </a:rPr>
              <a:t>*</a:t>
            </a:r>
            <a:endParaRPr lang="en-US" sz="2200" dirty="0"/>
          </a:p>
        </p:txBody>
      </p:sp>
      <p:sp>
        <p:nvSpPr>
          <p:cNvPr id="6" name="Rectangle 3"/>
          <p:cNvSpPr txBox="1">
            <a:spLocks noChangeArrowheads="1"/>
          </p:cNvSpPr>
          <p:nvPr/>
        </p:nvSpPr>
        <p:spPr bwMode="auto">
          <a:xfrm>
            <a:off x="157075" y="957793"/>
            <a:ext cx="8704703" cy="2019652"/>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lang="en-US" altLang="ko-KR" sz="2400" kern="0" dirty="0" smtClean="0">
              <a:solidFill>
                <a:schemeClr val="accent2"/>
              </a:solidFill>
              <a:latin typeface="Times New Roman" pitchFamily="18" charset="0"/>
              <a:ea typeface="+mn-ea"/>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lang="en-US" altLang="ko-KR" sz="2400" kern="0" dirty="0" smtClean="0">
              <a:solidFill>
                <a:schemeClr val="accent2"/>
              </a:solidFill>
              <a:latin typeface="Times New Roman" pitchFamily="18" charset="0"/>
              <a:ea typeface="+mn-ea"/>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1143000" marR="0" lvl="2" indent="-228600" algn="l" defTabSz="914400" rtl="0" eaLnBrk="0" fontAlgn="base" latinLnBrk="0" hangingPunct="0">
              <a:lnSpc>
                <a:spcPct val="90000"/>
              </a:lnSpc>
              <a:spcBef>
                <a:spcPct val="20000"/>
              </a:spcBef>
              <a:spcAft>
                <a:spcPct val="0"/>
              </a:spcAft>
              <a:buClr>
                <a:schemeClr val="tx1"/>
              </a:buClr>
              <a:buSzPct val="100000"/>
              <a:buFont typeface="Times New Roman" pitchFamily="18" charset="0"/>
              <a:buNone/>
              <a:tabLst/>
              <a:defRPr/>
            </a:pPr>
            <a:endParaRPr kumimoji="0" lang="en-US" altLang="ko-KR" sz="2000" b="0" i="0" u="none" strike="noStrike" kern="0" cap="none" spc="0" normalizeH="0" baseline="0" noProof="0" dirty="0" smtClean="0">
              <a:ln>
                <a:noFill/>
              </a:ln>
              <a:solidFill>
                <a:schemeClr val="tx1"/>
              </a:solidFill>
              <a:effectLst/>
              <a:uLnTx/>
              <a:uFillTx/>
              <a:latin typeface="Times New Roman" pitchFamily="18" charset="0"/>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p:txBody>
      </p:sp>
      <p:graphicFrame>
        <p:nvGraphicFramePr>
          <p:cNvPr id="1917955" name="Object 3"/>
          <p:cNvGraphicFramePr>
            <a:graphicFrameLocks noChangeAspect="1"/>
          </p:cNvGraphicFramePr>
          <p:nvPr/>
        </p:nvGraphicFramePr>
        <p:xfrm>
          <a:off x="2218796" y="4737805"/>
          <a:ext cx="4368800" cy="625475"/>
        </p:xfrm>
        <a:graphic>
          <a:graphicData uri="http://schemas.openxmlformats.org/presentationml/2006/ole">
            <mc:AlternateContent xmlns:mc="http://schemas.openxmlformats.org/markup-compatibility/2006">
              <mc:Choice xmlns:v="urn:schemas-microsoft-com:vml" Requires="v">
                <p:oleObj spid="_x0000_s1917956" name="Equation" r:id="rId4" imgW="2565400" imgH="368300" progId="Equation.3">
                  <p:embed/>
                </p:oleObj>
              </mc:Choice>
              <mc:Fallback>
                <p:oleObj name="Equation" r:id="rId4" imgW="2565400" imgH="36830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18796" y="4737805"/>
                        <a:ext cx="4368800" cy="625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3"/>
          <p:cNvSpPr txBox="1">
            <a:spLocks noChangeArrowheads="1"/>
          </p:cNvSpPr>
          <p:nvPr/>
        </p:nvSpPr>
        <p:spPr bwMode="auto">
          <a:xfrm>
            <a:off x="183443" y="2552174"/>
            <a:ext cx="8859926" cy="3656715"/>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r>
              <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rPr>
              <a:t>Greedy Rounding Algorithm (GRA)</a:t>
            </a:r>
          </a:p>
          <a:p>
            <a:pPr marL="742950" lvl="1" indent="-285750" algn="l">
              <a:lnSpc>
                <a:spcPct val="90000"/>
              </a:lnSpc>
              <a:spcBef>
                <a:spcPct val="20000"/>
              </a:spcBef>
              <a:buFont typeface="Wingdings" pitchFamily="2" charset="2"/>
              <a:buChar char="§"/>
            </a:pPr>
            <a:r>
              <a:rPr lang="en-US" altLang="ko-KR" sz="2200" dirty="0" smtClean="0">
                <a:latin typeface="Times New Roman" pitchFamily="18" charset="0"/>
              </a:rPr>
              <a:t>Round the optimal LP/SDP solution {</a:t>
            </a:r>
            <a:r>
              <a:rPr lang="en-US" altLang="ko-KR" sz="2200" i="1" dirty="0" err="1" smtClean="0">
                <a:latin typeface="Times New Roman" pitchFamily="18" charset="0"/>
              </a:rPr>
              <a:t>y</a:t>
            </a:r>
            <a:r>
              <a:rPr lang="en-US" altLang="ko-KR" sz="2200" i="1" baseline="-25000" dirty="0" err="1" smtClean="0">
                <a:latin typeface="Times New Roman" pitchFamily="18" charset="0"/>
              </a:rPr>
              <a:t>s,c</a:t>
            </a:r>
            <a:r>
              <a:rPr lang="en-US" altLang="ko-KR" sz="2200" i="1" baseline="30000" dirty="0" smtClean="0">
                <a:latin typeface="Times New Roman" pitchFamily="18" charset="0"/>
              </a:rPr>
              <a:t>*</a:t>
            </a:r>
            <a:r>
              <a:rPr lang="en-US" altLang="ko-KR" sz="2200" dirty="0" smtClean="0">
                <a:latin typeface="Times New Roman" pitchFamily="18" charset="0"/>
              </a:rPr>
              <a:t>} by choosing one by one the sniffer-channel pairs whose fractional value will be rounded to 0 </a:t>
            </a:r>
          </a:p>
          <a:p>
            <a:pPr marL="742950" lvl="1" indent="-285750" algn="l">
              <a:lnSpc>
                <a:spcPct val="90000"/>
              </a:lnSpc>
              <a:spcBef>
                <a:spcPct val="20000"/>
              </a:spcBef>
              <a:buFont typeface="Wingdings" pitchFamily="2" charset="2"/>
              <a:buChar char="§"/>
            </a:pPr>
            <a:r>
              <a:rPr lang="en-US" altLang="ko-KR" sz="2200" dirty="0" smtClean="0">
                <a:latin typeface="Times New Roman" pitchFamily="18" charset="0"/>
              </a:rPr>
              <a:t>At each iteration, </a:t>
            </a:r>
          </a:p>
          <a:p>
            <a:pPr marL="1200150" lvl="2" indent="-285750" algn="l">
              <a:lnSpc>
                <a:spcPct val="90000"/>
              </a:lnSpc>
              <a:spcBef>
                <a:spcPct val="20000"/>
              </a:spcBef>
              <a:buFont typeface="Lucida Grande"/>
              <a:buChar char="-"/>
            </a:pPr>
            <a:r>
              <a:rPr lang="en-US" altLang="ko-KR" sz="2000" dirty="0" smtClean="0">
                <a:latin typeface="Times New Roman" pitchFamily="18" charset="0"/>
              </a:rPr>
              <a:t>For each sniffer-channel pair (</a:t>
            </a:r>
            <a:r>
              <a:rPr lang="en-US" altLang="ko-KR" sz="2000" i="1" dirty="0" err="1" smtClean="0">
                <a:latin typeface="Times New Roman" pitchFamily="18" charset="0"/>
              </a:rPr>
              <a:t>s</a:t>
            </a:r>
            <a:r>
              <a:rPr lang="en-US" altLang="ko-KR" sz="2000" dirty="0" smtClean="0">
                <a:latin typeface="Times New Roman" pitchFamily="18" charset="0"/>
              </a:rPr>
              <a:t>, </a:t>
            </a:r>
            <a:r>
              <a:rPr lang="en-US" altLang="ko-KR" sz="2000" i="1" dirty="0" err="1" smtClean="0">
                <a:latin typeface="Times New Roman" pitchFamily="18" charset="0"/>
              </a:rPr>
              <a:t>c</a:t>
            </a:r>
            <a:r>
              <a:rPr lang="en-US" altLang="ko-KR" sz="2000" dirty="0" smtClean="0">
                <a:latin typeface="Times New Roman" pitchFamily="18" charset="0"/>
              </a:rPr>
              <a:t>) whose value is not rounded to an integer, adjust the fractional values of the sniffer </a:t>
            </a:r>
            <a:r>
              <a:rPr lang="en-US" altLang="ko-KR" sz="2000" i="1" dirty="0" err="1" smtClean="0">
                <a:latin typeface="Times New Roman" pitchFamily="18" charset="0"/>
              </a:rPr>
              <a:t>s</a:t>
            </a:r>
            <a:r>
              <a:rPr lang="en-US" altLang="ko-KR" sz="2000" dirty="0" smtClean="0">
                <a:latin typeface="Times New Roman" pitchFamily="18" charset="0"/>
              </a:rPr>
              <a:t> according to:</a:t>
            </a:r>
          </a:p>
          <a:p>
            <a:pPr marL="1200150" lvl="2" indent="-285750" algn="l">
              <a:lnSpc>
                <a:spcPct val="90000"/>
              </a:lnSpc>
              <a:spcBef>
                <a:spcPct val="20000"/>
              </a:spcBef>
              <a:buFont typeface="Lucida Grande"/>
              <a:buChar char="-"/>
            </a:pPr>
            <a:endParaRPr lang="en-US" altLang="ko-KR" sz="2000" dirty="0" smtClean="0">
              <a:latin typeface="Times New Roman" pitchFamily="18" charset="0"/>
            </a:endParaRPr>
          </a:p>
          <a:p>
            <a:pPr marL="1200150" lvl="2" indent="-285750" algn="l">
              <a:lnSpc>
                <a:spcPct val="90000"/>
              </a:lnSpc>
              <a:spcBef>
                <a:spcPct val="20000"/>
              </a:spcBef>
              <a:buFont typeface="Lucida Grande"/>
              <a:buChar char="-"/>
            </a:pPr>
            <a:endParaRPr lang="en-US" altLang="ko-KR" sz="2000" dirty="0" smtClean="0">
              <a:latin typeface="Times New Roman" pitchFamily="18" charset="0"/>
            </a:endParaRPr>
          </a:p>
        </p:txBody>
      </p:sp>
      <p:sp>
        <p:nvSpPr>
          <p:cNvPr id="11" name="Rectangle 3"/>
          <p:cNvSpPr txBox="1">
            <a:spLocks noChangeArrowheads="1"/>
          </p:cNvSpPr>
          <p:nvPr/>
        </p:nvSpPr>
        <p:spPr bwMode="auto">
          <a:xfrm>
            <a:off x="183443" y="2549352"/>
            <a:ext cx="8859926" cy="3656715"/>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1200150" lvl="2" indent="-285750" algn="l">
              <a:lnSpc>
                <a:spcPct val="90000"/>
              </a:lnSpc>
              <a:spcBef>
                <a:spcPct val="20000"/>
              </a:spcBef>
              <a:buFont typeface="Lucida Grande"/>
              <a:buChar char="-"/>
            </a:pPr>
            <a:endParaRPr lang="en-US" altLang="ko-KR" sz="2400" kern="0" dirty="0" smtClean="0">
              <a:solidFill>
                <a:schemeClr val="accent2"/>
              </a:solidFill>
              <a:latin typeface="Times New Roman" pitchFamily="18" charset="0"/>
              <a:ea typeface="+mn-ea"/>
            </a:endParaRPr>
          </a:p>
          <a:p>
            <a:pPr marL="1200150" lvl="2" indent="-285750" algn="l">
              <a:lnSpc>
                <a:spcPct val="90000"/>
              </a:lnSpc>
              <a:spcBef>
                <a:spcPct val="20000"/>
              </a:spcBef>
              <a:buFont typeface="Lucida Grande"/>
              <a:buChar char="-"/>
            </a:pPr>
            <a:endParaRPr lang="en-US" altLang="ko-KR" sz="2400" kern="0" dirty="0" smtClean="0">
              <a:solidFill>
                <a:schemeClr val="accent2"/>
              </a:solidFill>
              <a:latin typeface="Times New Roman" pitchFamily="18" charset="0"/>
              <a:ea typeface="+mn-ea"/>
            </a:endParaRPr>
          </a:p>
          <a:p>
            <a:pPr marL="1200150" lvl="2" indent="-285750" algn="l">
              <a:lnSpc>
                <a:spcPct val="90000"/>
              </a:lnSpc>
              <a:spcBef>
                <a:spcPct val="20000"/>
              </a:spcBef>
              <a:buFont typeface="Lucida Grande"/>
              <a:buChar char="-"/>
            </a:pPr>
            <a:endParaRPr lang="en-US" altLang="ko-KR" sz="2400" kern="0" dirty="0" smtClean="0">
              <a:solidFill>
                <a:schemeClr val="accent2"/>
              </a:solidFill>
              <a:latin typeface="Times New Roman" pitchFamily="18" charset="0"/>
              <a:ea typeface="+mn-ea"/>
            </a:endParaRPr>
          </a:p>
          <a:p>
            <a:pPr marL="1200150" lvl="2" indent="-285750" algn="l">
              <a:lnSpc>
                <a:spcPct val="90000"/>
              </a:lnSpc>
              <a:spcBef>
                <a:spcPct val="20000"/>
              </a:spcBef>
              <a:buFont typeface="Lucida Grande"/>
              <a:buChar char="-"/>
            </a:pPr>
            <a:endParaRPr lang="en-US" altLang="ko-KR" sz="2400" kern="0" dirty="0" smtClean="0">
              <a:solidFill>
                <a:schemeClr val="accent2"/>
              </a:solidFill>
              <a:latin typeface="Times New Roman" pitchFamily="18" charset="0"/>
              <a:ea typeface="+mn-ea"/>
            </a:endParaRPr>
          </a:p>
          <a:p>
            <a:pPr marL="1200150" lvl="2" indent="-285750" algn="l">
              <a:lnSpc>
                <a:spcPct val="90000"/>
              </a:lnSpc>
              <a:spcBef>
                <a:spcPct val="20000"/>
              </a:spcBef>
              <a:buFont typeface="Lucida Grande"/>
              <a:buChar char="-"/>
            </a:pPr>
            <a:endParaRPr lang="en-US" altLang="ko-KR" sz="2400" kern="0" dirty="0" smtClean="0">
              <a:solidFill>
                <a:schemeClr val="accent2"/>
              </a:solidFill>
              <a:latin typeface="Times New Roman" pitchFamily="18" charset="0"/>
              <a:ea typeface="+mn-ea"/>
            </a:endParaRPr>
          </a:p>
          <a:p>
            <a:pPr marL="1200150" lvl="2" indent="-285750" algn="l">
              <a:lnSpc>
                <a:spcPct val="90000"/>
              </a:lnSpc>
              <a:spcBef>
                <a:spcPct val="20000"/>
              </a:spcBef>
              <a:buFont typeface="Lucida Grande"/>
              <a:buChar char="-"/>
            </a:pPr>
            <a:endParaRPr lang="en-US" altLang="ko-KR" sz="2000" dirty="0" smtClean="0">
              <a:latin typeface="Times New Roman" pitchFamily="18" charset="0"/>
            </a:endParaRPr>
          </a:p>
          <a:p>
            <a:pPr marL="1200150" lvl="2" indent="-285750" algn="l">
              <a:lnSpc>
                <a:spcPct val="90000"/>
              </a:lnSpc>
              <a:spcBef>
                <a:spcPct val="20000"/>
              </a:spcBef>
              <a:buFont typeface="Lucida Grande"/>
              <a:buChar char="-"/>
            </a:pPr>
            <a:r>
              <a:rPr lang="en-US" altLang="ko-KR" sz="2000" dirty="0" smtClean="0">
                <a:latin typeface="Times New Roman" pitchFamily="18" charset="0"/>
              </a:rPr>
              <a:t>Find the sniffer-channel pair (</a:t>
            </a:r>
            <a:r>
              <a:rPr lang="en-US" altLang="ko-KR" sz="2000" i="1" dirty="0" err="1" smtClean="0">
                <a:latin typeface="Times New Roman" pitchFamily="18" charset="0"/>
              </a:rPr>
              <a:t>s</a:t>
            </a:r>
            <a:r>
              <a:rPr lang="en-US" altLang="ko-KR" sz="2000" i="1" baseline="30000" dirty="0" smtClean="0">
                <a:latin typeface="Times New Roman" pitchFamily="18" charset="0"/>
              </a:rPr>
              <a:t>#</a:t>
            </a:r>
            <a:r>
              <a:rPr lang="en-US" altLang="ko-KR" sz="2000" dirty="0" smtClean="0">
                <a:latin typeface="Times New Roman" pitchFamily="18" charset="0"/>
              </a:rPr>
              <a:t>, </a:t>
            </a:r>
            <a:r>
              <a:rPr lang="en-US" altLang="ko-KR" sz="2000" i="1" dirty="0" err="1" smtClean="0">
                <a:latin typeface="Times New Roman" pitchFamily="18" charset="0"/>
              </a:rPr>
              <a:t>c</a:t>
            </a:r>
            <a:r>
              <a:rPr lang="en-US" altLang="ko-KR" sz="2000" i="1" baseline="30000" dirty="0" smtClean="0">
                <a:latin typeface="Times New Roman" pitchFamily="18" charset="0"/>
              </a:rPr>
              <a:t>#</a:t>
            </a:r>
            <a:r>
              <a:rPr lang="en-US" altLang="ko-KR" sz="2000" dirty="0" smtClean="0">
                <a:latin typeface="Times New Roman" pitchFamily="18" charset="0"/>
              </a:rPr>
              <a:t>) whose associated adjusted values achieve the maximum </a:t>
            </a:r>
            <a:r>
              <a:rPr lang="en-US" altLang="ko-KR" sz="2000" smtClean="0">
                <a:latin typeface="Times New Roman" pitchFamily="18" charset="0"/>
              </a:rPr>
              <a:t>coverage improvement</a:t>
            </a:r>
          </a:p>
          <a:p>
            <a:pPr marL="1200150" lvl="2" indent="-285750" algn="l">
              <a:lnSpc>
                <a:spcPct val="90000"/>
              </a:lnSpc>
              <a:spcBef>
                <a:spcPct val="20000"/>
              </a:spcBef>
              <a:buFont typeface="Lucida Grande"/>
              <a:buChar char="-"/>
            </a:pPr>
            <a:r>
              <a:rPr lang="en-US" altLang="ko-KR" sz="2000" dirty="0" smtClean="0">
                <a:latin typeface="Times New Roman" pitchFamily="18" charset="0"/>
              </a:rPr>
              <a:t>Update the fractional values of sniffer </a:t>
            </a:r>
            <a:r>
              <a:rPr lang="en-US" altLang="ko-KR" sz="2000" i="1" dirty="0" err="1" smtClean="0">
                <a:latin typeface="Times New Roman" pitchFamily="18" charset="0"/>
              </a:rPr>
              <a:t>s</a:t>
            </a:r>
            <a:r>
              <a:rPr lang="en-US" altLang="ko-KR" sz="2000" i="1" baseline="30000" dirty="0" smtClean="0">
                <a:latin typeface="Times New Roman" pitchFamily="18" charset="0"/>
              </a:rPr>
              <a:t>#</a:t>
            </a:r>
            <a:r>
              <a:rPr lang="en-US" altLang="ko-KR" sz="2000" dirty="0" smtClean="0">
                <a:latin typeface="Times New Roman" pitchFamily="18" charset="0"/>
              </a:rPr>
              <a:t> to the adjusted values</a:t>
            </a:r>
          </a:p>
        </p:txBody>
      </p:sp>
    </p:spTree>
    <p:extLst>
      <p:ext uri="{BB962C8B-B14F-4D97-AF65-F5344CB8AC3E}">
        <p14:creationId xmlns:p14="http://schemas.microsoft.com/office/powerpoint/2010/main" val="342467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48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4483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4483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1795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4835" grpId="0" build="p" bldLvl="2"/>
      <p:bldP spid="5" grpId="0"/>
      <p:bldP spid="10" grpId="0" build="p" bldLvl="2"/>
      <p:bldP spid="11" grpId="0" build="p" bldLvl="3"/>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Time Complexity Analysis</a:t>
            </a:r>
          </a:p>
        </p:txBody>
      </p:sp>
      <p:sp>
        <p:nvSpPr>
          <p:cNvPr id="1144835" name="Rectangle 3"/>
          <p:cNvSpPr>
            <a:spLocks noGrp="1" noChangeArrowheads="1"/>
          </p:cNvSpPr>
          <p:nvPr>
            <p:ph type="body" idx="1"/>
          </p:nvPr>
        </p:nvSpPr>
        <p:spPr>
          <a:xfrm>
            <a:off x="152400" y="960438"/>
            <a:ext cx="8859926" cy="5222875"/>
          </a:xfrm>
        </p:spPr>
        <p:txBody>
          <a:bodyPr/>
          <a:lstStyle/>
          <a:p>
            <a:pPr>
              <a:lnSpc>
                <a:spcPct val="90000"/>
              </a:lnSpc>
            </a:pPr>
            <a:endParaRPr lang="en-US" altLang="ko-KR" dirty="0" smtClean="0">
              <a:latin typeface="Times New Roman" pitchFamily="18" charset="0"/>
            </a:endParaRPr>
          </a:p>
          <a:p>
            <a:pPr>
              <a:lnSpc>
                <a:spcPct val="90000"/>
              </a:lnSpc>
            </a:pPr>
            <a:endParaRPr lang="en-US" altLang="ko-KR" dirty="0" smtClean="0">
              <a:latin typeface="Times New Roman" pitchFamily="18" charset="0"/>
            </a:endParaRPr>
          </a:p>
          <a:p>
            <a:pPr>
              <a:lnSpc>
                <a:spcPct val="90000"/>
              </a:lnSpc>
            </a:pPr>
            <a:endParaRPr lang="en-US" altLang="ko-KR" dirty="0" smtClean="0">
              <a:latin typeface="Times New Roman" pitchFamily="18" charset="0"/>
            </a:endParaRPr>
          </a:p>
          <a:p>
            <a:pPr>
              <a:lnSpc>
                <a:spcPct val="90000"/>
              </a:lnSpc>
            </a:pPr>
            <a:endParaRPr lang="en-US" altLang="ko-KR" dirty="0" smtClean="0">
              <a:latin typeface="Times New Roman" pitchFamily="18" charset="0"/>
            </a:endParaRPr>
          </a:p>
          <a:p>
            <a:pPr>
              <a:lnSpc>
                <a:spcPct val="90000"/>
              </a:lnSpc>
            </a:pPr>
            <a:endParaRPr lang="en-US" altLang="ko-KR" dirty="0" smtClean="0">
              <a:latin typeface="Times New Roman" pitchFamily="18" charset="0"/>
            </a:endParaRPr>
          </a:p>
          <a:p>
            <a:pPr>
              <a:lnSpc>
                <a:spcPct val="90000"/>
              </a:lnSpc>
            </a:pPr>
            <a:endParaRPr lang="en-US" altLang="ko-KR" dirty="0" smtClean="0">
              <a:latin typeface="Times New Roman" pitchFamily="18" charset="0"/>
            </a:endParaRPr>
          </a:p>
          <a:p>
            <a:pPr>
              <a:lnSpc>
                <a:spcPct val="90000"/>
              </a:lnSpc>
            </a:pPr>
            <a:endParaRPr lang="en-US" altLang="ko-KR" dirty="0" smtClean="0">
              <a:latin typeface="Times New Roman" pitchFamily="18" charset="0"/>
            </a:endParaRPr>
          </a:p>
          <a:p>
            <a:pPr>
              <a:lnSpc>
                <a:spcPct val="90000"/>
              </a:lnSpc>
            </a:pPr>
            <a:endParaRPr lang="en-US" altLang="ko-KR" dirty="0" smtClean="0">
              <a:latin typeface="Times New Roman" pitchFamily="18" charset="0"/>
            </a:endParaRPr>
          </a:p>
          <a:p>
            <a:pPr>
              <a:lnSpc>
                <a:spcPct val="90000"/>
              </a:lnSpc>
            </a:pPr>
            <a:r>
              <a:rPr lang="en-US" altLang="ko-KR" dirty="0" smtClean="0">
                <a:latin typeface="Times New Roman" pitchFamily="18" charset="0"/>
              </a:rPr>
              <a:t>|</a:t>
            </a:r>
            <a:r>
              <a:rPr lang="en-US" altLang="ko-KR" i="1" dirty="0" smtClean="0">
                <a:latin typeface="Times New Roman" pitchFamily="18" charset="0"/>
              </a:rPr>
              <a:t>S</a:t>
            </a:r>
            <a:r>
              <a:rPr lang="en-US" altLang="ko-KR" dirty="0" smtClean="0">
                <a:latin typeface="Times New Roman" pitchFamily="18" charset="0"/>
              </a:rPr>
              <a:t>|: Number of sniffers</a:t>
            </a:r>
          </a:p>
          <a:p>
            <a:pPr>
              <a:lnSpc>
                <a:spcPct val="90000"/>
              </a:lnSpc>
            </a:pPr>
            <a:r>
              <a:rPr lang="en-US" altLang="ko-KR" dirty="0" smtClean="0">
                <a:latin typeface="Times New Roman" pitchFamily="18" charset="0"/>
              </a:rPr>
              <a:t>|C|: Number of channels</a:t>
            </a:r>
          </a:p>
          <a:p>
            <a:pPr>
              <a:lnSpc>
                <a:spcPct val="90000"/>
              </a:lnSpc>
            </a:pPr>
            <a:r>
              <a:rPr lang="en-US" altLang="ko-KR" dirty="0" smtClean="0">
                <a:latin typeface="Times New Roman" pitchFamily="18" charset="0"/>
              </a:rPr>
              <a:t>|N|: Number of nodes </a:t>
            </a:r>
          </a:p>
          <a:p>
            <a:pPr>
              <a:lnSpc>
                <a:spcPct val="90000"/>
              </a:lnSpc>
            </a:pPr>
            <a:r>
              <a:rPr lang="en-US" altLang="ko-KR" i="1" dirty="0" smtClean="0">
                <a:latin typeface="Times New Roman" pitchFamily="18" charset="0"/>
              </a:rPr>
              <a:t>t</a:t>
            </a:r>
            <a:r>
              <a:rPr lang="en-US" altLang="ko-KR" dirty="0" smtClean="0">
                <a:latin typeface="Times New Roman" pitchFamily="18" charset="0"/>
              </a:rPr>
              <a:t>: Number of steps that the algorithm looks ahead</a:t>
            </a:r>
          </a:p>
          <a:p>
            <a:pPr>
              <a:lnSpc>
                <a:spcPct val="90000"/>
              </a:lnSpc>
            </a:pPr>
            <a:r>
              <a:rPr lang="en-US" altLang="ko-KR" dirty="0" smtClean="0">
                <a:latin typeface="Times New Roman" pitchFamily="18" charset="0"/>
              </a:rPr>
              <a:t>|N|+|S||C|: Number of variables (i.e., </a:t>
            </a:r>
            <a:r>
              <a:rPr lang="en-US" altLang="ko-KR" i="1" dirty="0" err="1" smtClean="0">
                <a:latin typeface="Times New Roman" pitchFamily="18" charset="0"/>
              </a:rPr>
              <a:t>x</a:t>
            </a:r>
            <a:r>
              <a:rPr lang="en-US" altLang="ko-KR" i="1" baseline="-25000" dirty="0" err="1" smtClean="0">
                <a:latin typeface="Times New Roman" pitchFamily="18" charset="0"/>
              </a:rPr>
              <a:t>n</a:t>
            </a:r>
            <a:r>
              <a:rPr lang="en-US" altLang="ko-KR" dirty="0" err="1" smtClean="0">
                <a:latin typeface="Times New Roman" pitchFamily="18" charset="0"/>
              </a:rPr>
              <a:t>’s</a:t>
            </a:r>
            <a:r>
              <a:rPr lang="en-US" altLang="ko-KR" dirty="0" smtClean="0">
                <a:latin typeface="Times New Roman" pitchFamily="18" charset="0"/>
              </a:rPr>
              <a:t>, </a:t>
            </a:r>
            <a:r>
              <a:rPr lang="en-US" altLang="ko-KR" i="1" dirty="0" err="1" smtClean="0">
                <a:latin typeface="Times New Roman" pitchFamily="18" charset="0"/>
              </a:rPr>
              <a:t>y</a:t>
            </a:r>
            <a:r>
              <a:rPr lang="en-US" altLang="ko-KR" i="1" baseline="-25000" dirty="0" err="1" smtClean="0">
                <a:latin typeface="Times New Roman" pitchFamily="18" charset="0"/>
              </a:rPr>
              <a:t>s,c</a:t>
            </a:r>
            <a:r>
              <a:rPr lang="en-US" altLang="ko-KR" dirty="0" err="1" smtClean="0">
                <a:latin typeface="Times New Roman" pitchFamily="18" charset="0"/>
              </a:rPr>
              <a:t>’s</a:t>
            </a:r>
            <a:r>
              <a:rPr lang="en-US" altLang="ko-KR" dirty="0" smtClean="0">
                <a:latin typeface="Times New Roman" pitchFamily="18" charset="0"/>
              </a:rPr>
              <a:t> ) in ILP/QCLP</a:t>
            </a:r>
          </a:p>
        </p:txBody>
      </p:sp>
      <p:graphicFrame>
        <p:nvGraphicFramePr>
          <p:cNvPr id="7" name="Table 6"/>
          <p:cNvGraphicFramePr>
            <a:graphicFrameLocks noGrp="1"/>
          </p:cNvGraphicFramePr>
          <p:nvPr/>
        </p:nvGraphicFramePr>
        <p:xfrm>
          <a:off x="673100" y="1130300"/>
          <a:ext cx="7721600" cy="2834640"/>
        </p:xfrm>
        <a:graphic>
          <a:graphicData uri="http://schemas.openxmlformats.org/drawingml/2006/table">
            <a:tbl>
              <a:tblPr firstRow="1" bandRow="1">
                <a:tableStyleId>{5940675A-B579-460E-94D1-54222C63F5DA}</a:tableStyleId>
              </a:tblPr>
              <a:tblGrid>
                <a:gridCol w="3455874"/>
                <a:gridCol w="4265726"/>
              </a:tblGrid>
              <a:tr h="442712">
                <a:tc>
                  <a:txBody>
                    <a:bodyPr/>
                    <a:lstStyle/>
                    <a:p>
                      <a:pPr algn="ctr"/>
                      <a:r>
                        <a:rPr lang="en-US" sz="2400" dirty="0" smtClean="0"/>
                        <a:t>Algorithm</a:t>
                      </a:r>
                      <a:endParaRPr lang="en-US" sz="2400" dirty="0"/>
                    </a:p>
                  </a:txBody>
                  <a:tcPr/>
                </a:tc>
                <a:tc>
                  <a:txBody>
                    <a:bodyPr/>
                    <a:lstStyle/>
                    <a:p>
                      <a:pPr algn="ctr"/>
                      <a:r>
                        <a:rPr lang="en-US" sz="2400" dirty="0" smtClean="0"/>
                        <a:t>Time Complexity</a:t>
                      </a:r>
                      <a:endParaRPr lang="en-US" sz="2400" dirty="0"/>
                    </a:p>
                  </a:txBody>
                  <a:tcPr/>
                </a:tc>
              </a:tr>
              <a:tr h="391646">
                <a:tc>
                  <a:txBody>
                    <a:bodyPr/>
                    <a:lstStyle/>
                    <a:p>
                      <a:pPr algn="ctr"/>
                      <a:r>
                        <a:rPr lang="en-US" sz="2000" dirty="0" smtClean="0"/>
                        <a:t>Look-t-Steps-Ahead</a:t>
                      </a:r>
                      <a:r>
                        <a:rPr lang="en-US" sz="2000" baseline="0" dirty="0" smtClean="0"/>
                        <a:t> Greedy</a:t>
                      </a:r>
                      <a:endParaRPr lang="en-US" sz="2000" dirty="0"/>
                    </a:p>
                  </a:txBody>
                  <a:tcPr/>
                </a:tc>
                <a:tc>
                  <a:txBody>
                    <a:bodyPr/>
                    <a:lstStyle/>
                    <a:p>
                      <a:pPr algn="ctr"/>
                      <a:r>
                        <a:rPr lang="en-US" sz="2000" dirty="0" smtClean="0"/>
                        <a:t>O(|</a:t>
                      </a:r>
                      <a:r>
                        <a:rPr lang="en-US" sz="2000" i="1" dirty="0" smtClean="0"/>
                        <a:t>S</a:t>
                      </a:r>
                      <a:r>
                        <a:rPr lang="en-US" sz="2000" dirty="0" smtClean="0"/>
                        <a:t>|</a:t>
                      </a:r>
                      <a:r>
                        <a:rPr lang="en-US" sz="2000" i="1" baseline="30000" dirty="0" smtClean="0"/>
                        <a:t>t</a:t>
                      </a:r>
                      <a:r>
                        <a:rPr lang="en-US" sz="2000" baseline="30000" dirty="0" smtClean="0"/>
                        <a:t>+2</a:t>
                      </a:r>
                      <a:r>
                        <a:rPr lang="en-US" sz="2000" dirty="0" smtClean="0"/>
                        <a:t>|</a:t>
                      </a:r>
                      <a:r>
                        <a:rPr lang="en-US" sz="2000" i="1" dirty="0" smtClean="0"/>
                        <a:t>C</a:t>
                      </a:r>
                      <a:r>
                        <a:rPr lang="en-US" sz="2000" dirty="0" smtClean="0"/>
                        <a:t>|</a:t>
                      </a:r>
                      <a:r>
                        <a:rPr lang="en-US" sz="2000" i="1" baseline="30000" dirty="0" smtClean="0"/>
                        <a:t>t</a:t>
                      </a:r>
                      <a:r>
                        <a:rPr lang="en-US" sz="2000" baseline="30000" dirty="0" smtClean="0"/>
                        <a:t>+1</a:t>
                      </a:r>
                      <a:r>
                        <a:rPr lang="en-US" sz="2000" dirty="0" smtClean="0"/>
                        <a:t>|N|)</a:t>
                      </a:r>
                      <a:endParaRPr lang="en-US" sz="2000" dirty="0"/>
                    </a:p>
                  </a:txBody>
                  <a:tcPr/>
                </a:tc>
              </a:tr>
              <a:tr h="391646">
                <a:tc>
                  <a:txBody>
                    <a:bodyPr/>
                    <a:lstStyle/>
                    <a:p>
                      <a:pPr algn="ctr"/>
                      <a:r>
                        <a:rPr lang="en-US" sz="2000" dirty="0" smtClean="0"/>
                        <a:t>t-Sniffer-at-One-Step</a:t>
                      </a:r>
                      <a:r>
                        <a:rPr lang="en-US" sz="2000" baseline="0" dirty="0" smtClean="0"/>
                        <a:t> Greedy</a:t>
                      </a:r>
                      <a:endParaRPr lang="en-US" sz="2000" dirty="0"/>
                    </a:p>
                  </a:txBody>
                  <a:tcPr/>
                </a:tc>
                <a:tc>
                  <a:txBody>
                    <a:bodyPr/>
                    <a:lstStyle/>
                    <a:p>
                      <a:pPr algn="ctr"/>
                      <a:r>
                        <a:rPr lang="en-US" sz="2000" dirty="0" smtClean="0"/>
                        <a:t>O(|</a:t>
                      </a:r>
                      <a:r>
                        <a:rPr lang="en-US" sz="2000" i="1" dirty="0" smtClean="0"/>
                        <a:t>S</a:t>
                      </a:r>
                      <a:r>
                        <a:rPr lang="en-US" sz="2000" dirty="0" smtClean="0"/>
                        <a:t>|</a:t>
                      </a:r>
                      <a:r>
                        <a:rPr lang="en-US" sz="2000" i="1" baseline="30000" dirty="0" smtClean="0"/>
                        <a:t>t</a:t>
                      </a:r>
                      <a:r>
                        <a:rPr lang="en-US" sz="2000" baseline="30000" dirty="0" smtClean="0"/>
                        <a:t>+2</a:t>
                      </a:r>
                      <a:r>
                        <a:rPr lang="en-US" sz="2000" dirty="0" smtClean="0"/>
                        <a:t>|</a:t>
                      </a:r>
                      <a:r>
                        <a:rPr lang="en-US" sz="2000" i="1" dirty="0" smtClean="0"/>
                        <a:t>C</a:t>
                      </a:r>
                      <a:r>
                        <a:rPr lang="en-US" sz="2000" dirty="0" smtClean="0"/>
                        <a:t>|</a:t>
                      </a:r>
                      <a:r>
                        <a:rPr lang="en-US" sz="2000" i="1" baseline="30000" dirty="0" smtClean="0"/>
                        <a:t>t</a:t>
                      </a:r>
                      <a:r>
                        <a:rPr lang="en-US" sz="2000" baseline="30000" dirty="0" smtClean="0"/>
                        <a:t>+1</a:t>
                      </a:r>
                      <a:r>
                        <a:rPr lang="en-US" sz="2000" dirty="0" smtClean="0"/>
                        <a:t>|N|)</a:t>
                      </a:r>
                      <a:endParaRPr lang="en-US" sz="2000" dirty="0"/>
                    </a:p>
                  </a:txBody>
                  <a:tcPr/>
                </a:tc>
              </a:tr>
              <a:tr h="391646">
                <a:tc>
                  <a:txBody>
                    <a:bodyPr/>
                    <a:lstStyle/>
                    <a:p>
                      <a:pPr algn="ctr"/>
                      <a:r>
                        <a:rPr lang="en-US" sz="2000" dirty="0" smtClean="0"/>
                        <a:t>LP-relaxation +</a:t>
                      </a:r>
                      <a:r>
                        <a:rPr lang="en-US" sz="2000" baseline="0" dirty="0" smtClean="0"/>
                        <a:t> RRA/GRA</a:t>
                      </a:r>
                      <a:endParaRPr lang="en-US" sz="2000" dirty="0"/>
                    </a:p>
                  </a:txBody>
                  <a:tcPr/>
                </a:tc>
                <a:tc>
                  <a:txBody>
                    <a:bodyPr/>
                    <a:lstStyle/>
                    <a:p>
                      <a:pPr algn="ctr"/>
                      <a:r>
                        <a:rPr lang="en-US" sz="2000" dirty="0" smtClean="0"/>
                        <a:t>O( (|N| + |</a:t>
                      </a:r>
                      <a:r>
                        <a:rPr lang="en-US" sz="2000" i="1" dirty="0" smtClean="0"/>
                        <a:t>S</a:t>
                      </a:r>
                      <a:r>
                        <a:rPr lang="en-US" sz="2000" dirty="0" smtClean="0"/>
                        <a:t>||</a:t>
                      </a:r>
                      <a:r>
                        <a:rPr lang="en-US" sz="2000" i="1" dirty="0" smtClean="0"/>
                        <a:t>C</a:t>
                      </a:r>
                      <a:r>
                        <a:rPr lang="en-US" sz="2000" dirty="0" smtClean="0"/>
                        <a:t>|)</a:t>
                      </a:r>
                      <a:r>
                        <a:rPr lang="en-US" sz="2000" baseline="30000" dirty="0" smtClean="0"/>
                        <a:t>3</a:t>
                      </a:r>
                      <a:r>
                        <a:rPr lang="en-US" sz="2000" dirty="0" smtClean="0"/>
                        <a:t> / </a:t>
                      </a:r>
                      <a:r>
                        <a:rPr lang="en-US" sz="2000" dirty="0" err="1" smtClean="0"/>
                        <a:t>log(|N</a:t>
                      </a:r>
                      <a:r>
                        <a:rPr lang="en-US" sz="2000" dirty="0" smtClean="0"/>
                        <a:t>| + |</a:t>
                      </a:r>
                      <a:r>
                        <a:rPr lang="en-US" sz="2000" i="1" dirty="0" smtClean="0"/>
                        <a:t>S</a:t>
                      </a:r>
                      <a:r>
                        <a:rPr lang="en-US" sz="2000" dirty="0" smtClean="0"/>
                        <a:t>||</a:t>
                      </a:r>
                      <a:r>
                        <a:rPr lang="en-US" sz="2000" i="1" dirty="0" smtClean="0"/>
                        <a:t>C</a:t>
                      </a:r>
                      <a:r>
                        <a:rPr lang="en-US" sz="2000" dirty="0" smtClean="0"/>
                        <a:t>|) )</a:t>
                      </a:r>
                      <a:endParaRPr lang="en-US" sz="2000" dirty="0"/>
                    </a:p>
                  </a:txBody>
                  <a:tcPr/>
                </a:tc>
              </a:tr>
              <a:tr h="391646">
                <a:tc>
                  <a:txBody>
                    <a:bodyPr/>
                    <a:lstStyle/>
                    <a:p>
                      <a:pPr algn="ctr"/>
                      <a:r>
                        <a:rPr lang="en-US" sz="2000" dirty="0" smtClean="0"/>
                        <a:t>SDP-relaxation +</a:t>
                      </a:r>
                      <a:r>
                        <a:rPr lang="en-US" sz="2000" baseline="0" dirty="0" smtClean="0"/>
                        <a:t> RRA/GRA</a:t>
                      </a:r>
                      <a:endParaRPr lang="en-US" sz="2000" dirty="0"/>
                    </a:p>
                  </a:txBody>
                  <a:tcPr/>
                </a:tc>
                <a:tc>
                  <a:txBody>
                    <a:bodyPr/>
                    <a:lstStyle/>
                    <a:p>
                      <a:pPr algn="ctr"/>
                      <a:r>
                        <a:rPr lang="en-US" sz="2000" dirty="0" smtClean="0"/>
                        <a:t>O( (|N| + |</a:t>
                      </a:r>
                      <a:r>
                        <a:rPr lang="en-US" sz="2000" i="1" dirty="0" smtClean="0"/>
                        <a:t>S</a:t>
                      </a:r>
                      <a:r>
                        <a:rPr lang="en-US" sz="2000" dirty="0" smtClean="0"/>
                        <a:t>||</a:t>
                      </a:r>
                      <a:r>
                        <a:rPr lang="en-US" sz="2000" i="1" dirty="0" smtClean="0"/>
                        <a:t>C</a:t>
                      </a:r>
                      <a:r>
                        <a:rPr lang="en-US" sz="2000" dirty="0" smtClean="0"/>
                        <a:t>|)</a:t>
                      </a:r>
                      <a:r>
                        <a:rPr lang="en-US" sz="2000" baseline="30000" dirty="0" smtClean="0"/>
                        <a:t>3</a:t>
                      </a:r>
                      <a:r>
                        <a:rPr lang="en-US" sz="2000" dirty="0" smtClean="0"/>
                        <a:t> )</a:t>
                      </a:r>
                      <a:endParaRPr lang="en-US" sz="2000" dirty="0"/>
                    </a:p>
                  </a:txBody>
                  <a:tcPr/>
                </a:tc>
              </a:tr>
              <a:tr h="391646">
                <a:tc>
                  <a:txBody>
                    <a:bodyPr/>
                    <a:lstStyle/>
                    <a:p>
                      <a:pPr algn="ctr"/>
                      <a:r>
                        <a:rPr lang="en-US" sz="2000" dirty="0" smtClean="0"/>
                        <a:t>RRA</a:t>
                      </a:r>
                      <a:endParaRPr lang="en-US" sz="2000" dirty="0"/>
                    </a:p>
                  </a:txBody>
                  <a:tcPr/>
                </a:tc>
                <a:tc>
                  <a:txBody>
                    <a:bodyPr/>
                    <a:lstStyle/>
                    <a:p>
                      <a:pPr algn="ctr"/>
                      <a:r>
                        <a:rPr lang="en-US" sz="2000" dirty="0" smtClean="0"/>
                        <a:t>O(|</a:t>
                      </a:r>
                      <a:r>
                        <a:rPr lang="en-US" sz="2000" i="1" dirty="0" smtClean="0"/>
                        <a:t>S</a:t>
                      </a:r>
                      <a:r>
                        <a:rPr lang="en-US" sz="2000" dirty="0" smtClean="0"/>
                        <a:t>||</a:t>
                      </a:r>
                      <a:r>
                        <a:rPr lang="en-US" sz="2000" i="1" dirty="0" smtClean="0"/>
                        <a:t>C</a:t>
                      </a:r>
                      <a:r>
                        <a:rPr lang="en-US" sz="2000" dirty="0" smtClean="0"/>
                        <a:t>|)</a:t>
                      </a:r>
                      <a:endParaRPr lang="en-US" sz="2000" dirty="0"/>
                    </a:p>
                  </a:txBody>
                  <a:tcPr/>
                </a:tc>
              </a:tr>
              <a:tr h="391646">
                <a:tc>
                  <a:txBody>
                    <a:bodyPr/>
                    <a:lstStyle/>
                    <a:p>
                      <a:pPr algn="ctr"/>
                      <a:r>
                        <a:rPr lang="en-US" sz="2000" dirty="0" smtClean="0"/>
                        <a:t>GRA</a:t>
                      </a:r>
                      <a:endParaRPr lang="en-US" sz="2000" dirty="0"/>
                    </a:p>
                  </a:txBody>
                  <a:tcPr/>
                </a:tc>
                <a:tc>
                  <a:txBody>
                    <a:bodyPr/>
                    <a:lstStyle/>
                    <a:p>
                      <a:pPr algn="ctr"/>
                      <a:r>
                        <a:rPr lang="en-US" sz="2000" dirty="0" smtClean="0"/>
                        <a:t>O(|</a:t>
                      </a:r>
                      <a:r>
                        <a:rPr lang="en-US" sz="2000" i="1" dirty="0" smtClean="0"/>
                        <a:t>S</a:t>
                      </a:r>
                      <a:r>
                        <a:rPr lang="en-US" sz="2000" dirty="0" smtClean="0"/>
                        <a:t>|</a:t>
                      </a:r>
                      <a:r>
                        <a:rPr lang="en-US" sz="2000" baseline="30000" dirty="0" smtClean="0"/>
                        <a:t>2</a:t>
                      </a:r>
                      <a:r>
                        <a:rPr lang="en-US" sz="2000" dirty="0" smtClean="0"/>
                        <a:t>|</a:t>
                      </a:r>
                      <a:r>
                        <a:rPr lang="en-US" sz="2000" i="1" dirty="0" smtClean="0"/>
                        <a:t>C</a:t>
                      </a:r>
                      <a:r>
                        <a:rPr lang="en-US" sz="2000" dirty="0" smtClean="0"/>
                        <a:t>|</a:t>
                      </a:r>
                      <a:r>
                        <a:rPr lang="en-US" sz="2000" i="1" baseline="30000" dirty="0" smtClean="0"/>
                        <a:t>2</a:t>
                      </a:r>
                      <a:r>
                        <a:rPr lang="en-US" sz="2000" dirty="0" smtClean="0"/>
                        <a:t>|N|)</a:t>
                      </a:r>
                      <a:endParaRPr lang="en-US" sz="2000" dirty="0"/>
                    </a:p>
                  </a:txBody>
                  <a:tcPr/>
                </a:tc>
              </a:tr>
            </a:tbl>
          </a:graphicData>
        </a:graphic>
      </p:graphicFrame>
    </p:spTree>
    <p:extLst>
      <p:ext uri="{BB962C8B-B14F-4D97-AF65-F5344CB8AC3E}">
        <p14:creationId xmlns:p14="http://schemas.microsoft.com/office/powerpoint/2010/main" val="34246742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Road Map</a:t>
            </a:r>
            <a:endParaRPr lang="en-US" altLang="ko-KR" dirty="0">
              <a:ea typeface="굴림" pitchFamily="50" charset="-127"/>
            </a:endParaRPr>
          </a:p>
        </p:txBody>
      </p:sp>
      <p:sp>
        <p:nvSpPr>
          <p:cNvPr id="1144835" name="Rectangle 3"/>
          <p:cNvSpPr>
            <a:spLocks noGrp="1" noChangeArrowheads="1"/>
          </p:cNvSpPr>
          <p:nvPr>
            <p:ph type="body" idx="1"/>
          </p:nvPr>
        </p:nvSpPr>
        <p:spPr/>
        <p:txBody>
          <a:bodyPr/>
          <a:lstStyle/>
          <a:p>
            <a:r>
              <a:rPr lang="en-US" sz="2800" dirty="0" smtClean="0">
                <a:solidFill>
                  <a:srgbClr val="FFFFFF"/>
                </a:solidFill>
                <a:effectLst>
                  <a:outerShdw blurRad="50800" dist="38100" dir="2700000">
                    <a:srgbClr val="000000">
                      <a:alpha val="43000"/>
                    </a:srgbClr>
                  </a:outerShdw>
                </a:effectLst>
              </a:rPr>
              <a:t>Motivation and Contributions</a:t>
            </a:r>
          </a:p>
          <a:p>
            <a:pPr>
              <a:buNone/>
            </a:pPr>
            <a:endParaRPr lang="en-US" sz="2800" dirty="0" smtClean="0"/>
          </a:p>
          <a:p>
            <a:r>
              <a:rPr lang="en-US" sz="2800" dirty="0" smtClean="0">
                <a:solidFill>
                  <a:srgbClr val="FFFFFF"/>
                </a:solidFill>
                <a:effectLst>
                  <a:outerShdw blurRad="50800" dist="38100" dir="2700000">
                    <a:srgbClr val="000000">
                      <a:alpha val="43000"/>
                    </a:srgbClr>
                  </a:outerShdw>
                </a:effectLst>
              </a:rPr>
              <a:t>Problem Formulation</a:t>
            </a:r>
          </a:p>
          <a:p>
            <a:endParaRPr lang="en-US" sz="2800" dirty="0" smtClean="0"/>
          </a:p>
          <a:p>
            <a:r>
              <a:rPr lang="en-US" sz="2800" dirty="0" smtClean="0">
                <a:solidFill>
                  <a:schemeClr val="bg1"/>
                </a:solidFill>
                <a:effectLst>
                  <a:outerShdw blurRad="50800" dist="38100" dir="2700000">
                    <a:srgbClr val="000000">
                      <a:alpha val="43000"/>
                    </a:srgbClr>
                  </a:outerShdw>
                </a:effectLst>
              </a:rPr>
              <a:t>Proposed Approximation Algorithms</a:t>
            </a:r>
          </a:p>
          <a:p>
            <a:endParaRPr lang="en-US" sz="2800" dirty="0" smtClean="0">
              <a:solidFill>
                <a:srgbClr val="FFFFFF"/>
              </a:solidFill>
              <a:effectLst>
                <a:outerShdw blurRad="50800" dist="38100" dir="2700000">
                  <a:srgbClr val="000000">
                    <a:alpha val="43000"/>
                  </a:srgbClr>
                </a:outerShdw>
              </a:effectLst>
            </a:endParaRPr>
          </a:p>
          <a:p>
            <a:r>
              <a:rPr lang="en-US" sz="2800" dirty="0" smtClean="0">
                <a:solidFill>
                  <a:schemeClr val="accent6"/>
                </a:solidFill>
              </a:rPr>
              <a:t>Simulation Results</a:t>
            </a:r>
          </a:p>
          <a:p>
            <a:endParaRPr lang="en-US" sz="2800" dirty="0" smtClean="0">
              <a:solidFill>
                <a:srgbClr val="FFFFFF"/>
              </a:solidFill>
              <a:effectLst>
                <a:outerShdw blurRad="50800" dist="38100" dir="2700000">
                  <a:srgbClr val="000000">
                    <a:alpha val="43000"/>
                  </a:srgbClr>
                </a:outerShdw>
              </a:effectLst>
            </a:endParaRPr>
          </a:p>
          <a:p>
            <a:r>
              <a:rPr lang="en-US" sz="2800" dirty="0" smtClean="0">
                <a:solidFill>
                  <a:srgbClr val="FFFFFF"/>
                </a:solidFill>
                <a:effectLst>
                  <a:outerShdw blurRad="50800" dist="38100" dir="2700000">
                    <a:srgbClr val="000000">
                      <a:alpha val="43000"/>
                    </a:srgbClr>
                  </a:outerShdw>
                </a:effectLst>
              </a:rPr>
              <a:t>Conclusion</a:t>
            </a:r>
          </a:p>
          <a:p>
            <a:endParaRPr lang="en-US" sz="2800"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4770" name="Rectangle 2"/>
          <p:cNvSpPr>
            <a:spLocks noGrp="1" noChangeArrowheads="1"/>
          </p:cNvSpPr>
          <p:nvPr>
            <p:ph type="title"/>
          </p:nvPr>
        </p:nvSpPr>
        <p:spPr/>
        <p:txBody>
          <a:bodyPr/>
          <a:lstStyle/>
          <a:p>
            <a:r>
              <a:rPr lang="en-US" altLang="ko-KR" dirty="0" smtClean="0">
                <a:ea typeface="굴림" pitchFamily="50" charset="-127"/>
              </a:rPr>
              <a:t>Ad Hoc Wireless Networks (AHWN)</a:t>
            </a:r>
            <a:endParaRPr lang="en-US" altLang="ko-KR" dirty="0">
              <a:ea typeface="굴림" pitchFamily="50" charset="-127"/>
            </a:endParaRPr>
          </a:p>
        </p:txBody>
      </p:sp>
      <p:sp>
        <p:nvSpPr>
          <p:cNvPr id="1184771" name="Rectangle 3"/>
          <p:cNvSpPr>
            <a:spLocks noGrp="1" noChangeArrowheads="1"/>
          </p:cNvSpPr>
          <p:nvPr>
            <p:ph type="body" idx="1"/>
          </p:nvPr>
        </p:nvSpPr>
        <p:spPr>
          <a:xfrm>
            <a:off x="152399" y="960438"/>
            <a:ext cx="5399315" cy="3717925"/>
          </a:xfrm>
        </p:spPr>
        <p:txBody>
          <a:bodyPr/>
          <a:lstStyle/>
          <a:p>
            <a:pPr>
              <a:lnSpc>
                <a:spcPct val="90000"/>
              </a:lnSpc>
            </a:pPr>
            <a:r>
              <a:rPr lang="en-US" altLang="ko-KR" dirty="0" smtClean="0">
                <a:ea typeface="굴림" pitchFamily="50" charset="-127"/>
              </a:rPr>
              <a:t>Nodes communicate with each other over a wireless channel</a:t>
            </a:r>
          </a:p>
          <a:p>
            <a:pPr>
              <a:lnSpc>
                <a:spcPct val="90000"/>
              </a:lnSpc>
            </a:pPr>
            <a:endParaRPr lang="en-US" altLang="ko-KR" sz="1800" dirty="0" smtClean="0">
              <a:ea typeface="굴림" pitchFamily="50" charset="-127"/>
            </a:endParaRPr>
          </a:p>
          <a:p>
            <a:pPr>
              <a:lnSpc>
                <a:spcPct val="90000"/>
              </a:lnSpc>
            </a:pPr>
            <a:r>
              <a:rPr lang="en-US" altLang="ko-KR" sz="2400" dirty="0" smtClean="0">
                <a:ea typeface="굴림" pitchFamily="50" charset="-127"/>
              </a:rPr>
              <a:t>Each node operates not only as a host but also as a router</a:t>
            </a:r>
          </a:p>
          <a:p>
            <a:pPr>
              <a:lnSpc>
                <a:spcPct val="90000"/>
              </a:lnSpc>
            </a:pPr>
            <a:endParaRPr lang="en-US" altLang="ko-KR" sz="1800" dirty="0" smtClean="0">
              <a:ea typeface="굴림" pitchFamily="50" charset="-127"/>
            </a:endParaRPr>
          </a:p>
          <a:p>
            <a:pPr>
              <a:lnSpc>
                <a:spcPct val="90000"/>
              </a:lnSpc>
            </a:pPr>
            <a:r>
              <a:rPr lang="en-US" altLang="ko-KR" dirty="0" smtClean="0">
                <a:ea typeface="굴림" pitchFamily="50" charset="-127"/>
              </a:rPr>
              <a:t>Easily deployable, decentralized and self-configured</a:t>
            </a:r>
          </a:p>
          <a:p>
            <a:pPr>
              <a:lnSpc>
                <a:spcPct val="90000"/>
              </a:lnSpc>
            </a:pPr>
            <a:endParaRPr lang="en-US" altLang="ko-KR" sz="1800" dirty="0" smtClean="0">
              <a:ea typeface="굴림" pitchFamily="50" charset="-127"/>
            </a:endParaRPr>
          </a:p>
          <a:p>
            <a:pPr>
              <a:lnSpc>
                <a:spcPct val="90000"/>
              </a:lnSpc>
            </a:pPr>
            <a:r>
              <a:rPr lang="en-US" altLang="ko-KR" dirty="0" smtClean="0">
                <a:ea typeface="굴림" pitchFamily="50" charset="-127"/>
              </a:rPr>
              <a:t>Suitable for a variety of applications that avoid infrastructure</a:t>
            </a:r>
          </a:p>
        </p:txBody>
      </p:sp>
      <p:sp>
        <p:nvSpPr>
          <p:cNvPr id="1184772" name="Rectangle 4"/>
          <p:cNvSpPr>
            <a:spLocks noChangeArrowheads="1"/>
          </p:cNvSpPr>
          <p:nvPr/>
        </p:nvSpPr>
        <p:spPr bwMode="auto">
          <a:xfrm>
            <a:off x="0" y="6273800"/>
            <a:ext cx="8870950" cy="1166813"/>
          </a:xfrm>
          <a:prstGeom prst="rect">
            <a:avLst/>
          </a:prstGeom>
          <a:noFill/>
          <a:ln w="12700">
            <a:noFill/>
            <a:miter lim="800000"/>
            <a:headEnd/>
            <a:tailEnd/>
          </a:ln>
          <a:effectLst/>
        </p:spPr>
        <p:txBody>
          <a:bodyPr lIns="90487" tIns="44450" rIns="90487" bIns="44450"/>
          <a:lstStyle/>
          <a:p>
            <a:pPr marL="742950" lvl="1" indent="-285750" algn="l">
              <a:lnSpc>
                <a:spcPct val="90000"/>
              </a:lnSpc>
              <a:spcBef>
                <a:spcPct val="20000"/>
              </a:spcBef>
              <a:buFont typeface="Wingdings" pitchFamily="2" charset="2"/>
              <a:buChar char="§"/>
            </a:pPr>
            <a:endParaRPr lang="en-US" altLang="ko-KR" sz="1600">
              <a:latin typeface="Times New Roman" pitchFamily="18" charset="0"/>
            </a:endParaRPr>
          </a:p>
        </p:txBody>
      </p:sp>
      <p:sp>
        <p:nvSpPr>
          <p:cNvPr id="1184816" name="Rectangle 48"/>
          <p:cNvSpPr>
            <a:spLocks noChangeArrowheads="1"/>
          </p:cNvSpPr>
          <p:nvPr/>
        </p:nvSpPr>
        <p:spPr bwMode="auto">
          <a:xfrm>
            <a:off x="189367" y="4645476"/>
            <a:ext cx="8794750" cy="1609725"/>
          </a:xfrm>
          <a:prstGeom prst="rect">
            <a:avLst/>
          </a:prstGeom>
          <a:noFill/>
          <a:ln w="12700">
            <a:noFill/>
            <a:miter lim="800000"/>
            <a:headEnd/>
            <a:tailEnd/>
          </a:ln>
          <a:effectLst/>
        </p:spPr>
        <p:txBody>
          <a:bodyPr lIns="90487" tIns="44450" rIns="90487" bIns="44450"/>
          <a:lstStyle/>
          <a:p>
            <a:pPr marL="742950" lvl="1" indent="-285750" algn="l">
              <a:lnSpc>
                <a:spcPct val="90000"/>
              </a:lnSpc>
              <a:spcBef>
                <a:spcPct val="20000"/>
              </a:spcBef>
              <a:buFont typeface="Wingdings" pitchFamily="2" charset="2"/>
              <a:buChar char="§"/>
            </a:pPr>
            <a:endParaRPr lang="en-US" altLang="ko-KR" sz="800" dirty="0" smtClean="0">
              <a:latin typeface="Times New Roman" pitchFamily="18" charset="0"/>
            </a:endParaRPr>
          </a:p>
          <a:p>
            <a:pPr marL="742950" lvl="1" indent="-285750" algn="l">
              <a:lnSpc>
                <a:spcPct val="90000"/>
              </a:lnSpc>
              <a:spcBef>
                <a:spcPct val="20000"/>
              </a:spcBef>
              <a:buFont typeface="Wingdings" pitchFamily="2" charset="2"/>
              <a:buChar char="§"/>
            </a:pPr>
            <a:r>
              <a:rPr lang="en-US" altLang="ko-KR" sz="2200" dirty="0" smtClean="0">
                <a:latin typeface="Times New Roman" pitchFamily="18" charset="0"/>
              </a:rPr>
              <a:t>Establishing infrastructure is impossible</a:t>
            </a:r>
          </a:p>
          <a:p>
            <a:pPr marL="1200150" lvl="2" indent="-285750" algn="l">
              <a:lnSpc>
                <a:spcPct val="90000"/>
              </a:lnSpc>
              <a:spcBef>
                <a:spcPct val="20000"/>
              </a:spcBef>
              <a:buFont typeface="Times New Roman" pitchFamily="18" charset="0"/>
              <a:buChar char="–"/>
            </a:pPr>
            <a:r>
              <a:rPr lang="en-US" altLang="ko-KR" sz="2000" dirty="0" smtClean="0">
                <a:latin typeface="Times New Roman" pitchFamily="18" charset="0"/>
              </a:rPr>
              <a:t>Examples: battlefield, natural-disaster areas, natural habitat</a:t>
            </a:r>
          </a:p>
          <a:p>
            <a:pPr marL="742950" lvl="1" indent="-285750" algn="l">
              <a:lnSpc>
                <a:spcPct val="90000"/>
              </a:lnSpc>
              <a:spcBef>
                <a:spcPct val="20000"/>
              </a:spcBef>
              <a:buFont typeface="Wingdings" pitchFamily="2" charset="2"/>
              <a:buChar char="§"/>
            </a:pPr>
            <a:r>
              <a:rPr lang="en-US" altLang="ko-KR" sz="2200" dirty="0" smtClean="0">
                <a:latin typeface="Times New Roman" pitchFamily="18" charset="0"/>
              </a:rPr>
              <a:t>Establishing infrastructure is not cost-effective</a:t>
            </a:r>
          </a:p>
          <a:p>
            <a:pPr marL="1143000" lvl="2" indent="-228600" algn="l">
              <a:lnSpc>
                <a:spcPct val="90000"/>
              </a:lnSpc>
              <a:spcBef>
                <a:spcPct val="20000"/>
              </a:spcBef>
              <a:buClr>
                <a:schemeClr val="tx1"/>
              </a:buClr>
              <a:buSzPct val="100000"/>
              <a:buFont typeface="Times New Roman" pitchFamily="18" charset="0"/>
              <a:buChar char="−"/>
            </a:pPr>
            <a:r>
              <a:rPr lang="en-US" altLang="ko-KR" sz="2000" dirty="0" smtClean="0">
                <a:latin typeface="Times New Roman" pitchFamily="18" charset="0"/>
              </a:rPr>
              <a:t>Examples: rural areas,  temporary events (e.g. sport match, conference)</a:t>
            </a:r>
          </a:p>
        </p:txBody>
      </p:sp>
      <p:grpSp>
        <p:nvGrpSpPr>
          <p:cNvPr id="2" name="Group 136"/>
          <p:cNvGrpSpPr/>
          <p:nvPr/>
        </p:nvGrpSpPr>
        <p:grpSpPr>
          <a:xfrm>
            <a:off x="5327522" y="992412"/>
            <a:ext cx="3604313" cy="3361481"/>
            <a:chOff x="5400674" y="992412"/>
            <a:chExt cx="3604313" cy="3361481"/>
          </a:xfrm>
        </p:grpSpPr>
        <p:pic>
          <p:nvPicPr>
            <p:cNvPr id="1184776" name="Picture 8" descr="j0439798"/>
            <p:cNvPicPr>
              <a:picLocks noChangeAspect="1" noChangeArrowheads="1"/>
            </p:cNvPicPr>
            <p:nvPr/>
          </p:nvPicPr>
          <p:blipFill>
            <a:blip r:embed="rId4" cstate="print"/>
            <a:srcRect/>
            <a:stretch>
              <a:fillRect/>
            </a:stretch>
          </p:blipFill>
          <p:spPr bwMode="auto">
            <a:xfrm>
              <a:off x="6741530" y="3254026"/>
              <a:ext cx="359275" cy="359337"/>
            </a:xfrm>
            <a:prstGeom prst="rect">
              <a:avLst/>
            </a:prstGeom>
            <a:noFill/>
          </p:spPr>
        </p:pic>
        <p:pic>
          <p:nvPicPr>
            <p:cNvPr id="1184777" name="Picture 9" descr="j0398499"/>
            <p:cNvPicPr>
              <a:picLocks noChangeAspect="1" noChangeArrowheads="1"/>
            </p:cNvPicPr>
            <p:nvPr/>
          </p:nvPicPr>
          <p:blipFill>
            <a:blip r:embed="rId5" cstate="print"/>
            <a:srcRect/>
            <a:stretch>
              <a:fillRect/>
            </a:stretch>
          </p:blipFill>
          <p:spPr bwMode="auto">
            <a:xfrm>
              <a:off x="5744586" y="1689505"/>
              <a:ext cx="406805" cy="374717"/>
            </a:xfrm>
            <a:prstGeom prst="rect">
              <a:avLst/>
            </a:prstGeom>
            <a:noFill/>
          </p:spPr>
        </p:pic>
        <p:pic>
          <p:nvPicPr>
            <p:cNvPr id="1184778" name="Picture 10" descr="j0398499"/>
            <p:cNvPicPr>
              <a:picLocks noChangeAspect="1" noChangeArrowheads="1"/>
            </p:cNvPicPr>
            <p:nvPr/>
          </p:nvPicPr>
          <p:blipFill>
            <a:blip r:embed="rId5" cstate="print"/>
            <a:srcRect/>
            <a:stretch>
              <a:fillRect/>
            </a:stretch>
          </p:blipFill>
          <p:spPr bwMode="auto">
            <a:xfrm>
              <a:off x="7338118" y="1230501"/>
              <a:ext cx="408203" cy="374717"/>
            </a:xfrm>
            <a:prstGeom prst="rect">
              <a:avLst/>
            </a:prstGeom>
            <a:noFill/>
          </p:spPr>
        </p:pic>
        <p:pic>
          <p:nvPicPr>
            <p:cNvPr id="1184779" name="Picture 11" descr="j0439836"/>
            <p:cNvPicPr>
              <a:picLocks noChangeAspect="1" noChangeArrowheads="1"/>
            </p:cNvPicPr>
            <p:nvPr/>
          </p:nvPicPr>
          <p:blipFill>
            <a:blip r:embed="rId6" cstate="print"/>
            <a:srcRect/>
            <a:stretch>
              <a:fillRect/>
            </a:stretch>
          </p:blipFill>
          <p:spPr bwMode="auto">
            <a:xfrm>
              <a:off x="8217813" y="1087214"/>
              <a:ext cx="385836" cy="387301"/>
            </a:xfrm>
            <a:prstGeom prst="rect">
              <a:avLst/>
            </a:prstGeom>
            <a:noFill/>
          </p:spPr>
        </p:pic>
        <p:pic>
          <p:nvPicPr>
            <p:cNvPr id="1184780" name="Picture 12" descr="j0439837"/>
            <p:cNvPicPr>
              <a:picLocks noChangeAspect="1" noChangeArrowheads="1"/>
            </p:cNvPicPr>
            <p:nvPr/>
          </p:nvPicPr>
          <p:blipFill>
            <a:blip r:embed="rId7" cstate="print"/>
            <a:srcRect/>
            <a:stretch>
              <a:fillRect/>
            </a:stretch>
          </p:blipFill>
          <p:spPr bwMode="auto">
            <a:xfrm>
              <a:off x="6036744" y="3588101"/>
              <a:ext cx="385836" cy="385903"/>
            </a:xfrm>
            <a:prstGeom prst="rect">
              <a:avLst/>
            </a:prstGeom>
            <a:noFill/>
          </p:spPr>
        </p:pic>
        <p:pic>
          <p:nvPicPr>
            <p:cNvPr id="1184781" name="Picture 13" descr="j0431540"/>
            <p:cNvPicPr>
              <a:picLocks noChangeAspect="1" noChangeArrowheads="1"/>
            </p:cNvPicPr>
            <p:nvPr/>
          </p:nvPicPr>
          <p:blipFill>
            <a:blip r:embed="rId8" cstate="print"/>
            <a:srcRect/>
            <a:stretch>
              <a:fillRect/>
            </a:stretch>
          </p:blipFill>
          <p:spPr bwMode="auto">
            <a:xfrm>
              <a:off x="5753098" y="2916554"/>
              <a:ext cx="374652" cy="402681"/>
            </a:xfrm>
            <a:prstGeom prst="rect">
              <a:avLst/>
            </a:prstGeom>
            <a:noFill/>
          </p:spPr>
        </p:pic>
        <p:pic>
          <p:nvPicPr>
            <p:cNvPr id="1184782" name="Picture 14" descr="j0431632"/>
            <p:cNvPicPr>
              <a:picLocks noChangeAspect="1" noChangeArrowheads="1"/>
            </p:cNvPicPr>
            <p:nvPr/>
          </p:nvPicPr>
          <p:blipFill>
            <a:blip r:embed="rId9" cstate="print"/>
            <a:srcRect/>
            <a:stretch>
              <a:fillRect/>
            </a:stretch>
          </p:blipFill>
          <p:spPr bwMode="auto">
            <a:xfrm>
              <a:off x="6439722" y="1168777"/>
              <a:ext cx="462723" cy="462804"/>
            </a:xfrm>
            <a:prstGeom prst="rect">
              <a:avLst/>
            </a:prstGeom>
            <a:noFill/>
          </p:spPr>
        </p:pic>
        <p:pic>
          <p:nvPicPr>
            <p:cNvPr id="1184783" name="Picture 15" descr="j0431633"/>
            <p:cNvPicPr>
              <a:picLocks noChangeAspect="1" noChangeArrowheads="1"/>
            </p:cNvPicPr>
            <p:nvPr/>
          </p:nvPicPr>
          <p:blipFill>
            <a:blip r:embed="rId10" cstate="print"/>
            <a:srcRect/>
            <a:stretch>
              <a:fillRect/>
            </a:stretch>
          </p:blipFill>
          <p:spPr bwMode="auto">
            <a:xfrm>
              <a:off x="5517462" y="2325399"/>
              <a:ext cx="398417" cy="397089"/>
            </a:xfrm>
            <a:prstGeom prst="rect">
              <a:avLst/>
            </a:prstGeom>
            <a:noFill/>
          </p:spPr>
        </p:pic>
        <p:pic>
          <p:nvPicPr>
            <p:cNvPr id="1184787" name="Picture 19" descr="j0398499"/>
            <p:cNvPicPr>
              <a:picLocks noChangeAspect="1" noChangeArrowheads="1"/>
            </p:cNvPicPr>
            <p:nvPr/>
          </p:nvPicPr>
          <p:blipFill>
            <a:blip r:embed="rId5" cstate="print"/>
            <a:srcRect/>
            <a:stretch>
              <a:fillRect/>
            </a:stretch>
          </p:blipFill>
          <p:spPr bwMode="auto">
            <a:xfrm>
              <a:off x="7415719" y="3085789"/>
              <a:ext cx="426377" cy="391496"/>
            </a:xfrm>
            <a:prstGeom prst="rect">
              <a:avLst/>
            </a:prstGeom>
            <a:noFill/>
          </p:spPr>
        </p:pic>
        <p:graphicFrame>
          <p:nvGraphicFramePr>
            <p:cNvPr id="1184788" name="Object 20"/>
            <p:cNvGraphicFramePr>
              <a:graphicFrameLocks noChangeAspect="1"/>
            </p:cNvGraphicFramePr>
            <p:nvPr/>
          </p:nvGraphicFramePr>
          <p:xfrm>
            <a:off x="7358403" y="2462364"/>
            <a:ext cx="515846" cy="111856"/>
          </p:xfrm>
          <a:graphic>
            <a:graphicData uri="http://schemas.openxmlformats.org/presentationml/2006/ole">
              <mc:AlternateContent xmlns:mc="http://schemas.openxmlformats.org/markup-compatibility/2006">
                <mc:Choice xmlns:v="urn:schemas-microsoft-com:vml" Requires="v">
                  <p:oleObj spid="_x0000_s1753091" name="Equation" r:id="rId11" imgW="914400" imgH="198720" progId="">
                    <p:embed/>
                  </p:oleObj>
                </mc:Choice>
                <mc:Fallback>
                  <p:oleObj name="Equation" r:id="rId11" imgW="914400" imgH="198720" progId="">
                    <p:embed/>
                    <p:pic>
                      <p:nvPicPr>
                        <p:cNvPr id="0"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58403" y="2462364"/>
                          <a:ext cx="515846" cy="1118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 name="Group 42"/>
            <p:cNvGrpSpPr>
              <a:grpSpLocks noChangeAspect="1"/>
            </p:cNvGrpSpPr>
            <p:nvPr/>
          </p:nvGrpSpPr>
          <p:grpSpPr bwMode="auto">
            <a:xfrm>
              <a:off x="6443677" y="1808366"/>
              <a:ext cx="1621629" cy="1016491"/>
              <a:chOff x="3919" y="645"/>
              <a:chExt cx="1994" cy="1292"/>
            </a:xfrm>
          </p:grpSpPr>
          <p:sp>
            <p:nvSpPr>
              <p:cNvPr id="1184811" name="Cloud"/>
              <p:cNvSpPr>
                <a:spLocks noChangeAspect="1" noEditPoints="1" noChangeArrowheads="1"/>
              </p:cNvSpPr>
              <p:nvPr/>
            </p:nvSpPr>
            <p:spPr bwMode="auto">
              <a:xfrm>
                <a:off x="3919" y="645"/>
                <a:ext cx="1994" cy="129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FF"/>
              </a:solidFill>
              <a:ln w="12700">
                <a:solidFill>
                  <a:srgbClr val="808080"/>
                </a:solidFill>
                <a:miter lim="800000"/>
                <a:headEnd/>
                <a:tailEnd/>
              </a:ln>
              <a:effectLst>
                <a:outerShdw dist="107763" dir="2700000" algn="ctr" rotWithShape="0">
                  <a:srgbClr val="808080"/>
                </a:outerShdw>
              </a:effectLst>
            </p:spPr>
            <p:txBody>
              <a:bodyPr/>
              <a:lstStyle/>
              <a:p>
                <a:r>
                  <a:rPr lang="en-US" altLang="ko-KR" sz="1400" dirty="0">
                    <a:solidFill>
                      <a:schemeClr val="accent2"/>
                    </a:solidFill>
                    <a:latin typeface="Helvetica" pitchFamily="34" charset="0"/>
                  </a:rPr>
                  <a:t>    Internet</a:t>
                </a:r>
              </a:p>
            </p:txBody>
          </p:sp>
          <p:pic>
            <p:nvPicPr>
              <p:cNvPr id="1184812" name="Picture 44" descr="j0367692"/>
              <p:cNvPicPr>
                <a:picLocks noChangeAspect="1" noChangeArrowheads="1"/>
              </p:cNvPicPr>
              <p:nvPr/>
            </p:nvPicPr>
            <p:blipFill>
              <a:blip r:embed="rId13" cstate="print"/>
              <a:srcRect/>
              <a:stretch>
                <a:fillRect/>
              </a:stretch>
            </p:blipFill>
            <p:spPr bwMode="auto">
              <a:xfrm>
                <a:off x="4160" y="1211"/>
                <a:ext cx="388" cy="448"/>
              </a:xfrm>
              <a:prstGeom prst="rect">
                <a:avLst/>
              </a:prstGeom>
              <a:noFill/>
            </p:spPr>
          </p:pic>
          <p:pic>
            <p:nvPicPr>
              <p:cNvPr id="1184813" name="Picture 45" descr="j0388904"/>
              <p:cNvPicPr>
                <a:picLocks noChangeAspect="1" noChangeArrowheads="1"/>
              </p:cNvPicPr>
              <p:nvPr/>
            </p:nvPicPr>
            <p:blipFill>
              <a:blip r:embed="rId14" cstate="print"/>
              <a:srcRect/>
              <a:stretch>
                <a:fillRect/>
              </a:stretch>
            </p:blipFill>
            <p:spPr bwMode="auto">
              <a:xfrm>
                <a:off x="4585" y="1218"/>
                <a:ext cx="460" cy="389"/>
              </a:xfrm>
              <a:prstGeom prst="rect">
                <a:avLst/>
              </a:prstGeom>
              <a:noFill/>
            </p:spPr>
          </p:pic>
          <p:pic>
            <p:nvPicPr>
              <p:cNvPr id="1184814" name="Picture 46" descr="j0370344"/>
              <p:cNvPicPr>
                <a:picLocks noChangeAspect="1" noChangeArrowheads="1"/>
              </p:cNvPicPr>
              <p:nvPr/>
            </p:nvPicPr>
            <p:blipFill>
              <a:blip r:embed="rId15" cstate="print"/>
              <a:srcRect/>
              <a:stretch>
                <a:fillRect/>
              </a:stretch>
            </p:blipFill>
            <p:spPr bwMode="auto">
              <a:xfrm>
                <a:off x="5078" y="1156"/>
                <a:ext cx="462" cy="457"/>
              </a:xfrm>
              <a:prstGeom prst="rect">
                <a:avLst/>
              </a:prstGeom>
              <a:noFill/>
            </p:spPr>
          </p:pic>
        </p:grpSp>
        <p:sp>
          <p:nvSpPr>
            <p:cNvPr id="1184815" name="Rectangle 47"/>
            <p:cNvSpPr>
              <a:spLocks noChangeAspect="1" noChangeArrowheads="1"/>
            </p:cNvSpPr>
            <p:nvPr/>
          </p:nvSpPr>
          <p:spPr bwMode="auto">
            <a:xfrm>
              <a:off x="5400674" y="992412"/>
              <a:ext cx="3604313" cy="3361481"/>
            </a:xfrm>
            <a:prstGeom prst="rect">
              <a:avLst/>
            </a:prstGeom>
            <a:noFill/>
            <a:ln w="22225" algn="ctr">
              <a:solidFill>
                <a:srgbClr val="FF6600"/>
              </a:solidFill>
              <a:miter lim="800000"/>
              <a:headEnd/>
              <a:tailEnd/>
            </a:ln>
            <a:effectLst/>
          </p:spPr>
          <p:txBody>
            <a:bodyPr wrap="none" anchor="ctr"/>
            <a:lstStyle/>
            <a:p>
              <a:endParaRPr lang="en-US"/>
            </a:p>
          </p:txBody>
        </p:sp>
        <p:cxnSp>
          <p:nvCxnSpPr>
            <p:cNvPr id="50" name="Curved Connector 49"/>
            <p:cNvCxnSpPr>
              <a:endCxn id="1184777" idx="3"/>
            </p:cNvCxnSpPr>
            <p:nvPr/>
          </p:nvCxnSpPr>
          <p:spPr bwMode="auto">
            <a:xfrm rot="16200000" flipV="1">
              <a:off x="6123916" y="1904340"/>
              <a:ext cx="418661" cy="363709"/>
            </a:xfrm>
            <a:prstGeom prst="curvedConnector2">
              <a:avLst/>
            </a:prstGeom>
            <a:noFill/>
            <a:ln w="15875" cap="flat" cmpd="sng" algn="ctr">
              <a:solidFill>
                <a:srgbClr val="009900"/>
              </a:solidFill>
              <a:prstDash val="dash"/>
              <a:round/>
              <a:headEnd type="none" w="med" len="med"/>
              <a:tailEnd type="none" w="med" len="med"/>
            </a:ln>
            <a:effectLst/>
          </p:spPr>
        </p:cxnSp>
        <p:cxnSp>
          <p:nvCxnSpPr>
            <p:cNvPr id="75" name="Curved Connector 49"/>
            <p:cNvCxnSpPr>
              <a:stCxn id="1184783" idx="0"/>
            </p:cNvCxnSpPr>
            <p:nvPr/>
          </p:nvCxnSpPr>
          <p:spPr bwMode="auto">
            <a:xfrm rot="5400000" flipH="1" flipV="1">
              <a:off x="5610411" y="2077935"/>
              <a:ext cx="353724" cy="141204"/>
            </a:xfrm>
            <a:prstGeom prst="curvedConnector3">
              <a:avLst>
                <a:gd name="adj1" fmla="val 50000"/>
              </a:avLst>
            </a:prstGeom>
            <a:noFill/>
            <a:ln w="15875" cap="flat" cmpd="sng" algn="ctr">
              <a:solidFill>
                <a:srgbClr val="009900"/>
              </a:solidFill>
              <a:prstDash val="dash"/>
              <a:round/>
              <a:headEnd type="none" w="med" len="med"/>
              <a:tailEnd type="none" w="med" len="med"/>
            </a:ln>
            <a:effectLst/>
          </p:spPr>
        </p:cxnSp>
        <p:cxnSp>
          <p:nvCxnSpPr>
            <p:cNvPr id="79" name="Curved Connector 49"/>
            <p:cNvCxnSpPr>
              <a:stCxn id="1184783" idx="2"/>
            </p:cNvCxnSpPr>
            <p:nvPr/>
          </p:nvCxnSpPr>
          <p:spPr bwMode="auto">
            <a:xfrm rot="16200000" flipH="1">
              <a:off x="5600706" y="2838453"/>
              <a:ext cx="458861" cy="226930"/>
            </a:xfrm>
            <a:prstGeom prst="curvedConnector3">
              <a:avLst>
                <a:gd name="adj1" fmla="val 50000"/>
              </a:avLst>
            </a:prstGeom>
            <a:noFill/>
            <a:ln w="15875" cap="flat" cmpd="sng" algn="ctr">
              <a:solidFill>
                <a:srgbClr val="009900"/>
              </a:solidFill>
              <a:prstDash val="dash"/>
              <a:round/>
              <a:headEnd type="none" w="med" len="med"/>
              <a:tailEnd type="none" w="med" len="med"/>
            </a:ln>
            <a:effectLst/>
          </p:spPr>
        </p:cxnSp>
        <p:cxnSp>
          <p:nvCxnSpPr>
            <p:cNvPr id="82" name="Curved Connector 49"/>
            <p:cNvCxnSpPr/>
            <p:nvPr/>
          </p:nvCxnSpPr>
          <p:spPr bwMode="auto">
            <a:xfrm rot="16200000" flipH="1">
              <a:off x="5819777" y="3333751"/>
              <a:ext cx="609599" cy="419100"/>
            </a:xfrm>
            <a:prstGeom prst="curvedConnector3">
              <a:avLst>
                <a:gd name="adj1" fmla="val 50000"/>
              </a:avLst>
            </a:prstGeom>
            <a:noFill/>
            <a:ln w="15875" cap="flat" cmpd="sng" algn="ctr">
              <a:solidFill>
                <a:srgbClr val="009900"/>
              </a:solidFill>
              <a:prstDash val="dash"/>
              <a:round/>
              <a:headEnd type="none" w="med" len="med"/>
              <a:tailEnd type="none" w="med" len="med"/>
            </a:ln>
            <a:effectLst/>
          </p:spPr>
        </p:cxnSp>
        <p:cxnSp>
          <p:nvCxnSpPr>
            <p:cNvPr id="87" name="Curved Connector 49"/>
            <p:cNvCxnSpPr/>
            <p:nvPr/>
          </p:nvCxnSpPr>
          <p:spPr bwMode="auto">
            <a:xfrm rot="10800000" flipV="1">
              <a:off x="6048378" y="1428751"/>
              <a:ext cx="704850" cy="361952"/>
            </a:xfrm>
            <a:prstGeom prst="curvedConnector3">
              <a:avLst>
                <a:gd name="adj1" fmla="val 82432"/>
              </a:avLst>
            </a:prstGeom>
            <a:noFill/>
            <a:ln w="15875" cap="flat" cmpd="sng" algn="ctr">
              <a:solidFill>
                <a:srgbClr val="009900"/>
              </a:solidFill>
              <a:prstDash val="dash"/>
              <a:round/>
              <a:headEnd type="none" w="med" len="med"/>
              <a:tailEnd type="none" w="med" len="med"/>
            </a:ln>
            <a:effectLst/>
          </p:spPr>
        </p:cxnSp>
        <p:pic>
          <p:nvPicPr>
            <p:cNvPr id="90" name="Picture 13" descr="j0431540"/>
            <p:cNvPicPr>
              <a:picLocks noChangeAspect="1" noChangeArrowheads="1"/>
            </p:cNvPicPr>
            <p:nvPr/>
          </p:nvPicPr>
          <p:blipFill>
            <a:blip r:embed="rId8" cstate="print"/>
            <a:srcRect/>
            <a:stretch>
              <a:fillRect/>
            </a:stretch>
          </p:blipFill>
          <p:spPr bwMode="auto">
            <a:xfrm>
              <a:off x="8191498" y="2754629"/>
              <a:ext cx="374652" cy="402681"/>
            </a:xfrm>
            <a:prstGeom prst="rect">
              <a:avLst/>
            </a:prstGeom>
            <a:noFill/>
          </p:spPr>
        </p:pic>
        <p:pic>
          <p:nvPicPr>
            <p:cNvPr id="91" name="Picture 13" descr="j0431540"/>
            <p:cNvPicPr>
              <a:picLocks noChangeAspect="1" noChangeArrowheads="1"/>
            </p:cNvPicPr>
            <p:nvPr/>
          </p:nvPicPr>
          <p:blipFill>
            <a:blip r:embed="rId8" cstate="print"/>
            <a:srcRect/>
            <a:stretch>
              <a:fillRect/>
            </a:stretch>
          </p:blipFill>
          <p:spPr bwMode="auto">
            <a:xfrm>
              <a:off x="8153398" y="3602354"/>
              <a:ext cx="374652" cy="402681"/>
            </a:xfrm>
            <a:prstGeom prst="rect">
              <a:avLst/>
            </a:prstGeom>
            <a:noFill/>
          </p:spPr>
        </p:pic>
        <p:pic>
          <p:nvPicPr>
            <p:cNvPr id="92" name="Picture 15" descr="j0431633"/>
            <p:cNvPicPr>
              <a:picLocks noChangeAspect="1" noChangeArrowheads="1"/>
            </p:cNvPicPr>
            <p:nvPr/>
          </p:nvPicPr>
          <p:blipFill>
            <a:blip r:embed="rId10" cstate="print"/>
            <a:srcRect/>
            <a:stretch>
              <a:fillRect/>
            </a:stretch>
          </p:blipFill>
          <p:spPr bwMode="auto">
            <a:xfrm>
              <a:off x="7136712" y="3887499"/>
              <a:ext cx="398417" cy="397089"/>
            </a:xfrm>
            <a:prstGeom prst="rect">
              <a:avLst/>
            </a:prstGeom>
            <a:noFill/>
          </p:spPr>
        </p:pic>
        <p:pic>
          <p:nvPicPr>
            <p:cNvPr id="93" name="Picture 14" descr="j0431632"/>
            <p:cNvPicPr>
              <a:picLocks noChangeAspect="1" noChangeArrowheads="1"/>
            </p:cNvPicPr>
            <p:nvPr/>
          </p:nvPicPr>
          <p:blipFill>
            <a:blip r:embed="rId9" cstate="print"/>
            <a:srcRect/>
            <a:stretch>
              <a:fillRect/>
            </a:stretch>
          </p:blipFill>
          <p:spPr bwMode="auto">
            <a:xfrm>
              <a:off x="8439972" y="1806952"/>
              <a:ext cx="462723" cy="462804"/>
            </a:xfrm>
            <a:prstGeom prst="rect">
              <a:avLst/>
            </a:prstGeom>
            <a:noFill/>
          </p:spPr>
        </p:pic>
        <p:cxnSp>
          <p:nvCxnSpPr>
            <p:cNvPr id="94" name="Curved Connector 49"/>
            <p:cNvCxnSpPr/>
            <p:nvPr/>
          </p:nvCxnSpPr>
          <p:spPr bwMode="auto">
            <a:xfrm rot="5400000" flipH="1" flipV="1">
              <a:off x="6091238" y="2490788"/>
              <a:ext cx="542925" cy="476250"/>
            </a:xfrm>
            <a:prstGeom prst="curvedConnector3">
              <a:avLst>
                <a:gd name="adj1" fmla="val 50000"/>
              </a:avLst>
            </a:prstGeom>
            <a:noFill/>
            <a:ln w="15875" cap="flat" cmpd="sng" algn="ctr">
              <a:solidFill>
                <a:srgbClr val="009900"/>
              </a:solidFill>
              <a:prstDash val="dash"/>
              <a:round/>
              <a:headEnd type="none" w="med" len="med"/>
              <a:tailEnd type="none" w="med" len="med"/>
            </a:ln>
            <a:effectLst/>
          </p:spPr>
        </p:cxnSp>
        <p:cxnSp>
          <p:nvCxnSpPr>
            <p:cNvPr id="96" name="Curved Connector 49"/>
            <p:cNvCxnSpPr>
              <a:stCxn id="1184776" idx="0"/>
            </p:cNvCxnSpPr>
            <p:nvPr/>
          </p:nvCxnSpPr>
          <p:spPr bwMode="auto">
            <a:xfrm rot="5400000" flipH="1" flipV="1">
              <a:off x="6715133" y="2987335"/>
              <a:ext cx="472726" cy="60657"/>
            </a:xfrm>
            <a:prstGeom prst="curvedConnector3">
              <a:avLst>
                <a:gd name="adj1" fmla="val 50000"/>
              </a:avLst>
            </a:prstGeom>
            <a:noFill/>
            <a:ln w="15875" cap="flat" cmpd="sng" algn="ctr">
              <a:solidFill>
                <a:srgbClr val="009900"/>
              </a:solidFill>
              <a:prstDash val="dash"/>
              <a:round/>
              <a:headEnd type="none" w="med" len="med"/>
              <a:tailEnd type="none" w="med" len="med"/>
            </a:ln>
            <a:effectLst/>
          </p:spPr>
        </p:cxnSp>
        <p:cxnSp>
          <p:nvCxnSpPr>
            <p:cNvPr id="100" name="Curved Connector 49"/>
            <p:cNvCxnSpPr>
              <a:stCxn id="1184780" idx="3"/>
            </p:cNvCxnSpPr>
            <p:nvPr/>
          </p:nvCxnSpPr>
          <p:spPr bwMode="auto">
            <a:xfrm flipV="1">
              <a:off x="6422580" y="3505201"/>
              <a:ext cx="473520" cy="275852"/>
            </a:xfrm>
            <a:prstGeom prst="curvedConnector3">
              <a:avLst>
                <a:gd name="adj1" fmla="val 66092"/>
              </a:avLst>
            </a:prstGeom>
            <a:noFill/>
            <a:ln w="15875" cap="flat" cmpd="sng" algn="ctr">
              <a:solidFill>
                <a:srgbClr val="009900"/>
              </a:solidFill>
              <a:prstDash val="dash"/>
              <a:round/>
              <a:headEnd type="none" w="med" len="med"/>
              <a:tailEnd type="none" w="med" len="med"/>
            </a:ln>
            <a:effectLst/>
          </p:spPr>
        </p:cxnSp>
        <p:cxnSp>
          <p:nvCxnSpPr>
            <p:cNvPr id="103" name="Curved Connector 49"/>
            <p:cNvCxnSpPr/>
            <p:nvPr/>
          </p:nvCxnSpPr>
          <p:spPr bwMode="auto">
            <a:xfrm rot="16200000" flipV="1">
              <a:off x="7381877" y="2971799"/>
              <a:ext cx="504824" cy="28578"/>
            </a:xfrm>
            <a:prstGeom prst="curvedConnector3">
              <a:avLst>
                <a:gd name="adj1" fmla="val 50000"/>
              </a:avLst>
            </a:prstGeom>
            <a:noFill/>
            <a:ln w="15875" cap="flat" cmpd="sng" algn="ctr">
              <a:solidFill>
                <a:srgbClr val="009900"/>
              </a:solidFill>
              <a:prstDash val="dash"/>
              <a:round/>
              <a:headEnd type="none" w="med" len="med"/>
              <a:tailEnd type="none" w="med" len="med"/>
            </a:ln>
            <a:effectLst/>
          </p:spPr>
        </p:cxnSp>
        <p:cxnSp>
          <p:nvCxnSpPr>
            <p:cNvPr id="105" name="Curved Connector 49"/>
            <p:cNvCxnSpPr>
              <a:stCxn id="92" idx="0"/>
            </p:cNvCxnSpPr>
            <p:nvPr/>
          </p:nvCxnSpPr>
          <p:spPr bwMode="auto">
            <a:xfrm rot="5400000" flipH="1" flipV="1">
              <a:off x="7248711" y="3516211"/>
              <a:ext cx="458498" cy="284079"/>
            </a:xfrm>
            <a:prstGeom prst="curvedConnector3">
              <a:avLst>
                <a:gd name="adj1" fmla="val 50000"/>
              </a:avLst>
            </a:prstGeom>
            <a:noFill/>
            <a:ln w="15875" cap="flat" cmpd="sng" algn="ctr">
              <a:solidFill>
                <a:srgbClr val="009900"/>
              </a:solidFill>
              <a:prstDash val="dash"/>
              <a:round/>
              <a:headEnd type="none" w="med" len="med"/>
              <a:tailEnd type="none" w="med" len="med"/>
            </a:ln>
            <a:effectLst/>
          </p:spPr>
        </p:cxnSp>
        <p:cxnSp>
          <p:nvCxnSpPr>
            <p:cNvPr id="107" name="Curved Connector 49"/>
            <p:cNvCxnSpPr>
              <a:stCxn id="92" idx="1"/>
            </p:cNvCxnSpPr>
            <p:nvPr/>
          </p:nvCxnSpPr>
          <p:spPr bwMode="auto">
            <a:xfrm rot="10800000">
              <a:off x="6981826" y="3629026"/>
              <a:ext cx="154887" cy="457018"/>
            </a:xfrm>
            <a:prstGeom prst="curvedConnector2">
              <a:avLst/>
            </a:prstGeom>
            <a:noFill/>
            <a:ln w="15875" cap="flat" cmpd="sng" algn="ctr">
              <a:solidFill>
                <a:srgbClr val="009900"/>
              </a:solidFill>
              <a:prstDash val="dash"/>
              <a:round/>
              <a:headEnd type="none" w="med" len="med"/>
              <a:tailEnd type="none" w="med" len="med"/>
            </a:ln>
            <a:effectLst/>
          </p:spPr>
        </p:cxnSp>
        <p:cxnSp>
          <p:nvCxnSpPr>
            <p:cNvPr id="109" name="Curved Connector 49"/>
            <p:cNvCxnSpPr/>
            <p:nvPr/>
          </p:nvCxnSpPr>
          <p:spPr bwMode="auto">
            <a:xfrm rot="16200000" flipV="1">
              <a:off x="6562727" y="1647827"/>
              <a:ext cx="561973" cy="66674"/>
            </a:xfrm>
            <a:prstGeom prst="curvedConnector3">
              <a:avLst>
                <a:gd name="adj1" fmla="val 50000"/>
              </a:avLst>
            </a:prstGeom>
            <a:noFill/>
            <a:ln w="15875" cap="flat" cmpd="sng" algn="ctr">
              <a:solidFill>
                <a:srgbClr val="009900"/>
              </a:solidFill>
              <a:prstDash val="dash"/>
              <a:round/>
              <a:headEnd type="none" w="med" len="med"/>
              <a:tailEnd type="none" w="med" len="med"/>
            </a:ln>
            <a:effectLst/>
          </p:spPr>
        </p:cxnSp>
        <p:cxnSp>
          <p:nvCxnSpPr>
            <p:cNvPr id="112" name="Curved Connector 49"/>
            <p:cNvCxnSpPr>
              <a:stCxn id="93" idx="0"/>
            </p:cNvCxnSpPr>
            <p:nvPr/>
          </p:nvCxnSpPr>
          <p:spPr bwMode="auto">
            <a:xfrm rot="16200000" flipV="1">
              <a:off x="8289945" y="1425562"/>
              <a:ext cx="492501" cy="270279"/>
            </a:xfrm>
            <a:prstGeom prst="curvedConnector3">
              <a:avLst>
                <a:gd name="adj1" fmla="val 50000"/>
              </a:avLst>
            </a:prstGeom>
            <a:noFill/>
            <a:ln w="15875" cap="flat" cmpd="sng" algn="ctr">
              <a:solidFill>
                <a:srgbClr val="009900"/>
              </a:solidFill>
              <a:prstDash val="dash"/>
              <a:round/>
              <a:headEnd type="none" w="med" len="med"/>
              <a:tailEnd type="none" w="med" len="med"/>
            </a:ln>
            <a:effectLst/>
          </p:spPr>
        </p:cxnSp>
        <p:cxnSp>
          <p:nvCxnSpPr>
            <p:cNvPr id="113" name="Curved Connector 49"/>
            <p:cNvCxnSpPr>
              <a:stCxn id="1184778" idx="1"/>
              <a:endCxn id="1184782" idx="3"/>
            </p:cNvCxnSpPr>
            <p:nvPr/>
          </p:nvCxnSpPr>
          <p:spPr bwMode="auto">
            <a:xfrm rot="10800000">
              <a:off x="6902446" y="1400180"/>
              <a:ext cx="435673" cy="17681"/>
            </a:xfrm>
            <a:prstGeom prst="curvedConnector3">
              <a:avLst>
                <a:gd name="adj1" fmla="val 50000"/>
              </a:avLst>
            </a:prstGeom>
            <a:noFill/>
            <a:ln w="15875" cap="flat" cmpd="sng" algn="ctr">
              <a:solidFill>
                <a:srgbClr val="009900"/>
              </a:solidFill>
              <a:prstDash val="dash"/>
              <a:round/>
              <a:headEnd type="none" w="med" len="med"/>
              <a:tailEnd type="none" w="med" len="med"/>
            </a:ln>
            <a:effectLst/>
          </p:spPr>
        </p:cxnSp>
        <p:cxnSp>
          <p:nvCxnSpPr>
            <p:cNvPr id="116" name="Curved Connector 49"/>
            <p:cNvCxnSpPr>
              <a:stCxn id="90" idx="0"/>
            </p:cNvCxnSpPr>
            <p:nvPr/>
          </p:nvCxnSpPr>
          <p:spPr bwMode="auto">
            <a:xfrm rot="5400000" flipH="1" flipV="1">
              <a:off x="8208011" y="2332988"/>
              <a:ext cx="592454" cy="250829"/>
            </a:xfrm>
            <a:prstGeom prst="curvedConnector3">
              <a:avLst>
                <a:gd name="adj1" fmla="val 50000"/>
              </a:avLst>
            </a:prstGeom>
            <a:noFill/>
            <a:ln w="15875" cap="flat" cmpd="sng" algn="ctr">
              <a:solidFill>
                <a:srgbClr val="009900"/>
              </a:solidFill>
              <a:prstDash val="dash"/>
              <a:round/>
              <a:headEnd type="none" w="med" len="med"/>
              <a:tailEnd type="none" w="med" len="med"/>
            </a:ln>
            <a:effectLst/>
          </p:spPr>
        </p:cxnSp>
        <p:cxnSp>
          <p:nvCxnSpPr>
            <p:cNvPr id="118" name="Curved Connector 49"/>
            <p:cNvCxnSpPr>
              <a:stCxn id="90" idx="1"/>
            </p:cNvCxnSpPr>
            <p:nvPr/>
          </p:nvCxnSpPr>
          <p:spPr bwMode="auto">
            <a:xfrm rot="10800000">
              <a:off x="8001000" y="2409826"/>
              <a:ext cx="190498" cy="546144"/>
            </a:xfrm>
            <a:prstGeom prst="curvedConnector2">
              <a:avLst/>
            </a:prstGeom>
            <a:noFill/>
            <a:ln w="15875" cap="flat" cmpd="sng" algn="ctr">
              <a:solidFill>
                <a:srgbClr val="009900"/>
              </a:solidFill>
              <a:prstDash val="dash"/>
              <a:round/>
              <a:headEnd type="none" w="med" len="med"/>
              <a:tailEnd type="none" w="med" len="med"/>
            </a:ln>
            <a:effectLst/>
          </p:spPr>
        </p:cxnSp>
        <p:cxnSp>
          <p:nvCxnSpPr>
            <p:cNvPr id="120" name="Curved Connector 49"/>
            <p:cNvCxnSpPr/>
            <p:nvPr/>
          </p:nvCxnSpPr>
          <p:spPr bwMode="auto">
            <a:xfrm rot="16200000" flipV="1">
              <a:off x="7848602" y="3467099"/>
              <a:ext cx="581024" cy="371478"/>
            </a:xfrm>
            <a:prstGeom prst="curvedConnector3">
              <a:avLst>
                <a:gd name="adj1" fmla="val 50000"/>
              </a:avLst>
            </a:prstGeom>
            <a:noFill/>
            <a:ln w="15875" cap="flat" cmpd="sng" algn="ctr">
              <a:solidFill>
                <a:srgbClr val="009900"/>
              </a:solidFill>
              <a:prstDash val="dash"/>
              <a:round/>
              <a:headEnd type="none" w="med" len="med"/>
              <a:tailEnd type="none" w="med" len="med"/>
            </a:ln>
            <a:effectLst/>
          </p:spPr>
        </p:cxnSp>
        <p:cxnSp>
          <p:nvCxnSpPr>
            <p:cNvPr id="122" name="Curved Connector 49"/>
            <p:cNvCxnSpPr>
              <a:stCxn id="1184787" idx="3"/>
            </p:cNvCxnSpPr>
            <p:nvPr/>
          </p:nvCxnSpPr>
          <p:spPr bwMode="auto">
            <a:xfrm flipV="1">
              <a:off x="7842096" y="3038476"/>
              <a:ext cx="454179" cy="243061"/>
            </a:xfrm>
            <a:prstGeom prst="curvedConnector3">
              <a:avLst>
                <a:gd name="adj1" fmla="val 50000"/>
              </a:avLst>
            </a:prstGeom>
            <a:noFill/>
            <a:ln w="15875" cap="flat" cmpd="sng" algn="ctr">
              <a:solidFill>
                <a:srgbClr val="009900"/>
              </a:solidFill>
              <a:prstDash val="dash"/>
              <a:round/>
              <a:headEnd type="none" w="med" len="med"/>
              <a:tailEnd type="none" w="med" len="med"/>
            </a:ln>
            <a:effectLst/>
          </p:spPr>
        </p:cxnSp>
        <p:cxnSp>
          <p:nvCxnSpPr>
            <p:cNvPr id="124" name="Curved Connector 49"/>
            <p:cNvCxnSpPr>
              <a:stCxn id="91" idx="0"/>
            </p:cNvCxnSpPr>
            <p:nvPr/>
          </p:nvCxnSpPr>
          <p:spPr bwMode="auto">
            <a:xfrm rot="5400000" flipH="1" flipV="1">
              <a:off x="8165148" y="3261678"/>
              <a:ext cx="516253" cy="165101"/>
            </a:xfrm>
            <a:prstGeom prst="curvedConnector3">
              <a:avLst>
                <a:gd name="adj1" fmla="val 50000"/>
              </a:avLst>
            </a:prstGeom>
            <a:noFill/>
            <a:ln w="15875" cap="flat" cmpd="sng" algn="ctr">
              <a:solidFill>
                <a:srgbClr val="009900"/>
              </a:solidFill>
              <a:prstDash val="dash"/>
              <a:round/>
              <a:headEnd type="none" w="med" len="med"/>
              <a:tailEnd type="none" w="med" len="med"/>
            </a:ln>
            <a:effectLst/>
          </p:spPr>
        </p:cxnSp>
        <p:cxnSp>
          <p:nvCxnSpPr>
            <p:cNvPr id="126" name="Curved Connector 49"/>
            <p:cNvCxnSpPr>
              <a:stCxn id="1184779" idx="1"/>
            </p:cNvCxnSpPr>
            <p:nvPr/>
          </p:nvCxnSpPr>
          <p:spPr bwMode="auto">
            <a:xfrm rot="10800000" flipV="1">
              <a:off x="7667625" y="1280865"/>
              <a:ext cx="550188" cy="43110"/>
            </a:xfrm>
            <a:prstGeom prst="curvedConnector3">
              <a:avLst>
                <a:gd name="adj1" fmla="val 50000"/>
              </a:avLst>
            </a:prstGeom>
            <a:noFill/>
            <a:ln w="15875" cap="flat" cmpd="sng" algn="ctr">
              <a:solidFill>
                <a:srgbClr val="009900"/>
              </a:solidFill>
              <a:prstDash val="dash"/>
              <a:round/>
              <a:headEnd type="none" w="med" len="med"/>
              <a:tailEnd type="none" w="med" len="med"/>
            </a:ln>
            <a:effectLst/>
          </p:spPr>
        </p:cxnSp>
        <p:cxnSp>
          <p:nvCxnSpPr>
            <p:cNvPr id="135" name="Curved Connector 49"/>
            <p:cNvCxnSpPr/>
            <p:nvPr/>
          </p:nvCxnSpPr>
          <p:spPr bwMode="auto">
            <a:xfrm flipV="1">
              <a:off x="8039100" y="1943103"/>
              <a:ext cx="590550" cy="190497"/>
            </a:xfrm>
            <a:prstGeom prst="curvedConnector3">
              <a:avLst>
                <a:gd name="adj1" fmla="val 50000"/>
              </a:avLst>
            </a:prstGeom>
            <a:noFill/>
            <a:ln w="15875" cap="flat" cmpd="sng" algn="ctr">
              <a:solidFill>
                <a:srgbClr val="009900"/>
              </a:solidFill>
              <a:prstDash val="dash"/>
              <a:round/>
              <a:headEnd type="none" w="med" len="med"/>
              <a:tailEnd type="none" w="med" len="med"/>
            </a:ln>
            <a:effectLst/>
          </p:spPr>
        </p:cxn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Simulation Settings</a:t>
            </a:r>
            <a:endParaRPr lang="en-US" altLang="ko-KR" dirty="0">
              <a:ea typeface="굴림" pitchFamily="50" charset="-127"/>
            </a:endParaRPr>
          </a:p>
        </p:txBody>
      </p:sp>
      <p:sp>
        <p:nvSpPr>
          <p:cNvPr id="15" name="Rectangle 3"/>
          <p:cNvSpPr txBox="1">
            <a:spLocks noChangeArrowheads="1"/>
          </p:cNvSpPr>
          <p:nvPr/>
        </p:nvSpPr>
        <p:spPr bwMode="auto">
          <a:xfrm>
            <a:off x="152400" y="960438"/>
            <a:ext cx="8832850" cy="5262561"/>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Pct val="80000"/>
              <a:buFont typeface="Wingdings" pitchFamily="2" charset="2"/>
              <a:buChar char="l"/>
              <a:tabLst/>
              <a:defRPr/>
            </a:pPr>
            <a:r>
              <a:rPr kumimoji="0" lang="en-US" altLang="ko-KR" sz="2400" b="0" i="0" u="none" strike="noStrike" kern="0" cap="none" spc="0" normalizeH="0" baseline="0" noProof="0" dirty="0" smtClean="0">
                <a:ln>
                  <a:noFill/>
                </a:ln>
                <a:solidFill>
                  <a:schemeClr val="accent2"/>
                </a:solidFill>
                <a:effectLst/>
                <a:uLnTx/>
                <a:uFillTx/>
                <a:latin typeface="+mn-lt"/>
                <a:ea typeface="굴림" pitchFamily="50" charset="-127"/>
                <a:cs typeface="+mn-cs"/>
              </a:rPr>
              <a:t>Two metrics</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
              <a:tabLst/>
              <a:defRPr/>
            </a:pPr>
            <a:r>
              <a:rPr kumimoji="0" lang="en-US" altLang="ko-KR" sz="2200" b="0" i="0" u="none" strike="noStrike" kern="0" cap="none" spc="0" normalizeH="0" baseline="0" noProof="0" dirty="0" smtClean="0">
                <a:ln>
                  <a:noFill/>
                </a:ln>
                <a:solidFill>
                  <a:schemeClr val="tx1"/>
                </a:solidFill>
                <a:effectLst/>
                <a:uLnTx/>
                <a:uFillTx/>
                <a:latin typeface="+mn-lt"/>
                <a:ea typeface="굴림" pitchFamily="50" charset="-127"/>
              </a:rPr>
              <a:t>Coverage</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
              <a:tabLst/>
              <a:defRPr/>
            </a:pPr>
            <a:r>
              <a:rPr kumimoji="0" lang="en-US" altLang="ko-KR" sz="2200" b="0" i="0" u="none" strike="noStrike" kern="0" cap="none" spc="0" normalizeH="0" baseline="0" noProof="0" dirty="0" smtClean="0">
                <a:ln>
                  <a:noFill/>
                </a:ln>
                <a:solidFill>
                  <a:schemeClr val="tx1"/>
                </a:solidFill>
                <a:effectLst/>
                <a:uLnTx/>
                <a:uFillTx/>
                <a:latin typeface="+mn-lt"/>
                <a:ea typeface="굴림" pitchFamily="50" charset="-127"/>
              </a:rPr>
              <a:t>Running time</a:t>
            </a:r>
            <a:endParaRPr lang="en-US" altLang="ko-KR" sz="2200" kern="0" dirty="0" smtClean="0">
              <a:latin typeface="+mn-lt"/>
            </a:endParaRPr>
          </a:p>
          <a:p>
            <a:pPr marL="342900" lvl="0" indent="-342900" algn="l">
              <a:spcBef>
                <a:spcPct val="20000"/>
              </a:spcBef>
              <a:buSzPct val="80000"/>
              <a:buFont typeface="Wingdings" pitchFamily="2" charset="2"/>
              <a:buChar char="l"/>
              <a:defRPr/>
            </a:pPr>
            <a:r>
              <a:rPr lang="en-US" altLang="ko-KR" sz="2400" kern="0" dirty="0" smtClean="0">
                <a:solidFill>
                  <a:schemeClr val="accent2"/>
                </a:solidFill>
              </a:rPr>
              <a:t>Two kinds of networks</a:t>
            </a:r>
          </a:p>
          <a:p>
            <a:pPr marL="742950" lvl="1" indent="-285750" algn="l">
              <a:spcBef>
                <a:spcPct val="20000"/>
              </a:spcBef>
              <a:buFont typeface="Wingdings" pitchFamily="2" charset="2"/>
              <a:buChar char="§"/>
              <a:defRPr/>
            </a:pPr>
            <a:r>
              <a:rPr lang="en-US" altLang="ko-KR" sz="2200" kern="0" dirty="0" smtClean="0"/>
              <a:t>Random network: Nodes are randomly deployed in the network with a uniform distribution</a:t>
            </a:r>
          </a:p>
          <a:p>
            <a:pPr marL="742950" lvl="1" indent="-285750" algn="l">
              <a:spcBef>
                <a:spcPct val="20000"/>
              </a:spcBef>
              <a:buFont typeface="Wingdings" pitchFamily="2" charset="2"/>
              <a:buChar char="§"/>
              <a:defRPr/>
            </a:pPr>
            <a:r>
              <a:rPr lang="en-US" altLang="ko-KR" sz="2200" kern="0" dirty="0" smtClean="0"/>
              <a:t>Scale-free network: Nodes are deployed such that the distribution of the nodes with degree </a:t>
            </a:r>
            <a:r>
              <a:rPr lang="en-US" altLang="ko-KR" sz="2200" i="1" kern="0" dirty="0" err="1" smtClean="0"/>
              <a:t>d</a:t>
            </a:r>
            <a:r>
              <a:rPr lang="en-US" altLang="ko-KR" sz="2200" kern="0" dirty="0" smtClean="0"/>
              <a:t> follows a power law in a form of </a:t>
            </a:r>
            <a:r>
              <a:rPr lang="en-US" altLang="ko-KR" sz="2200" i="1" kern="0" dirty="0" err="1" smtClean="0"/>
              <a:t>d</a:t>
            </a:r>
            <a:r>
              <a:rPr lang="en-US" altLang="ko-KR" sz="2200" i="1" kern="0" baseline="30000" dirty="0" err="1" smtClean="0"/>
              <a:t>-r</a:t>
            </a:r>
            <a:endParaRPr lang="en-US" altLang="ko-KR" sz="2200" kern="0" dirty="0" smtClean="0"/>
          </a:p>
          <a:p>
            <a:pPr marL="342900" lvl="0" indent="-342900" algn="l">
              <a:spcBef>
                <a:spcPct val="20000"/>
              </a:spcBef>
              <a:buSzPct val="80000"/>
              <a:buFont typeface="Wingdings" pitchFamily="2" charset="2"/>
              <a:buChar char="l"/>
              <a:defRPr/>
            </a:pPr>
            <a:r>
              <a:rPr lang="en-US" altLang="ko-KR" sz="2400" kern="0" dirty="0" smtClean="0">
                <a:solidFill>
                  <a:schemeClr val="accent2"/>
                </a:solidFill>
              </a:rPr>
              <a:t>Parameter settings</a:t>
            </a:r>
          </a:p>
          <a:p>
            <a:pPr marL="742950" lvl="1" indent="-285750" algn="l">
              <a:spcBef>
                <a:spcPct val="20000"/>
              </a:spcBef>
              <a:buFont typeface="Wingdings" pitchFamily="2" charset="2"/>
              <a:buChar char="§"/>
              <a:defRPr/>
            </a:pPr>
            <a:r>
              <a:rPr lang="en-US" altLang="ko-KR" sz="2200" kern="0" dirty="0" smtClean="0"/>
              <a:t>|</a:t>
            </a:r>
            <a:r>
              <a:rPr lang="en-US" altLang="ko-KR" sz="2200" i="1" kern="0" dirty="0" smtClean="0"/>
              <a:t>N</a:t>
            </a:r>
            <a:r>
              <a:rPr lang="en-US" altLang="ko-KR" sz="2200" kern="0" dirty="0" smtClean="0"/>
              <a:t>| = 40 </a:t>
            </a:r>
          </a:p>
          <a:p>
            <a:pPr marL="742950" lvl="1" indent="-285750" algn="l">
              <a:spcBef>
                <a:spcPct val="20000"/>
              </a:spcBef>
              <a:buFont typeface="Wingdings" pitchFamily="2" charset="2"/>
              <a:buChar char="§"/>
              <a:defRPr/>
            </a:pPr>
            <a:r>
              <a:rPr lang="en-US" altLang="ko-KR" sz="2200" kern="0" dirty="0" smtClean="0"/>
              <a:t>|</a:t>
            </a:r>
            <a:r>
              <a:rPr lang="en-US" altLang="ko-KR" sz="2200" i="1" kern="0" dirty="0" smtClean="0"/>
              <a:t>C</a:t>
            </a:r>
            <a:r>
              <a:rPr lang="en-US" altLang="ko-KR" sz="2200" kern="0" dirty="0" smtClean="0"/>
              <a:t>| = 3</a:t>
            </a:r>
          </a:p>
          <a:p>
            <a:pPr marL="742950" lvl="1" indent="-285750" algn="l">
              <a:spcBef>
                <a:spcPct val="20000"/>
              </a:spcBef>
              <a:buFont typeface="Wingdings" pitchFamily="2" charset="2"/>
              <a:buChar char="§"/>
              <a:defRPr/>
            </a:pPr>
            <a:r>
              <a:rPr lang="en-US" altLang="ko-KR" sz="2200" i="1" dirty="0" err="1" smtClean="0"/>
              <a:t>w</a:t>
            </a:r>
            <a:r>
              <a:rPr lang="en-US" altLang="ko-KR" sz="2200" i="1" baseline="-25000" dirty="0" err="1" smtClean="0"/>
              <a:t>n</a:t>
            </a:r>
            <a:r>
              <a:rPr lang="en-US" altLang="ko-KR" sz="2200" i="1" dirty="0" smtClean="0">
                <a:latin typeface="Times New Roman" pitchFamily="18" charset="0"/>
              </a:rPr>
              <a:t> = </a:t>
            </a:r>
            <a:r>
              <a:rPr lang="en-US" altLang="ko-KR" sz="2200" dirty="0" smtClean="0">
                <a:latin typeface="Times New Roman" pitchFamily="18" charset="0"/>
              </a:rPr>
              <a:t>1, </a:t>
            </a:r>
            <a:r>
              <a:rPr lang="en-US" altLang="ko-KR" sz="2200" i="1" dirty="0" err="1" smtClean="0"/>
              <a:t>r</a:t>
            </a:r>
            <a:r>
              <a:rPr lang="en-US" altLang="ko-KR" sz="2200" i="1" baseline="-25000" dirty="0" err="1" smtClean="0"/>
              <a:t>n</a:t>
            </a:r>
            <a:r>
              <a:rPr lang="en-US" altLang="ko-KR" sz="2200" i="1" dirty="0" smtClean="0">
                <a:latin typeface="Times New Roman" pitchFamily="18" charset="0"/>
              </a:rPr>
              <a:t> =</a:t>
            </a:r>
            <a:r>
              <a:rPr lang="en-US" altLang="ko-KR" sz="2200" dirty="0" smtClean="0">
                <a:latin typeface="Times New Roman" pitchFamily="18" charset="0"/>
              </a:rPr>
              <a:t> 2 for all nodes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cs typeface="Times New Roman" pitchFamily="18" charset="0"/>
              </a:rPr>
              <a:t>Coverage in Random Network</a:t>
            </a:r>
            <a:endParaRPr lang="en-US" altLang="ko-KR" dirty="0" smtClean="0">
              <a:ea typeface="굴림" pitchFamily="50" charset="-127"/>
            </a:endParaRPr>
          </a:p>
        </p:txBody>
      </p:sp>
      <p:pic>
        <p:nvPicPr>
          <p:cNvPr id="7" name="Picture 6"/>
          <p:cNvPicPr>
            <a:picLocks noChangeAspect="1"/>
          </p:cNvPicPr>
          <p:nvPr/>
        </p:nvPicPr>
        <p:blipFill>
          <a:blip r:embed="rId3" cstate="print"/>
          <a:stretch>
            <a:fillRect/>
          </a:stretch>
        </p:blipFill>
        <p:spPr>
          <a:xfrm>
            <a:off x="2469446" y="973667"/>
            <a:ext cx="6533444" cy="4502779"/>
          </a:xfrm>
          <a:prstGeom prst="rect">
            <a:avLst/>
          </a:prstGeom>
        </p:spPr>
      </p:pic>
      <p:pic>
        <p:nvPicPr>
          <p:cNvPr id="8" name="Picture 7"/>
          <p:cNvPicPr>
            <a:picLocks noChangeAspect="1"/>
          </p:cNvPicPr>
          <p:nvPr/>
        </p:nvPicPr>
        <p:blipFill>
          <a:blip r:embed="rId4" cstate="print"/>
          <a:stretch>
            <a:fillRect/>
          </a:stretch>
        </p:blipFill>
        <p:spPr>
          <a:xfrm>
            <a:off x="196145" y="1022350"/>
            <a:ext cx="2319703" cy="3394428"/>
          </a:xfrm>
          <a:prstGeom prst="rect">
            <a:avLst/>
          </a:prstGeom>
        </p:spPr>
      </p:pic>
      <p:sp>
        <p:nvSpPr>
          <p:cNvPr id="10" name="Rectangle 3"/>
          <p:cNvSpPr txBox="1">
            <a:spLocks noChangeArrowheads="1"/>
          </p:cNvSpPr>
          <p:nvPr/>
        </p:nvSpPr>
        <p:spPr bwMode="auto">
          <a:xfrm>
            <a:off x="98777" y="5468496"/>
            <a:ext cx="8859926" cy="825059"/>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Pct val="80000"/>
              <a:buFont typeface="Wingdings" pitchFamily="2" charset="2"/>
              <a:buChar char="l"/>
              <a:tabLst/>
              <a:defRPr/>
            </a:pPr>
            <a:r>
              <a:rPr kumimoji="0" lang="en-US" altLang="ko-KR" sz="2200" b="0" i="0" u="none" strike="noStrike" kern="0" cap="none" spc="0" normalizeH="0" baseline="0" noProof="0" dirty="0" smtClean="0">
                <a:ln>
                  <a:noFill/>
                </a:ln>
                <a:solidFill>
                  <a:schemeClr val="accent2"/>
                </a:solidFill>
                <a:effectLst/>
                <a:uLnTx/>
                <a:uFillTx/>
                <a:latin typeface="+mn-lt"/>
                <a:ea typeface="굴림" pitchFamily="50" charset="-127"/>
                <a:cs typeface="+mn-cs"/>
              </a:rPr>
              <a:t>Look-ahead greedy algorithms show reasonably good performance (at</a:t>
            </a:r>
            <a:r>
              <a:rPr kumimoji="0" lang="en-US" altLang="ko-KR" sz="2200" b="0" i="0" u="none" strike="noStrike" kern="0" cap="none" spc="0" normalizeH="0" noProof="0" dirty="0" smtClean="0">
                <a:ln>
                  <a:noFill/>
                </a:ln>
                <a:solidFill>
                  <a:schemeClr val="accent2"/>
                </a:solidFill>
                <a:effectLst/>
                <a:uLnTx/>
                <a:uFillTx/>
                <a:latin typeface="+mn-lt"/>
                <a:ea typeface="굴림" pitchFamily="50" charset="-127"/>
                <a:cs typeface="+mn-cs"/>
              </a:rPr>
              <a:t> least 92% of </a:t>
            </a:r>
            <a:r>
              <a:rPr lang="en-US" altLang="ko-KR" sz="2200" kern="0" dirty="0" smtClean="0">
                <a:solidFill>
                  <a:schemeClr val="accent2"/>
                </a:solidFill>
                <a:latin typeface="+mn-lt"/>
              </a:rPr>
              <a:t>maximum coverage</a:t>
            </a:r>
            <a:r>
              <a:rPr kumimoji="0" lang="en-US" altLang="ko-KR" sz="2200" b="0" i="0" u="none" strike="noStrike" kern="0" cap="none" spc="0" normalizeH="0" baseline="0" noProof="0" dirty="0" smtClean="0">
                <a:ln>
                  <a:noFill/>
                </a:ln>
                <a:solidFill>
                  <a:schemeClr val="accent2"/>
                </a:solidFill>
                <a:effectLst/>
                <a:uLnTx/>
                <a:uFillTx/>
                <a:latin typeface="+mn-lt"/>
                <a:ea typeface="굴림" pitchFamily="50" charset="-127"/>
                <a:cs typeface="+mn-cs"/>
              </a:rPr>
              <a:t>), superior to the naïve greedy algorithms</a:t>
            </a:r>
          </a:p>
        </p:txBody>
      </p:sp>
      <p:sp>
        <p:nvSpPr>
          <p:cNvPr id="11" name="Rectangle 3"/>
          <p:cNvSpPr txBox="1">
            <a:spLocks noChangeArrowheads="1"/>
          </p:cNvSpPr>
          <p:nvPr/>
        </p:nvSpPr>
        <p:spPr bwMode="auto">
          <a:xfrm>
            <a:off x="98777" y="5468053"/>
            <a:ext cx="8859926" cy="860781"/>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marL="342900" lvl="0" indent="-342900" algn="l">
              <a:spcBef>
                <a:spcPct val="20000"/>
              </a:spcBef>
              <a:buSzPct val="80000"/>
              <a:buFont typeface="Wingdings" pitchFamily="2" charset="2"/>
              <a:buChar char="l"/>
            </a:pPr>
            <a:r>
              <a:rPr lang="en-US" altLang="ko-KR" sz="2200" kern="0" dirty="0" smtClean="0">
                <a:solidFill>
                  <a:schemeClr val="accent2"/>
                </a:solidFill>
              </a:rPr>
              <a:t>SDP + GRA and LP + GRA show coverage comparable to the maximum achievable coverage (i.e., at least 95% and 94% of maximum coverage) </a:t>
            </a:r>
            <a:endParaRPr kumimoji="0" lang="en-US" altLang="ko-KR" sz="2200" b="0" i="0" u="none" strike="noStrike" kern="0" cap="none" spc="0" normalizeH="0" baseline="0" noProof="0" dirty="0" smtClean="0">
              <a:ln>
                <a:noFill/>
              </a:ln>
              <a:solidFill>
                <a:schemeClr val="accent2"/>
              </a:solidFill>
              <a:effectLst/>
              <a:uLnTx/>
              <a:uFillTx/>
              <a:latin typeface="+mn-lt"/>
              <a:ea typeface="굴림" pitchFamily="50" charset="-127"/>
              <a:cs typeface="+mn-cs"/>
            </a:endParaRPr>
          </a:p>
          <a:p>
            <a:pPr marL="342900" marR="0" lvl="0" indent="-342900" algn="l" defTabSz="914400" rtl="0" eaLnBrk="0" fontAlgn="base" latinLnBrk="0" hangingPunct="0">
              <a:lnSpc>
                <a:spcPct val="100000"/>
              </a:lnSpc>
              <a:spcBef>
                <a:spcPct val="20000"/>
              </a:spcBef>
              <a:spcAft>
                <a:spcPct val="0"/>
              </a:spcAft>
              <a:buClrTx/>
              <a:buSzPct val="80000"/>
              <a:buFont typeface="Wingdings" pitchFamily="2" charset="2"/>
              <a:buChar char="l"/>
              <a:tabLst/>
              <a:defRPr/>
            </a:pPr>
            <a:endParaRPr kumimoji="0" lang="en-US" altLang="ko-KR" sz="2000" b="0" i="0" u="none" strike="noStrike" kern="0" cap="none" spc="0" normalizeH="0" baseline="0" noProof="0" dirty="0" smtClean="0">
              <a:ln>
                <a:noFill/>
              </a:ln>
              <a:solidFill>
                <a:schemeClr val="accent2"/>
              </a:solidFill>
              <a:effectLst/>
              <a:uLnTx/>
              <a:uFillTx/>
              <a:latin typeface="+mn-lt"/>
              <a:ea typeface="굴림" pitchFamily="50" charset="-127"/>
              <a:cs typeface="+mn-cs"/>
            </a:endParaRPr>
          </a:p>
        </p:txBody>
      </p:sp>
      <p:sp>
        <p:nvSpPr>
          <p:cNvPr id="13" name="Rectangle 3"/>
          <p:cNvSpPr txBox="1">
            <a:spLocks noChangeArrowheads="1"/>
          </p:cNvSpPr>
          <p:nvPr/>
        </p:nvSpPr>
        <p:spPr bwMode="auto">
          <a:xfrm>
            <a:off x="100630" y="5465669"/>
            <a:ext cx="9043370" cy="1265326"/>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Pct val="80000"/>
              <a:buFont typeface="Wingdings" pitchFamily="2" charset="2"/>
              <a:buChar char="l"/>
              <a:tabLst/>
              <a:defRPr/>
            </a:pPr>
            <a:r>
              <a:rPr kumimoji="0" lang="en-US" sz="2200" b="0" i="0" u="none" strike="noStrike" kern="0" cap="none" spc="0" normalizeH="0" baseline="0" noProof="0" dirty="0" smtClean="0">
                <a:ln>
                  <a:noFill/>
                </a:ln>
                <a:solidFill>
                  <a:schemeClr val="accent2"/>
                </a:solidFill>
                <a:effectLst/>
                <a:uLnTx/>
                <a:uFillTx/>
                <a:latin typeface="+mn-lt"/>
                <a:ea typeface="+mn-ea"/>
                <a:cs typeface="+mn-cs"/>
              </a:rPr>
              <a:t>After rounding, GRA maintains the solution quality closer to the maximum coverage, while RRA results in the degradation of the solution quality</a:t>
            </a:r>
          </a:p>
        </p:txBody>
      </p:sp>
      <p:sp>
        <p:nvSpPr>
          <p:cNvPr id="14" name="Oval 13"/>
          <p:cNvSpPr>
            <a:spLocks noChangeAspect="1"/>
          </p:cNvSpPr>
          <p:nvPr/>
        </p:nvSpPr>
        <p:spPr bwMode="auto">
          <a:xfrm>
            <a:off x="6081873" y="2144884"/>
            <a:ext cx="137160" cy="137160"/>
          </a:xfrm>
          <a:prstGeom prst="ellipse">
            <a:avLst/>
          </a:prstGeom>
          <a:noFill/>
          <a:ln w="127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pitchFamily="18" charset="0"/>
              <a:ea typeface="굴림" pitchFamily="50" charset="-127"/>
            </a:endParaRPr>
          </a:p>
        </p:txBody>
      </p:sp>
      <p:cxnSp>
        <p:nvCxnSpPr>
          <p:cNvPr id="16" name="Straight Arrow Connector 15"/>
          <p:cNvCxnSpPr/>
          <p:nvPr/>
        </p:nvCxnSpPr>
        <p:spPr bwMode="auto">
          <a:xfrm rot="16200000" flipH="1">
            <a:off x="5319492" y="2385175"/>
            <a:ext cx="325350" cy="14112"/>
          </a:xfrm>
          <a:prstGeom prst="straightConnector1">
            <a:avLst/>
          </a:prstGeom>
          <a:noFill/>
          <a:ln w="12700" cap="flat" cmpd="sng" algn="ctr">
            <a:solidFill>
              <a:srgbClr val="FF0000"/>
            </a:solidFill>
            <a:prstDash val="sysDash"/>
            <a:round/>
            <a:headEnd type="none" w="med" len="med"/>
            <a:tailEnd type="arrow" w="med" len="med"/>
          </a:ln>
          <a:effectLst/>
        </p:spPr>
      </p:cxnSp>
      <p:cxnSp>
        <p:nvCxnSpPr>
          <p:cNvPr id="20" name="Straight Arrow Connector 19"/>
          <p:cNvCxnSpPr/>
          <p:nvPr/>
        </p:nvCxnSpPr>
        <p:spPr bwMode="auto">
          <a:xfrm rot="16200000" flipH="1">
            <a:off x="4936864" y="2636752"/>
            <a:ext cx="580581" cy="16135"/>
          </a:xfrm>
          <a:prstGeom prst="straightConnector1">
            <a:avLst/>
          </a:prstGeom>
          <a:noFill/>
          <a:ln w="12700" cap="flat" cmpd="sng" algn="ctr">
            <a:solidFill>
              <a:srgbClr val="FF0000"/>
            </a:solidFill>
            <a:prstDash val="sysDash"/>
            <a:round/>
            <a:headEnd type="none" w="med" len="med"/>
            <a:tailEnd type="arrow" w="med" len="med"/>
          </a:ln>
          <a:effectLst/>
        </p:spPr>
      </p:cxnSp>
      <p:grpSp>
        <p:nvGrpSpPr>
          <p:cNvPr id="44" name="Group 43"/>
          <p:cNvGrpSpPr/>
          <p:nvPr/>
        </p:nvGrpSpPr>
        <p:grpSpPr>
          <a:xfrm>
            <a:off x="6405235" y="2113841"/>
            <a:ext cx="1863875" cy="1114824"/>
            <a:chOff x="6405235" y="2113841"/>
            <a:chExt cx="1863875" cy="1114824"/>
          </a:xfrm>
        </p:grpSpPr>
        <p:sp>
          <p:nvSpPr>
            <p:cNvPr id="35" name="Oval 34"/>
            <p:cNvSpPr>
              <a:spLocks noChangeAspect="1"/>
            </p:cNvSpPr>
            <p:nvPr/>
          </p:nvSpPr>
          <p:spPr bwMode="auto">
            <a:xfrm>
              <a:off x="6445938" y="2113841"/>
              <a:ext cx="137160" cy="137160"/>
            </a:xfrm>
            <a:prstGeom prst="ellipse">
              <a:avLst/>
            </a:prstGeom>
            <a:noFill/>
            <a:ln w="127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FF"/>
                </a:solidFill>
                <a:effectLst/>
                <a:latin typeface="Times" pitchFamily="18" charset="0"/>
                <a:ea typeface="굴림" pitchFamily="50" charset="-127"/>
              </a:endParaRPr>
            </a:p>
          </p:txBody>
        </p:sp>
        <p:sp>
          <p:nvSpPr>
            <p:cNvPr id="39" name="TextBox 38"/>
            <p:cNvSpPr txBox="1"/>
            <p:nvPr/>
          </p:nvSpPr>
          <p:spPr>
            <a:xfrm>
              <a:off x="6405235" y="2582334"/>
              <a:ext cx="1863875" cy="646331"/>
            </a:xfrm>
            <a:prstGeom prst="rect">
              <a:avLst/>
            </a:prstGeom>
            <a:noFill/>
          </p:spPr>
          <p:txBody>
            <a:bodyPr wrap="square" rtlCol="0">
              <a:spAutoFit/>
            </a:bodyPr>
            <a:lstStyle/>
            <a:p>
              <a:r>
                <a:rPr lang="en-US" dirty="0" smtClean="0">
                  <a:solidFill>
                    <a:srgbClr val="0000FF"/>
                  </a:solidFill>
                </a:rPr>
                <a:t>Look-ahead greedy algorithms</a:t>
              </a:r>
              <a:endParaRPr lang="en-US" dirty="0">
                <a:solidFill>
                  <a:srgbClr val="0000FF"/>
                </a:solidFill>
              </a:endParaRPr>
            </a:p>
          </p:txBody>
        </p:sp>
        <p:cxnSp>
          <p:nvCxnSpPr>
            <p:cNvPr id="41" name="Straight Arrow Connector 40"/>
            <p:cNvCxnSpPr/>
            <p:nvPr/>
          </p:nvCxnSpPr>
          <p:spPr bwMode="auto">
            <a:xfrm rot="16200000" flipH="1">
              <a:off x="6407704" y="2371926"/>
              <a:ext cx="430110" cy="160038"/>
            </a:xfrm>
            <a:prstGeom prst="straightConnector1">
              <a:avLst/>
            </a:prstGeom>
            <a:noFill/>
            <a:ln w="25400" cap="flat" cmpd="sng" algn="ctr">
              <a:solidFill>
                <a:srgbClr val="0000FF"/>
              </a:solidFill>
              <a:prstDash val="solid"/>
              <a:round/>
              <a:headEnd type="none" w="med" len="med"/>
              <a:tailEnd type="arrow"/>
            </a:ln>
            <a:effectLst/>
          </p:spPr>
        </p:cxnSp>
      </p:grpSp>
      <p:grpSp>
        <p:nvGrpSpPr>
          <p:cNvPr id="45" name="Group 44"/>
          <p:cNvGrpSpPr/>
          <p:nvPr/>
        </p:nvGrpSpPr>
        <p:grpSpPr>
          <a:xfrm>
            <a:off x="5729110" y="3640680"/>
            <a:ext cx="2339622" cy="1278496"/>
            <a:chOff x="5929488" y="1950169"/>
            <a:chExt cx="2339622" cy="1278496"/>
          </a:xfrm>
        </p:grpSpPr>
        <p:sp>
          <p:nvSpPr>
            <p:cNvPr id="46" name="Oval 45"/>
            <p:cNvSpPr>
              <a:spLocks noChangeAspect="1"/>
            </p:cNvSpPr>
            <p:nvPr/>
          </p:nvSpPr>
          <p:spPr bwMode="auto">
            <a:xfrm>
              <a:off x="5929488" y="1950169"/>
              <a:ext cx="470165" cy="470165"/>
            </a:xfrm>
            <a:prstGeom prst="ellipse">
              <a:avLst/>
            </a:prstGeom>
            <a:noFill/>
            <a:ln w="127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FF"/>
                </a:solidFill>
                <a:effectLst/>
                <a:latin typeface="Times" pitchFamily="18" charset="0"/>
                <a:ea typeface="굴림" pitchFamily="50" charset="-127"/>
              </a:endParaRPr>
            </a:p>
          </p:txBody>
        </p:sp>
        <p:sp>
          <p:nvSpPr>
            <p:cNvPr id="47" name="TextBox 46"/>
            <p:cNvSpPr txBox="1"/>
            <p:nvPr/>
          </p:nvSpPr>
          <p:spPr>
            <a:xfrm>
              <a:off x="6405235" y="2582334"/>
              <a:ext cx="1863875" cy="646331"/>
            </a:xfrm>
            <a:prstGeom prst="rect">
              <a:avLst/>
            </a:prstGeom>
            <a:noFill/>
          </p:spPr>
          <p:txBody>
            <a:bodyPr wrap="square" rtlCol="0">
              <a:spAutoFit/>
            </a:bodyPr>
            <a:lstStyle/>
            <a:p>
              <a:r>
                <a:rPr lang="en-US" dirty="0" smtClean="0">
                  <a:solidFill>
                    <a:srgbClr val="FF0000"/>
                  </a:solidFill>
                </a:rPr>
                <a:t>Naïve greedy algorithms</a:t>
              </a:r>
              <a:endParaRPr lang="en-US" dirty="0">
                <a:solidFill>
                  <a:srgbClr val="FF0000"/>
                </a:solidFill>
              </a:endParaRPr>
            </a:p>
          </p:txBody>
        </p:sp>
        <p:cxnSp>
          <p:nvCxnSpPr>
            <p:cNvPr id="48" name="Straight Arrow Connector 47"/>
            <p:cNvCxnSpPr>
              <a:stCxn id="46" idx="5"/>
            </p:cNvCxnSpPr>
            <p:nvPr/>
          </p:nvCxnSpPr>
          <p:spPr bwMode="auto">
            <a:xfrm rot="16200000" flipH="1">
              <a:off x="6359028" y="2323250"/>
              <a:ext cx="315520" cy="371979"/>
            </a:xfrm>
            <a:prstGeom prst="straightConnector1">
              <a:avLst/>
            </a:prstGeom>
            <a:noFill/>
            <a:ln w="25400" cap="flat" cmpd="sng" algn="ctr">
              <a:solidFill>
                <a:srgbClr val="FF0000"/>
              </a:solidFill>
              <a:prstDash val="solid"/>
              <a:round/>
              <a:headEnd type="none" w="med" len="med"/>
              <a:tailEnd type="arrow"/>
            </a:ln>
            <a:effectLst/>
          </p:spPr>
        </p:cxnSp>
      </p:grpSp>
    </p:spTree>
    <p:extLst>
      <p:ext uri="{BB962C8B-B14F-4D97-AF65-F5344CB8AC3E}">
        <p14:creationId xmlns:p14="http://schemas.microsoft.com/office/powerpoint/2010/main" val="342467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11"/>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14"/>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20"/>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16"/>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13"/>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1" grpId="1"/>
      <p:bldP spid="13" grpId="0"/>
      <p:bldP spid="13" grpId="1"/>
      <p:bldP spid="14" grpId="0" animBg="1"/>
      <p:bldP spid="14"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cs typeface="Times New Roman" pitchFamily="18" charset="0"/>
              </a:rPr>
              <a:t>Coverage in Scale-free Network</a:t>
            </a:r>
            <a:endParaRPr lang="en-US" altLang="ko-KR" dirty="0" smtClean="0">
              <a:ea typeface="굴림" pitchFamily="50" charset="-127"/>
            </a:endParaRPr>
          </a:p>
        </p:txBody>
      </p:sp>
      <p:pic>
        <p:nvPicPr>
          <p:cNvPr id="5" name="Picture 4"/>
          <p:cNvPicPr>
            <a:picLocks noChangeAspect="1"/>
          </p:cNvPicPr>
          <p:nvPr/>
        </p:nvPicPr>
        <p:blipFill>
          <a:blip r:embed="rId3" cstate="print"/>
          <a:stretch>
            <a:fillRect/>
          </a:stretch>
        </p:blipFill>
        <p:spPr>
          <a:xfrm>
            <a:off x="2489974" y="948267"/>
            <a:ext cx="6541138" cy="4540955"/>
          </a:xfrm>
          <a:prstGeom prst="rect">
            <a:avLst/>
          </a:prstGeom>
        </p:spPr>
      </p:pic>
      <p:pic>
        <p:nvPicPr>
          <p:cNvPr id="7" name="Picture 6"/>
          <p:cNvPicPr>
            <a:picLocks noChangeAspect="1"/>
          </p:cNvPicPr>
          <p:nvPr/>
        </p:nvPicPr>
        <p:blipFill>
          <a:blip r:embed="rId4" cstate="print"/>
          <a:stretch>
            <a:fillRect/>
          </a:stretch>
        </p:blipFill>
        <p:spPr>
          <a:xfrm>
            <a:off x="196145" y="980017"/>
            <a:ext cx="2319703" cy="3394428"/>
          </a:xfrm>
          <a:prstGeom prst="rect">
            <a:avLst/>
          </a:prstGeom>
        </p:spPr>
      </p:pic>
      <p:sp>
        <p:nvSpPr>
          <p:cNvPr id="9" name="Rectangle 3"/>
          <p:cNvSpPr>
            <a:spLocks noGrp="1" noChangeArrowheads="1"/>
          </p:cNvSpPr>
          <p:nvPr>
            <p:ph idx="1"/>
          </p:nvPr>
        </p:nvSpPr>
        <p:spPr>
          <a:xfrm>
            <a:off x="311150" y="5459236"/>
            <a:ext cx="8832850" cy="904874"/>
          </a:xfrm>
        </p:spPr>
        <p:txBody>
          <a:bodyPr/>
          <a:lstStyle/>
          <a:p>
            <a:r>
              <a:rPr lang="en-US" dirty="0" smtClean="0"/>
              <a:t>SDP-based algorithms show a higher coverage improvement (by 2~5%), compared to LP-based algorithms, than in random network</a:t>
            </a:r>
            <a:endParaRPr lang="en-US" altLang="ko-KR" dirty="0" smtClean="0">
              <a:latin typeface="Times New Roman" pitchFamily="18" charset="0"/>
            </a:endParaRPr>
          </a:p>
        </p:txBody>
      </p:sp>
      <p:sp>
        <p:nvSpPr>
          <p:cNvPr id="15" name="Rectangle 3"/>
          <p:cNvSpPr txBox="1">
            <a:spLocks noChangeArrowheads="1"/>
          </p:cNvSpPr>
          <p:nvPr/>
        </p:nvSpPr>
        <p:spPr bwMode="auto">
          <a:xfrm>
            <a:off x="311150" y="5484637"/>
            <a:ext cx="8832850" cy="780697"/>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marL="800100" lvl="1" indent="-342900" algn="l">
              <a:spcBef>
                <a:spcPct val="20000"/>
              </a:spcBef>
              <a:buSzPct val="80000"/>
              <a:buFont typeface="Wingdings" charset="2"/>
              <a:buChar char="§"/>
            </a:pPr>
            <a:r>
              <a:rPr kumimoji="0" lang="en-US" sz="2200" b="0" i="0" u="none" strike="noStrike" kern="0" cap="none" spc="0" normalizeH="0" baseline="0" noProof="0" dirty="0" smtClean="0">
                <a:ln>
                  <a:noFill/>
                </a:ln>
                <a:effectLst/>
                <a:uLnTx/>
                <a:uFillTx/>
                <a:latin typeface="+mn-lt"/>
                <a:ea typeface="+mn-ea"/>
                <a:cs typeface="+mn-cs"/>
              </a:rPr>
              <a:t>SDP relaxation shows a noticeable improvement on the upper bound of the maximum achievable coverage </a:t>
            </a:r>
            <a:r>
              <a:rPr lang="en-US" sz="2200" kern="0" dirty="0" smtClean="0"/>
              <a:t>(by 4~7%)</a:t>
            </a:r>
            <a:endParaRPr kumimoji="0" lang="en-US" sz="2200" b="0" i="0" u="none" strike="noStrike" kern="0" cap="none" spc="0" normalizeH="0" baseline="0" noProof="0" dirty="0" smtClean="0">
              <a:ln>
                <a:noFill/>
              </a:ln>
              <a:effectLst/>
              <a:uLnTx/>
              <a:uFillTx/>
              <a:latin typeface="+mn-lt"/>
              <a:ea typeface="+mn-ea"/>
              <a:cs typeface="+mn-cs"/>
            </a:endParaRPr>
          </a:p>
        </p:txBody>
      </p:sp>
      <p:grpSp>
        <p:nvGrpSpPr>
          <p:cNvPr id="32" name="Group 31"/>
          <p:cNvGrpSpPr/>
          <p:nvPr/>
        </p:nvGrpSpPr>
        <p:grpSpPr>
          <a:xfrm>
            <a:off x="3763635" y="1380068"/>
            <a:ext cx="2223973" cy="2163511"/>
            <a:chOff x="3763635" y="1380068"/>
            <a:chExt cx="2223973" cy="2163511"/>
          </a:xfrm>
        </p:grpSpPr>
        <p:grpSp>
          <p:nvGrpSpPr>
            <p:cNvPr id="16" name="Group 15"/>
            <p:cNvGrpSpPr/>
            <p:nvPr/>
          </p:nvGrpSpPr>
          <p:grpSpPr>
            <a:xfrm>
              <a:off x="3763635" y="1380068"/>
              <a:ext cx="2223973" cy="1503111"/>
              <a:chOff x="4599013" y="790223"/>
              <a:chExt cx="2223973" cy="1503111"/>
            </a:xfrm>
          </p:grpSpPr>
          <p:sp>
            <p:nvSpPr>
              <p:cNvPr id="17" name="Oval 16"/>
              <p:cNvSpPr>
                <a:spLocks noChangeAspect="1"/>
              </p:cNvSpPr>
              <p:nvPr/>
            </p:nvSpPr>
            <p:spPr bwMode="auto">
              <a:xfrm>
                <a:off x="6649156" y="2119504"/>
                <a:ext cx="173830" cy="173830"/>
              </a:xfrm>
              <a:prstGeom prst="ellipse">
                <a:avLst/>
              </a:prstGeom>
              <a:noFill/>
              <a:ln w="127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FF"/>
                  </a:solidFill>
                  <a:effectLst/>
                  <a:latin typeface="Times" pitchFamily="18" charset="0"/>
                  <a:ea typeface="굴림" pitchFamily="50" charset="-127"/>
                </a:endParaRPr>
              </a:p>
            </p:txBody>
          </p:sp>
          <p:sp>
            <p:nvSpPr>
              <p:cNvPr id="18" name="TextBox 17"/>
              <p:cNvSpPr txBox="1"/>
              <p:nvPr/>
            </p:nvSpPr>
            <p:spPr>
              <a:xfrm>
                <a:off x="4599013" y="790223"/>
                <a:ext cx="1863875" cy="646331"/>
              </a:xfrm>
              <a:prstGeom prst="rect">
                <a:avLst/>
              </a:prstGeom>
              <a:noFill/>
            </p:spPr>
            <p:txBody>
              <a:bodyPr wrap="square" rtlCol="0">
                <a:spAutoFit/>
              </a:bodyPr>
              <a:lstStyle/>
              <a:p>
                <a:r>
                  <a:rPr lang="en-US" dirty="0" smtClean="0">
                    <a:solidFill>
                      <a:srgbClr val="FF0000"/>
                    </a:solidFill>
                  </a:rPr>
                  <a:t>SDP-based algorithms</a:t>
                </a:r>
                <a:endParaRPr lang="en-US" dirty="0">
                  <a:solidFill>
                    <a:srgbClr val="FF0000"/>
                  </a:solidFill>
                </a:endParaRPr>
              </a:p>
            </p:txBody>
          </p:sp>
          <p:cxnSp>
            <p:nvCxnSpPr>
              <p:cNvPr id="19" name="Straight Arrow Connector 18"/>
              <p:cNvCxnSpPr>
                <a:stCxn id="17" idx="1"/>
              </p:cNvCxnSpPr>
              <p:nvPr/>
            </p:nvCxnSpPr>
            <p:spPr bwMode="auto">
              <a:xfrm rot="16200000" flipV="1">
                <a:off x="5971817" y="1442164"/>
                <a:ext cx="731028" cy="674565"/>
              </a:xfrm>
              <a:prstGeom prst="straightConnector1">
                <a:avLst/>
              </a:prstGeom>
              <a:noFill/>
              <a:ln w="25400" cap="flat" cmpd="sng" algn="ctr">
                <a:solidFill>
                  <a:srgbClr val="FF0000"/>
                </a:solidFill>
                <a:prstDash val="solid"/>
                <a:round/>
                <a:headEnd type="none" w="med" len="med"/>
                <a:tailEnd type="arrow"/>
              </a:ln>
              <a:effectLst/>
            </p:spPr>
          </p:cxnSp>
        </p:grpSp>
        <p:sp>
          <p:nvSpPr>
            <p:cNvPr id="28" name="Oval 27"/>
            <p:cNvSpPr>
              <a:spLocks noChangeAspect="1"/>
            </p:cNvSpPr>
            <p:nvPr/>
          </p:nvSpPr>
          <p:spPr bwMode="auto">
            <a:xfrm>
              <a:off x="4456289" y="3369749"/>
              <a:ext cx="173830" cy="173830"/>
            </a:xfrm>
            <a:prstGeom prst="ellipse">
              <a:avLst/>
            </a:prstGeom>
            <a:noFill/>
            <a:ln w="127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FF"/>
                </a:solidFill>
                <a:effectLst/>
                <a:latin typeface="Times" pitchFamily="18" charset="0"/>
                <a:ea typeface="굴림" pitchFamily="50" charset="-127"/>
              </a:endParaRPr>
            </a:p>
          </p:txBody>
        </p:sp>
        <p:cxnSp>
          <p:nvCxnSpPr>
            <p:cNvPr id="29" name="Straight Arrow Connector 28"/>
            <p:cNvCxnSpPr>
              <a:stCxn id="28" idx="0"/>
            </p:cNvCxnSpPr>
            <p:nvPr/>
          </p:nvCxnSpPr>
          <p:spPr bwMode="auto">
            <a:xfrm rot="5400000" flipH="1" flipV="1">
              <a:off x="3980452" y="2608865"/>
              <a:ext cx="1323636" cy="198132"/>
            </a:xfrm>
            <a:prstGeom prst="straightConnector1">
              <a:avLst/>
            </a:prstGeom>
            <a:noFill/>
            <a:ln w="25400" cap="flat" cmpd="sng" algn="ctr">
              <a:solidFill>
                <a:srgbClr val="FF0000"/>
              </a:solidFill>
              <a:prstDash val="solid"/>
              <a:round/>
              <a:headEnd type="none" w="med" len="med"/>
              <a:tailEnd type="arrow"/>
            </a:ln>
            <a:effectLst/>
          </p:spPr>
        </p:cxnSp>
      </p:grpSp>
      <p:grpSp>
        <p:nvGrpSpPr>
          <p:cNvPr id="33" name="Group 32"/>
          <p:cNvGrpSpPr/>
          <p:nvPr/>
        </p:nvGrpSpPr>
        <p:grpSpPr>
          <a:xfrm>
            <a:off x="5722257" y="1109135"/>
            <a:ext cx="1863875" cy="1912331"/>
            <a:chOff x="3763635" y="1380068"/>
            <a:chExt cx="1863875" cy="1912331"/>
          </a:xfrm>
        </p:grpSpPr>
        <p:grpSp>
          <p:nvGrpSpPr>
            <p:cNvPr id="34" name="Group 15"/>
            <p:cNvGrpSpPr/>
            <p:nvPr/>
          </p:nvGrpSpPr>
          <p:grpSpPr>
            <a:xfrm>
              <a:off x="3763635" y="1380068"/>
              <a:ext cx="1863875" cy="1912331"/>
              <a:chOff x="4599013" y="790223"/>
              <a:chExt cx="1863875" cy="1912331"/>
            </a:xfrm>
          </p:grpSpPr>
          <p:sp>
            <p:nvSpPr>
              <p:cNvPr id="37" name="Oval 36"/>
              <p:cNvSpPr>
                <a:spLocks noChangeAspect="1"/>
              </p:cNvSpPr>
              <p:nvPr/>
            </p:nvSpPr>
            <p:spPr bwMode="auto">
              <a:xfrm>
                <a:off x="6225823" y="2528724"/>
                <a:ext cx="173830" cy="173830"/>
              </a:xfrm>
              <a:prstGeom prst="ellipse">
                <a:avLst/>
              </a:prstGeom>
              <a:noFill/>
              <a:ln w="127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FF"/>
                  </a:solidFill>
                  <a:effectLst/>
                  <a:latin typeface="Times" pitchFamily="18" charset="0"/>
                  <a:ea typeface="굴림" pitchFamily="50" charset="-127"/>
                </a:endParaRPr>
              </a:p>
            </p:txBody>
          </p:sp>
          <p:sp>
            <p:nvSpPr>
              <p:cNvPr id="38" name="TextBox 37"/>
              <p:cNvSpPr txBox="1"/>
              <p:nvPr/>
            </p:nvSpPr>
            <p:spPr>
              <a:xfrm>
                <a:off x="4599013" y="790223"/>
                <a:ext cx="1863875" cy="646331"/>
              </a:xfrm>
              <a:prstGeom prst="rect">
                <a:avLst/>
              </a:prstGeom>
              <a:noFill/>
              <a:ln>
                <a:noFill/>
              </a:ln>
            </p:spPr>
            <p:txBody>
              <a:bodyPr wrap="square" rtlCol="0">
                <a:spAutoFit/>
              </a:bodyPr>
              <a:lstStyle/>
              <a:p>
                <a:r>
                  <a:rPr lang="en-US" dirty="0" smtClean="0">
                    <a:solidFill>
                      <a:srgbClr val="0000FF"/>
                    </a:solidFill>
                  </a:rPr>
                  <a:t>LP-based algorithms</a:t>
                </a:r>
                <a:endParaRPr lang="en-US" dirty="0">
                  <a:solidFill>
                    <a:srgbClr val="0000FF"/>
                  </a:solidFill>
                </a:endParaRPr>
              </a:p>
            </p:txBody>
          </p:sp>
          <p:cxnSp>
            <p:nvCxnSpPr>
              <p:cNvPr id="39" name="Straight Arrow Connector 38"/>
              <p:cNvCxnSpPr>
                <a:stCxn id="37" idx="1"/>
              </p:cNvCxnSpPr>
              <p:nvPr/>
            </p:nvCxnSpPr>
            <p:spPr bwMode="auto">
              <a:xfrm rot="16200000" flipV="1">
                <a:off x="5410196" y="1713096"/>
                <a:ext cx="1095093" cy="587077"/>
              </a:xfrm>
              <a:prstGeom prst="straightConnector1">
                <a:avLst/>
              </a:prstGeom>
              <a:noFill/>
              <a:ln w="25400" cap="flat" cmpd="sng" algn="ctr">
                <a:solidFill>
                  <a:srgbClr val="0000FF"/>
                </a:solidFill>
                <a:prstDash val="solid"/>
                <a:round/>
                <a:headEnd type="none" w="med" len="med"/>
                <a:tailEnd type="arrow"/>
              </a:ln>
              <a:effectLst/>
            </p:spPr>
          </p:cxnSp>
        </p:grpSp>
        <p:sp>
          <p:nvSpPr>
            <p:cNvPr id="35" name="Oval 34"/>
            <p:cNvSpPr>
              <a:spLocks noChangeAspect="1"/>
            </p:cNvSpPr>
            <p:nvPr/>
          </p:nvSpPr>
          <p:spPr bwMode="auto">
            <a:xfrm>
              <a:off x="4075290" y="3101641"/>
              <a:ext cx="173830" cy="173830"/>
            </a:xfrm>
            <a:prstGeom prst="ellipse">
              <a:avLst/>
            </a:prstGeom>
            <a:noFill/>
            <a:ln w="127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FF"/>
                </a:solidFill>
                <a:effectLst/>
                <a:latin typeface="Times" pitchFamily="18" charset="0"/>
                <a:ea typeface="굴림" pitchFamily="50" charset="-127"/>
              </a:endParaRPr>
            </a:p>
          </p:txBody>
        </p:sp>
        <p:cxnSp>
          <p:nvCxnSpPr>
            <p:cNvPr id="36" name="Straight Arrow Connector 35"/>
            <p:cNvCxnSpPr>
              <a:stCxn id="35" idx="0"/>
            </p:cNvCxnSpPr>
            <p:nvPr/>
          </p:nvCxnSpPr>
          <p:spPr bwMode="auto">
            <a:xfrm rot="5400000" flipH="1" flipV="1">
              <a:off x="3820994" y="2390144"/>
              <a:ext cx="1052708" cy="370287"/>
            </a:xfrm>
            <a:prstGeom prst="straightConnector1">
              <a:avLst/>
            </a:prstGeom>
            <a:noFill/>
            <a:ln w="25400" cap="flat" cmpd="sng" algn="ctr">
              <a:solidFill>
                <a:srgbClr val="0000FF"/>
              </a:solidFill>
              <a:prstDash val="solid"/>
              <a:round/>
              <a:headEnd type="none" w="med" len="med"/>
              <a:tailEnd type="arrow"/>
            </a:ln>
            <a:effectLst/>
          </p:spPr>
        </p:cxnSp>
      </p:grpSp>
      <p:cxnSp>
        <p:nvCxnSpPr>
          <p:cNvPr id="45" name="Straight Arrow Connector 44"/>
          <p:cNvCxnSpPr/>
          <p:nvPr/>
        </p:nvCxnSpPr>
        <p:spPr bwMode="auto">
          <a:xfrm rot="5400000">
            <a:off x="5834945" y="2236611"/>
            <a:ext cx="409222" cy="1588"/>
          </a:xfrm>
          <a:prstGeom prst="straightConnector1">
            <a:avLst/>
          </a:prstGeom>
          <a:noFill/>
          <a:ln w="25400" cap="flat" cmpd="sng" algn="ctr">
            <a:solidFill>
              <a:srgbClr val="FF0000"/>
            </a:solidFill>
            <a:prstDash val="solid"/>
            <a:round/>
            <a:headEnd type="none" w="med" len="med"/>
            <a:tailEnd type="arrow"/>
          </a:ln>
          <a:effectLst/>
        </p:spPr>
      </p:cxnSp>
    </p:spTree>
    <p:extLst>
      <p:ext uri="{BB962C8B-B14F-4D97-AF65-F5344CB8AC3E}">
        <p14:creationId xmlns:p14="http://schemas.microsoft.com/office/powerpoint/2010/main" val="342467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32"/>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33"/>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9" grpId="1" build="p"/>
      <p:bldP spid="1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a:xfrm>
            <a:off x="101600" y="217488"/>
            <a:ext cx="8982075" cy="692150"/>
          </a:xfrm>
        </p:spPr>
        <p:txBody>
          <a:bodyPr/>
          <a:lstStyle/>
          <a:p>
            <a:r>
              <a:rPr lang="en-US" altLang="ko-KR" dirty="0" smtClean="0">
                <a:ea typeface="굴림" pitchFamily="50" charset="-127"/>
                <a:cs typeface="Times New Roman" pitchFamily="18" charset="0"/>
              </a:rPr>
              <a:t>Running Time in Random Network</a:t>
            </a:r>
            <a:endParaRPr lang="en-US" altLang="ko-KR" dirty="0" smtClean="0">
              <a:ea typeface="굴림" pitchFamily="50" charset="-127"/>
            </a:endParaRPr>
          </a:p>
        </p:txBody>
      </p:sp>
      <p:sp>
        <p:nvSpPr>
          <p:cNvPr id="1144835" name="Rectangle 3"/>
          <p:cNvSpPr>
            <a:spLocks noGrp="1" noChangeArrowheads="1"/>
          </p:cNvSpPr>
          <p:nvPr>
            <p:ph type="body" idx="1"/>
          </p:nvPr>
        </p:nvSpPr>
        <p:spPr>
          <a:xfrm>
            <a:off x="152400" y="960438"/>
            <a:ext cx="8859926" cy="5222875"/>
          </a:xfrm>
        </p:spPr>
        <p:txBody>
          <a:bodyPr/>
          <a:lstStyle/>
          <a:p>
            <a:pPr>
              <a:lnSpc>
                <a:spcPct val="90000"/>
              </a:lnSpc>
            </a:pPr>
            <a:endParaRPr lang="en-US" altLang="ko-KR" dirty="0" smtClean="0">
              <a:latin typeface="Times New Roman" pitchFamily="18" charset="0"/>
            </a:endParaRPr>
          </a:p>
          <a:p>
            <a:pPr>
              <a:lnSpc>
                <a:spcPct val="90000"/>
              </a:lnSpc>
            </a:pPr>
            <a:endParaRPr lang="en-US" altLang="ko-KR" dirty="0" smtClean="0">
              <a:latin typeface="Times New Roman" pitchFamily="18" charset="0"/>
            </a:endParaRPr>
          </a:p>
          <a:p>
            <a:pPr>
              <a:lnSpc>
                <a:spcPct val="90000"/>
              </a:lnSpc>
            </a:pPr>
            <a:endParaRPr lang="en-US" altLang="ko-KR" dirty="0" smtClean="0">
              <a:latin typeface="Times New Roman" pitchFamily="18" charset="0"/>
            </a:endParaRPr>
          </a:p>
          <a:p>
            <a:pPr>
              <a:lnSpc>
                <a:spcPct val="90000"/>
              </a:lnSpc>
            </a:pPr>
            <a:endParaRPr lang="en-US" altLang="ko-KR" dirty="0" smtClean="0">
              <a:latin typeface="Times New Roman" pitchFamily="18" charset="0"/>
            </a:endParaRPr>
          </a:p>
          <a:p>
            <a:pPr>
              <a:lnSpc>
                <a:spcPct val="90000"/>
              </a:lnSpc>
            </a:pPr>
            <a:endParaRPr lang="en-US" altLang="ko-KR" dirty="0" smtClean="0">
              <a:latin typeface="Times New Roman" pitchFamily="18" charset="0"/>
            </a:endParaRPr>
          </a:p>
          <a:p>
            <a:pPr>
              <a:lnSpc>
                <a:spcPct val="90000"/>
              </a:lnSpc>
            </a:pPr>
            <a:endParaRPr lang="en-US" altLang="ko-KR" dirty="0" smtClean="0">
              <a:latin typeface="Times New Roman" pitchFamily="18" charset="0"/>
            </a:endParaRPr>
          </a:p>
          <a:p>
            <a:pPr>
              <a:lnSpc>
                <a:spcPct val="90000"/>
              </a:lnSpc>
            </a:pPr>
            <a:endParaRPr lang="en-US" altLang="ko-KR" dirty="0" smtClean="0">
              <a:latin typeface="Times New Roman" pitchFamily="18" charset="0"/>
            </a:endParaRPr>
          </a:p>
          <a:p>
            <a:pPr>
              <a:buNone/>
            </a:pPr>
            <a:endParaRPr lang="en-US" altLang="ko-KR" dirty="0" smtClean="0">
              <a:ea typeface="굴림" pitchFamily="50" charset="-127"/>
            </a:endParaRPr>
          </a:p>
          <a:p>
            <a:r>
              <a:rPr lang="en-US" sz="2000" dirty="0" smtClean="0"/>
              <a:t>LP-based algorithms show the fastest running times</a:t>
            </a:r>
          </a:p>
        </p:txBody>
      </p:sp>
      <p:pic>
        <p:nvPicPr>
          <p:cNvPr id="10" name="Picture 9"/>
          <p:cNvPicPr>
            <a:picLocks noChangeAspect="1"/>
          </p:cNvPicPr>
          <p:nvPr/>
        </p:nvPicPr>
        <p:blipFill>
          <a:blip r:embed="rId3" cstate="print"/>
          <a:stretch>
            <a:fillRect/>
          </a:stretch>
        </p:blipFill>
        <p:spPr>
          <a:xfrm>
            <a:off x="1804987" y="826910"/>
            <a:ext cx="5127537" cy="3491089"/>
          </a:xfrm>
          <a:prstGeom prst="rect">
            <a:avLst/>
          </a:prstGeom>
        </p:spPr>
      </p:pic>
      <p:sp>
        <p:nvSpPr>
          <p:cNvPr id="15" name="Rectangle 4"/>
          <p:cNvSpPr>
            <a:spLocks noChangeArrowheads="1"/>
          </p:cNvSpPr>
          <p:nvPr/>
        </p:nvSpPr>
        <p:spPr bwMode="auto">
          <a:xfrm>
            <a:off x="7086600" y="2552806"/>
            <a:ext cx="1612900" cy="1109027"/>
          </a:xfrm>
          <a:prstGeom prst="rect">
            <a:avLst/>
          </a:prstGeom>
          <a:noFill/>
          <a:ln w="19050">
            <a:solidFill>
              <a:srgbClr val="FF6600"/>
            </a:solidFill>
            <a:miter lim="800000"/>
            <a:headEnd/>
            <a:tailEnd/>
          </a:ln>
          <a:effectLst/>
        </p:spPr>
        <p:txBody>
          <a:bodyPr lIns="90487" tIns="44450" rIns="90487" bIns="44450"/>
          <a:lstStyle/>
          <a:p>
            <a:pPr marL="342900" indent="-342900" algn="l">
              <a:spcBef>
                <a:spcPct val="20000"/>
              </a:spcBef>
              <a:buSzPct val="80000"/>
              <a:buFont typeface="Wingdings" pitchFamily="2" charset="2"/>
              <a:buNone/>
            </a:pPr>
            <a:r>
              <a:rPr lang="en-US" altLang="ko-KR" dirty="0" smtClean="0">
                <a:latin typeface="Times New Roman" pitchFamily="18" charset="0"/>
              </a:rPr>
              <a:t>CPU: 2.4 GHz</a:t>
            </a:r>
          </a:p>
          <a:p>
            <a:pPr marL="342900" indent="-342900" algn="l">
              <a:spcBef>
                <a:spcPct val="20000"/>
              </a:spcBef>
              <a:buSzPct val="80000"/>
              <a:buFont typeface="Wingdings" pitchFamily="2" charset="2"/>
              <a:buNone/>
            </a:pPr>
            <a:r>
              <a:rPr lang="en-US" altLang="ko-KR" dirty="0" smtClean="0">
                <a:latin typeface="Times New Roman" pitchFamily="18" charset="0"/>
              </a:rPr>
              <a:t>Memory: 4 GB</a:t>
            </a:r>
          </a:p>
          <a:p>
            <a:pPr marL="342900" indent="-342900" algn="l">
              <a:spcBef>
                <a:spcPct val="20000"/>
              </a:spcBef>
              <a:buSzPct val="80000"/>
              <a:buFont typeface="Wingdings" pitchFamily="2" charset="2"/>
              <a:buNone/>
            </a:pPr>
            <a:r>
              <a:rPr lang="en-US" altLang="ko-KR" dirty="0" smtClean="0">
                <a:latin typeface="Times New Roman" pitchFamily="18" charset="0"/>
              </a:rPr>
              <a:t>Bus: 1.07 GHz</a:t>
            </a:r>
          </a:p>
        </p:txBody>
      </p:sp>
      <p:sp>
        <p:nvSpPr>
          <p:cNvPr id="16" name="Rectangle 15"/>
          <p:cNvSpPr>
            <a:spLocks noChangeArrowheads="1"/>
          </p:cNvSpPr>
          <p:nvPr/>
        </p:nvSpPr>
        <p:spPr bwMode="auto">
          <a:xfrm>
            <a:off x="6908800" y="1071033"/>
            <a:ext cx="1892300" cy="1346200"/>
          </a:xfrm>
          <a:prstGeom prst="rect">
            <a:avLst/>
          </a:prstGeom>
          <a:noFill/>
          <a:ln w="25400" algn="ctr">
            <a:noFill/>
            <a:miter lim="800000"/>
            <a:headEnd/>
            <a:tailEnd/>
          </a:ln>
          <a:effectLst/>
        </p:spPr>
        <p:txBody>
          <a:bodyPr wrap="square" anchor="ctr"/>
          <a:lstStyle/>
          <a:p>
            <a:pPr algn="l"/>
            <a:r>
              <a:rPr lang="en-US" altLang="ko-KR" sz="2000" i="1" dirty="0" smtClean="0">
                <a:solidFill>
                  <a:srgbClr val="3366FF"/>
                </a:solidFill>
              </a:rPr>
              <a:t>y</a:t>
            </a:r>
            <a:r>
              <a:rPr lang="en-US" altLang="ko-KR" sz="2000" dirty="0" smtClean="0">
                <a:solidFill>
                  <a:srgbClr val="3366FF"/>
                </a:solidFill>
              </a:rPr>
              <a:t>-axis for look-ahead greedy algorithms </a:t>
            </a:r>
            <a:br>
              <a:rPr lang="en-US" altLang="ko-KR" sz="2000" dirty="0" smtClean="0">
                <a:solidFill>
                  <a:srgbClr val="3366FF"/>
                </a:solidFill>
              </a:rPr>
            </a:br>
            <a:r>
              <a:rPr lang="en-US" altLang="ko-KR" sz="2000" dirty="0" smtClean="0">
                <a:solidFill>
                  <a:srgbClr val="3366FF"/>
                </a:solidFill>
              </a:rPr>
              <a:t>(10x left y-axis)</a:t>
            </a:r>
          </a:p>
        </p:txBody>
      </p:sp>
      <p:sp>
        <p:nvSpPr>
          <p:cNvPr id="17" name="Rectangle 15"/>
          <p:cNvSpPr>
            <a:spLocks noChangeArrowheads="1"/>
          </p:cNvSpPr>
          <p:nvPr/>
        </p:nvSpPr>
        <p:spPr bwMode="auto">
          <a:xfrm>
            <a:off x="126999" y="1071033"/>
            <a:ext cx="1892300" cy="721078"/>
          </a:xfrm>
          <a:prstGeom prst="rect">
            <a:avLst/>
          </a:prstGeom>
          <a:noFill/>
          <a:ln w="25400" algn="ctr">
            <a:noFill/>
            <a:miter lim="800000"/>
            <a:headEnd/>
            <a:tailEnd/>
          </a:ln>
          <a:effectLst/>
        </p:spPr>
        <p:txBody>
          <a:bodyPr wrap="square" anchor="ctr"/>
          <a:lstStyle/>
          <a:p>
            <a:pPr algn="l"/>
            <a:r>
              <a:rPr lang="en-US" altLang="ko-KR" sz="2000" i="1" dirty="0" smtClean="0">
                <a:solidFill>
                  <a:srgbClr val="3366FF"/>
                </a:solidFill>
              </a:rPr>
              <a:t>y</a:t>
            </a:r>
            <a:r>
              <a:rPr lang="en-US" altLang="ko-KR" sz="2000" dirty="0" smtClean="0">
                <a:solidFill>
                  <a:srgbClr val="3366FF"/>
                </a:solidFill>
              </a:rPr>
              <a:t>-axis for the other algorithms</a:t>
            </a:r>
          </a:p>
        </p:txBody>
      </p:sp>
      <p:cxnSp>
        <p:nvCxnSpPr>
          <p:cNvPr id="18" name="Straight Arrow Connector 17"/>
          <p:cNvCxnSpPr/>
          <p:nvPr/>
        </p:nvCxnSpPr>
        <p:spPr bwMode="auto">
          <a:xfrm rot="10800000">
            <a:off x="1651000" y="1354667"/>
            <a:ext cx="465666" cy="141111"/>
          </a:xfrm>
          <a:prstGeom prst="straightConnector1">
            <a:avLst/>
          </a:prstGeom>
          <a:noFill/>
          <a:ln w="25400" cap="flat" cmpd="sng" algn="ctr">
            <a:solidFill>
              <a:srgbClr val="FF0000"/>
            </a:solidFill>
            <a:prstDash val="solid"/>
            <a:round/>
            <a:headEnd type="none" w="med" len="med"/>
            <a:tailEnd type="arrow"/>
          </a:ln>
          <a:effectLst/>
        </p:spPr>
      </p:cxnSp>
      <p:cxnSp>
        <p:nvCxnSpPr>
          <p:cNvPr id="19" name="Straight Arrow Connector 18"/>
          <p:cNvCxnSpPr/>
          <p:nvPr/>
        </p:nvCxnSpPr>
        <p:spPr bwMode="auto">
          <a:xfrm>
            <a:off x="6604000" y="1354666"/>
            <a:ext cx="338667" cy="1588"/>
          </a:xfrm>
          <a:prstGeom prst="straightConnector1">
            <a:avLst/>
          </a:prstGeom>
          <a:noFill/>
          <a:ln w="25400" cap="flat" cmpd="sng" algn="ctr">
            <a:solidFill>
              <a:srgbClr val="FF0000"/>
            </a:solidFill>
            <a:prstDash val="solid"/>
            <a:round/>
            <a:headEnd type="none" w="med" len="med"/>
            <a:tailEnd type="arrow"/>
          </a:ln>
          <a:effectLst/>
        </p:spPr>
      </p:cxnSp>
      <p:pic>
        <p:nvPicPr>
          <p:cNvPr id="26" name="Picture 25"/>
          <p:cNvPicPr>
            <a:picLocks noChangeAspect="1"/>
          </p:cNvPicPr>
          <p:nvPr/>
        </p:nvPicPr>
        <p:blipFill>
          <a:blip r:embed="rId4" cstate="print"/>
          <a:stretch>
            <a:fillRect/>
          </a:stretch>
        </p:blipFill>
        <p:spPr>
          <a:xfrm>
            <a:off x="2229556" y="1001184"/>
            <a:ext cx="1666398" cy="1750482"/>
          </a:xfrm>
          <a:prstGeom prst="rect">
            <a:avLst/>
          </a:prstGeom>
        </p:spPr>
      </p:pic>
      <p:grpSp>
        <p:nvGrpSpPr>
          <p:cNvPr id="27" name="Group 26"/>
          <p:cNvGrpSpPr/>
          <p:nvPr/>
        </p:nvGrpSpPr>
        <p:grpSpPr>
          <a:xfrm>
            <a:off x="4074079" y="1154289"/>
            <a:ext cx="2054640" cy="2632000"/>
            <a:chOff x="4345013" y="-211666"/>
            <a:chExt cx="2054640" cy="2632000"/>
          </a:xfrm>
        </p:grpSpPr>
        <p:sp>
          <p:nvSpPr>
            <p:cNvPr id="28" name="Oval 27"/>
            <p:cNvSpPr>
              <a:spLocks noChangeAspect="1"/>
            </p:cNvSpPr>
            <p:nvPr/>
          </p:nvSpPr>
          <p:spPr bwMode="auto">
            <a:xfrm>
              <a:off x="5929488" y="1950169"/>
              <a:ext cx="470165" cy="470165"/>
            </a:xfrm>
            <a:prstGeom prst="ellipse">
              <a:avLst/>
            </a:prstGeom>
            <a:noFill/>
            <a:ln w="127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FF"/>
                </a:solidFill>
                <a:effectLst/>
                <a:latin typeface="Times" pitchFamily="18" charset="0"/>
                <a:ea typeface="굴림" pitchFamily="50" charset="-127"/>
              </a:endParaRPr>
            </a:p>
          </p:txBody>
        </p:sp>
        <p:sp>
          <p:nvSpPr>
            <p:cNvPr id="29" name="TextBox 28"/>
            <p:cNvSpPr txBox="1"/>
            <p:nvPr/>
          </p:nvSpPr>
          <p:spPr>
            <a:xfrm>
              <a:off x="4345013" y="-211666"/>
              <a:ext cx="1863875" cy="646331"/>
            </a:xfrm>
            <a:prstGeom prst="rect">
              <a:avLst/>
            </a:prstGeom>
            <a:noFill/>
          </p:spPr>
          <p:txBody>
            <a:bodyPr wrap="square" rtlCol="0">
              <a:spAutoFit/>
            </a:bodyPr>
            <a:lstStyle/>
            <a:p>
              <a:r>
                <a:rPr lang="en-US" dirty="0" smtClean="0">
                  <a:solidFill>
                    <a:srgbClr val="FF0000"/>
                  </a:solidFill>
                </a:rPr>
                <a:t>LP-based algorithms</a:t>
              </a:r>
              <a:endParaRPr lang="en-US" dirty="0">
                <a:solidFill>
                  <a:srgbClr val="FF0000"/>
                </a:solidFill>
              </a:endParaRPr>
            </a:p>
          </p:txBody>
        </p:sp>
        <p:cxnSp>
          <p:nvCxnSpPr>
            <p:cNvPr id="30" name="Straight Arrow Connector 29"/>
            <p:cNvCxnSpPr>
              <a:stCxn id="28" idx="1"/>
            </p:cNvCxnSpPr>
            <p:nvPr/>
          </p:nvCxnSpPr>
          <p:spPr bwMode="auto">
            <a:xfrm rot="16200000" flipV="1">
              <a:off x="4878206" y="898886"/>
              <a:ext cx="1522312" cy="717961"/>
            </a:xfrm>
            <a:prstGeom prst="straightConnector1">
              <a:avLst/>
            </a:prstGeom>
            <a:noFill/>
            <a:ln w="25400" cap="flat" cmpd="sng" algn="ctr">
              <a:solidFill>
                <a:srgbClr val="FF0000"/>
              </a:solidFill>
              <a:prstDash val="solid"/>
              <a:round/>
              <a:headEnd type="none" w="med" len="med"/>
              <a:tailEnd type="arrow"/>
            </a:ln>
            <a:effectLst/>
          </p:spPr>
        </p:cxnSp>
      </p:grpSp>
      <p:sp>
        <p:nvSpPr>
          <p:cNvPr id="34" name="Rectangle 3"/>
          <p:cNvSpPr txBox="1">
            <a:spLocks noChangeArrowheads="1"/>
          </p:cNvSpPr>
          <p:nvPr/>
        </p:nvSpPr>
        <p:spPr bwMode="auto">
          <a:xfrm>
            <a:off x="142964" y="1324504"/>
            <a:ext cx="8859926" cy="5222875"/>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Pct val="80000"/>
              <a:buFont typeface="Wingdings" pitchFamily="2" charset="2"/>
              <a:buNone/>
              <a:tabLst/>
              <a:defRPr/>
            </a:pPr>
            <a:endParaRPr kumimoji="0" lang="en-US" altLang="ko-KR" sz="2400" b="0" i="0" u="none" strike="noStrike" kern="0" cap="none" spc="0" normalizeH="0" baseline="0" noProof="0" dirty="0" smtClean="0">
              <a:ln>
                <a:noFill/>
              </a:ln>
              <a:solidFill>
                <a:schemeClr val="accent2"/>
              </a:solidFill>
              <a:effectLst/>
              <a:uLnTx/>
              <a:uFillTx/>
              <a:latin typeface="+mn-lt"/>
              <a:ea typeface="굴림" pitchFamily="50" charset="-127"/>
              <a:cs typeface="+mn-cs"/>
            </a:endParaRPr>
          </a:p>
          <a:p>
            <a:pPr marL="342900" marR="0" lvl="0" indent="-342900" algn="l" defTabSz="914400" rtl="0" eaLnBrk="0" fontAlgn="base" latinLnBrk="0" hangingPunct="0">
              <a:lnSpc>
                <a:spcPct val="100000"/>
              </a:lnSpc>
              <a:spcBef>
                <a:spcPct val="20000"/>
              </a:spcBef>
              <a:spcAft>
                <a:spcPct val="0"/>
              </a:spcAft>
              <a:buClrTx/>
              <a:buSzPct val="80000"/>
              <a:buFont typeface="Wingdings" pitchFamily="2" charset="2"/>
              <a:buChar char="l"/>
              <a:tabLst/>
              <a:defRPr/>
            </a:pPr>
            <a:r>
              <a:rPr kumimoji="0" lang="en-US" sz="2000" b="0" i="0" u="none" strike="noStrike" kern="0" cap="none" spc="0" normalizeH="0" baseline="0" noProof="0" dirty="0" smtClean="0">
                <a:ln>
                  <a:noFill/>
                </a:ln>
                <a:solidFill>
                  <a:schemeClr val="accent2"/>
                </a:solidFill>
                <a:effectLst/>
                <a:uLnTx/>
                <a:uFillTx/>
                <a:latin typeface="+mn-lt"/>
                <a:ea typeface="+mn-ea"/>
                <a:cs typeface="+mn-cs"/>
              </a:rPr>
              <a:t>SDP-based algorithms show reasonably fast running times</a:t>
            </a:r>
          </a:p>
        </p:txBody>
      </p:sp>
      <p:sp>
        <p:nvSpPr>
          <p:cNvPr id="35" name="Rectangle 3"/>
          <p:cNvSpPr txBox="1">
            <a:spLocks noChangeArrowheads="1"/>
          </p:cNvSpPr>
          <p:nvPr/>
        </p:nvSpPr>
        <p:spPr bwMode="auto">
          <a:xfrm>
            <a:off x="142964" y="4962349"/>
            <a:ext cx="8859926" cy="1331207"/>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Pct val="80000"/>
              <a:buFont typeface="Wingdings" pitchFamily="2" charset="2"/>
              <a:buChar char="l"/>
              <a:tabLst/>
              <a:defRPr/>
            </a:pPr>
            <a:r>
              <a:rPr kumimoji="0" lang="en-US" sz="2000" b="0" i="0" u="none" strike="noStrike" kern="0" cap="none" spc="0" normalizeH="0" baseline="0" noProof="0" dirty="0" smtClean="0">
                <a:ln>
                  <a:noFill/>
                </a:ln>
                <a:solidFill>
                  <a:schemeClr val="accent2"/>
                </a:solidFill>
                <a:effectLst/>
                <a:uLnTx/>
                <a:uFillTx/>
                <a:latin typeface="+mn-lt"/>
                <a:ea typeface="+mn-ea"/>
                <a:cs typeface="+mn-cs"/>
              </a:rPr>
              <a:t>Look-ahead greedy algorithms show the slowest running times</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
              <a:tabLst/>
              <a:defRPr/>
            </a:pPr>
            <a:r>
              <a:rPr kumimoji="0" lang="en-US" sz="1800" b="0" i="0" u="none" strike="noStrike" kern="0" cap="none" spc="0" normalizeH="0" baseline="0" noProof="0" dirty="0" smtClean="0">
                <a:ln>
                  <a:noFill/>
                </a:ln>
                <a:solidFill>
                  <a:schemeClr val="tx1"/>
                </a:solidFill>
                <a:effectLst/>
                <a:uLnTx/>
                <a:uFillTx/>
                <a:latin typeface="+mn-lt"/>
              </a:rPr>
              <a:t>Grow rapidly as the number of sniffers increases</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
              <a:tabLst/>
              <a:defRPr/>
            </a:pPr>
            <a:r>
              <a:rPr kumimoji="0" lang="en-US" sz="1800" b="0" i="0" u="none" strike="noStrike" kern="0" cap="none" spc="0" normalizeH="0" baseline="0" noProof="0" dirty="0" smtClean="0">
                <a:ln>
                  <a:noFill/>
                </a:ln>
                <a:solidFill>
                  <a:schemeClr val="tx1"/>
                </a:solidFill>
                <a:effectLst/>
                <a:uLnTx/>
                <a:uFillTx/>
                <a:latin typeface="+mn-lt"/>
              </a:rPr>
              <a:t>Running time of the </a:t>
            </a:r>
            <a:r>
              <a:rPr kumimoji="0" lang="en-US" sz="1800" b="0" i="0" u="none" strike="noStrike" kern="0" cap="none" spc="0" normalizeH="0" baseline="0" noProof="0" dirty="0" err="1" smtClean="0">
                <a:ln>
                  <a:noFill/>
                </a:ln>
                <a:solidFill>
                  <a:schemeClr val="tx1"/>
                </a:solidFill>
                <a:effectLst/>
                <a:uLnTx/>
                <a:uFillTx/>
                <a:latin typeface="+mn-lt"/>
              </a:rPr>
              <a:t>t</a:t>
            </a:r>
            <a:r>
              <a:rPr kumimoji="0" lang="en-US" sz="1800" b="0" i="0" u="none" strike="noStrike" kern="0" cap="none" spc="0" normalizeH="0" baseline="0" noProof="0" dirty="0" smtClean="0">
                <a:ln>
                  <a:noFill/>
                </a:ln>
                <a:solidFill>
                  <a:schemeClr val="tx1"/>
                </a:solidFill>
                <a:effectLst/>
                <a:uLnTx/>
                <a:uFillTx/>
                <a:latin typeface="+mn-lt"/>
              </a:rPr>
              <a:t>-sniffers-at-one-step greedy algorithm is almost half of the running time of the look-</a:t>
            </a:r>
            <a:r>
              <a:rPr kumimoji="0" lang="en-US" sz="1800" b="0" i="0" u="none" strike="noStrike" kern="0" cap="none" spc="0" normalizeH="0" baseline="0" noProof="0" dirty="0" err="1" smtClean="0">
                <a:ln>
                  <a:noFill/>
                </a:ln>
                <a:solidFill>
                  <a:schemeClr val="tx1"/>
                </a:solidFill>
                <a:effectLst/>
                <a:uLnTx/>
                <a:uFillTx/>
                <a:latin typeface="+mn-lt"/>
              </a:rPr>
              <a:t>t</a:t>
            </a:r>
            <a:r>
              <a:rPr kumimoji="0" lang="en-US" sz="1800" b="0" i="0" u="none" strike="noStrike" kern="0" cap="none" spc="0" normalizeH="0" baseline="0" noProof="0" dirty="0" smtClean="0">
                <a:ln>
                  <a:noFill/>
                </a:ln>
                <a:solidFill>
                  <a:schemeClr val="tx1"/>
                </a:solidFill>
                <a:effectLst/>
                <a:uLnTx/>
                <a:uFillTx/>
                <a:latin typeface="+mn-lt"/>
              </a:rPr>
              <a:t>-steps-ahead greedy algorithm</a:t>
            </a:r>
            <a:endParaRPr kumimoji="0" lang="en-US" altLang="ko-KR" sz="1800" b="0" i="0" u="none" strike="noStrike" kern="0" cap="none" spc="0" normalizeH="0" baseline="0" noProof="0" dirty="0" smtClean="0">
              <a:ln>
                <a:noFill/>
              </a:ln>
              <a:solidFill>
                <a:schemeClr val="tx1"/>
              </a:solidFill>
              <a:effectLst/>
              <a:uLnTx/>
              <a:uFillTx/>
              <a:latin typeface="+mn-lt"/>
              <a:ea typeface="굴림" pitchFamily="50" charset="-127"/>
            </a:endParaRPr>
          </a:p>
        </p:txBody>
      </p:sp>
      <p:grpSp>
        <p:nvGrpSpPr>
          <p:cNvPr id="36" name="Group 35"/>
          <p:cNvGrpSpPr/>
          <p:nvPr/>
        </p:nvGrpSpPr>
        <p:grpSpPr>
          <a:xfrm>
            <a:off x="4000701" y="1157111"/>
            <a:ext cx="1863875" cy="1517222"/>
            <a:chOff x="5417457" y="903112"/>
            <a:chExt cx="1863875" cy="1517222"/>
          </a:xfrm>
        </p:grpSpPr>
        <p:sp>
          <p:nvSpPr>
            <p:cNvPr id="37" name="Oval 36"/>
            <p:cNvSpPr>
              <a:spLocks noChangeAspect="1"/>
            </p:cNvSpPr>
            <p:nvPr/>
          </p:nvSpPr>
          <p:spPr bwMode="auto">
            <a:xfrm>
              <a:off x="5929488" y="1950169"/>
              <a:ext cx="470165" cy="470165"/>
            </a:xfrm>
            <a:prstGeom prst="ellipse">
              <a:avLst/>
            </a:prstGeom>
            <a:noFill/>
            <a:ln w="127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FF"/>
                </a:solidFill>
                <a:effectLst/>
                <a:latin typeface="Times" pitchFamily="18" charset="0"/>
                <a:ea typeface="굴림" pitchFamily="50" charset="-127"/>
              </a:endParaRPr>
            </a:p>
          </p:txBody>
        </p:sp>
        <p:sp>
          <p:nvSpPr>
            <p:cNvPr id="38" name="TextBox 37"/>
            <p:cNvSpPr txBox="1"/>
            <p:nvPr/>
          </p:nvSpPr>
          <p:spPr>
            <a:xfrm>
              <a:off x="5417457" y="903112"/>
              <a:ext cx="1863875" cy="646331"/>
            </a:xfrm>
            <a:prstGeom prst="rect">
              <a:avLst/>
            </a:prstGeom>
            <a:noFill/>
          </p:spPr>
          <p:txBody>
            <a:bodyPr wrap="square" rtlCol="0">
              <a:spAutoFit/>
            </a:bodyPr>
            <a:lstStyle/>
            <a:p>
              <a:r>
                <a:rPr lang="en-US" dirty="0" smtClean="0">
                  <a:solidFill>
                    <a:srgbClr val="FF0000"/>
                  </a:solidFill>
                </a:rPr>
                <a:t>SDP-based algorithms</a:t>
              </a:r>
              <a:endParaRPr lang="en-US" dirty="0">
                <a:solidFill>
                  <a:srgbClr val="FF0000"/>
                </a:solidFill>
              </a:endParaRPr>
            </a:p>
          </p:txBody>
        </p:sp>
        <p:cxnSp>
          <p:nvCxnSpPr>
            <p:cNvPr id="39" name="Straight Arrow Connector 38"/>
            <p:cNvCxnSpPr>
              <a:stCxn id="37" idx="0"/>
            </p:cNvCxnSpPr>
            <p:nvPr/>
          </p:nvCxnSpPr>
          <p:spPr bwMode="auto">
            <a:xfrm rot="16200000" flipV="1">
              <a:off x="5962358" y="1747956"/>
              <a:ext cx="383834" cy="20592"/>
            </a:xfrm>
            <a:prstGeom prst="straightConnector1">
              <a:avLst/>
            </a:prstGeom>
            <a:noFill/>
            <a:ln w="25400" cap="flat" cmpd="sng" algn="ctr">
              <a:solidFill>
                <a:srgbClr val="FF0000"/>
              </a:solidFill>
              <a:prstDash val="solid"/>
              <a:round/>
              <a:headEnd type="none" w="med" len="med"/>
              <a:tailEnd type="arrow"/>
            </a:ln>
            <a:effectLst/>
          </p:spPr>
        </p:cxnSp>
      </p:grpSp>
      <p:grpSp>
        <p:nvGrpSpPr>
          <p:cNvPr id="52" name="Group 51"/>
          <p:cNvGrpSpPr/>
          <p:nvPr/>
        </p:nvGrpSpPr>
        <p:grpSpPr>
          <a:xfrm>
            <a:off x="2995990" y="2762956"/>
            <a:ext cx="2407413" cy="698779"/>
            <a:chOff x="2995990" y="2720623"/>
            <a:chExt cx="2407413" cy="698779"/>
          </a:xfrm>
        </p:grpSpPr>
        <p:grpSp>
          <p:nvGrpSpPr>
            <p:cNvPr id="42" name="Group 41"/>
            <p:cNvGrpSpPr/>
            <p:nvPr/>
          </p:nvGrpSpPr>
          <p:grpSpPr>
            <a:xfrm>
              <a:off x="2995990" y="2720623"/>
              <a:ext cx="2407413" cy="698779"/>
              <a:chOff x="5361013" y="874890"/>
              <a:chExt cx="2407413" cy="698779"/>
            </a:xfrm>
          </p:grpSpPr>
          <p:sp>
            <p:nvSpPr>
              <p:cNvPr id="43" name="Oval 42"/>
              <p:cNvSpPr>
                <a:spLocks noChangeAspect="1"/>
              </p:cNvSpPr>
              <p:nvPr/>
            </p:nvSpPr>
            <p:spPr bwMode="auto">
              <a:xfrm>
                <a:off x="7594582" y="1399825"/>
                <a:ext cx="173844" cy="173844"/>
              </a:xfrm>
              <a:prstGeom prst="ellipse">
                <a:avLst/>
              </a:prstGeom>
              <a:noFill/>
              <a:ln w="127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FF"/>
                  </a:solidFill>
                  <a:effectLst/>
                  <a:latin typeface="Times" pitchFamily="18" charset="0"/>
                  <a:ea typeface="굴림" pitchFamily="50" charset="-127"/>
                </a:endParaRPr>
              </a:p>
            </p:txBody>
          </p:sp>
          <p:sp>
            <p:nvSpPr>
              <p:cNvPr id="44" name="TextBox 43"/>
              <p:cNvSpPr txBox="1"/>
              <p:nvPr/>
            </p:nvSpPr>
            <p:spPr>
              <a:xfrm>
                <a:off x="5361013" y="874890"/>
                <a:ext cx="1863875" cy="646331"/>
              </a:xfrm>
              <a:prstGeom prst="rect">
                <a:avLst/>
              </a:prstGeom>
              <a:noFill/>
            </p:spPr>
            <p:txBody>
              <a:bodyPr wrap="square" rtlCol="0">
                <a:spAutoFit/>
              </a:bodyPr>
              <a:lstStyle/>
              <a:p>
                <a:r>
                  <a:rPr lang="en-US" dirty="0" smtClean="0">
                    <a:solidFill>
                      <a:srgbClr val="FF0000"/>
                    </a:solidFill>
                  </a:rPr>
                  <a:t>Look-ahead algorithms</a:t>
                </a:r>
                <a:endParaRPr lang="en-US" dirty="0">
                  <a:solidFill>
                    <a:srgbClr val="FF0000"/>
                  </a:solidFill>
                </a:endParaRPr>
              </a:p>
            </p:txBody>
          </p:sp>
          <p:cxnSp>
            <p:nvCxnSpPr>
              <p:cNvPr id="45" name="Straight Arrow Connector 44"/>
              <p:cNvCxnSpPr>
                <a:stCxn id="43" idx="2"/>
              </p:cNvCxnSpPr>
              <p:nvPr/>
            </p:nvCxnSpPr>
            <p:spPr bwMode="auto">
              <a:xfrm rot="10800000">
                <a:off x="6894690" y="1272823"/>
                <a:ext cx="699892" cy="213924"/>
              </a:xfrm>
              <a:prstGeom prst="straightConnector1">
                <a:avLst/>
              </a:prstGeom>
              <a:noFill/>
              <a:ln w="25400" cap="flat" cmpd="sng" algn="ctr">
                <a:solidFill>
                  <a:srgbClr val="FF0000"/>
                </a:solidFill>
                <a:prstDash val="solid"/>
                <a:round/>
                <a:headEnd type="none" w="med" len="med"/>
                <a:tailEnd type="arrow"/>
              </a:ln>
              <a:effectLst/>
            </p:spPr>
          </p:cxnSp>
        </p:grpSp>
        <p:sp>
          <p:nvSpPr>
            <p:cNvPr id="47" name="Oval 46"/>
            <p:cNvSpPr>
              <a:spLocks noChangeAspect="1"/>
            </p:cNvSpPr>
            <p:nvPr/>
          </p:nvSpPr>
          <p:spPr bwMode="auto">
            <a:xfrm>
              <a:off x="5000960" y="2875847"/>
              <a:ext cx="173844" cy="173844"/>
            </a:xfrm>
            <a:prstGeom prst="ellipse">
              <a:avLst/>
            </a:prstGeom>
            <a:noFill/>
            <a:ln w="127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FF"/>
                </a:solidFill>
                <a:effectLst/>
                <a:latin typeface="Times" pitchFamily="18" charset="0"/>
                <a:ea typeface="굴림" pitchFamily="50" charset="-127"/>
              </a:endParaRPr>
            </a:p>
          </p:txBody>
        </p:sp>
        <p:cxnSp>
          <p:nvCxnSpPr>
            <p:cNvPr id="48" name="Straight Arrow Connector 47"/>
            <p:cNvCxnSpPr>
              <a:stCxn id="47" idx="2"/>
            </p:cNvCxnSpPr>
            <p:nvPr/>
          </p:nvCxnSpPr>
          <p:spPr bwMode="auto">
            <a:xfrm rot="10800000" flipV="1">
              <a:off x="4501444" y="2962769"/>
              <a:ext cx="499516" cy="14674"/>
            </a:xfrm>
            <a:prstGeom prst="straightConnector1">
              <a:avLst/>
            </a:prstGeom>
            <a:noFill/>
            <a:ln w="25400" cap="flat" cmpd="sng" algn="ctr">
              <a:solidFill>
                <a:srgbClr val="FF0000"/>
              </a:solidFill>
              <a:prstDash val="solid"/>
              <a:round/>
              <a:headEnd type="none" w="med" len="med"/>
              <a:tailEnd type="arrow"/>
            </a:ln>
            <a:effectLst/>
          </p:spPr>
        </p:cxnSp>
      </p:grpSp>
    </p:spTree>
    <p:extLst>
      <p:ext uri="{BB962C8B-B14F-4D97-AF65-F5344CB8AC3E}">
        <p14:creationId xmlns:p14="http://schemas.microsoft.com/office/powerpoint/2010/main" val="342467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4835">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xit" presetSubtype="0" fill="hold" nodeType="withEffect">
                                  <p:stCondLst>
                                    <p:cond delay="0"/>
                                  </p:stCondLst>
                                  <p:childTnLst>
                                    <p:set>
                                      <p:cBhvr>
                                        <p:cTn id="16" dur="1" fill="hold">
                                          <p:stCondLst>
                                            <p:cond delay="0"/>
                                          </p:stCondLst>
                                        </p:cTn>
                                        <p:tgtEl>
                                          <p:spTgt spid="2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5">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
                                            <p:txEl>
                                              <p:pRg st="2" end="2"/>
                                            </p:txEl>
                                          </p:spTgt>
                                        </p:tgtEl>
                                        <p:attrNameLst>
                                          <p:attrName>style.visibility</p:attrName>
                                        </p:attrNameLst>
                                      </p:cBhvr>
                                      <p:to>
                                        <p:strVal val="visible"/>
                                      </p:to>
                                    </p:set>
                                  </p:childTnLst>
                                </p:cTn>
                              </p:par>
                              <p:par>
                                <p:cTn id="25" presetID="1" presetClass="exit" presetSubtype="0" fill="hold" nodeType="withEffect">
                                  <p:stCondLst>
                                    <p:cond delay="0"/>
                                  </p:stCondLst>
                                  <p:childTnLst>
                                    <p:set>
                                      <p:cBhvr>
                                        <p:cTn id="26" dur="1" fill="hold">
                                          <p:stCondLst>
                                            <p:cond delay="0"/>
                                          </p:stCondLst>
                                        </p:cTn>
                                        <p:tgtEl>
                                          <p:spTgt spid="36"/>
                                        </p:tgtEl>
                                        <p:attrNameLst>
                                          <p:attrName>style.visibility</p:attrName>
                                        </p:attrNameLst>
                                      </p:cBhvr>
                                      <p:to>
                                        <p:strVal val="hidden"/>
                                      </p:to>
                                    </p:set>
                                  </p:childTnLst>
                                </p:cTn>
                              </p:par>
                              <p:par>
                                <p:cTn id="27" presetID="1" presetClass="entr" presetSubtype="0" fill="hold" nodeType="withEffect">
                                  <p:stCondLst>
                                    <p:cond delay="0"/>
                                  </p:stCondLst>
                                  <p:childTnLst>
                                    <p:set>
                                      <p:cBhvr>
                                        <p:cTn id="28"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4835" grpId="0" build="p"/>
      <p:bldP spid="34" grpId="0" build="p"/>
      <p:bldP spid="3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Conclusion</a:t>
            </a:r>
          </a:p>
        </p:txBody>
      </p:sp>
      <p:sp>
        <p:nvSpPr>
          <p:cNvPr id="1144835" name="Rectangle 3"/>
          <p:cNvSpPr>
            <a:spLocks noGrp="1" noChangeArrowheads="1"/>
          </p:cNvSpPr>
          <p:nvPr>
            <p:ph type="body" idx="1"/>
          </p:nvPr>
        </p:nvSpPr>
        <p:spPr>
          <a:xfrm>
            <a:off x="152400" y="960438"/>
            <a:ext cx="8859926" cy="5222875"/>
          </a:xfrm>
        </p:spPr>
        <p:txBody>
          <a:bodyPr/>
          <a:lstStyle/>
          <a:p>
            <a:r>
              <a:rPr lang="en-US" dirty="0" smtClean="0"/>
              <a:t>SDP + GRA achieves the highest coverage close to the maximum achievable coverage, but shows a (relatively) long running time</a:t>
            </a:r>
          </a:p>
          <a:p>
            <a:pPr lvl="1"/>
            <a:r>
              <a:rPr lang="en-US" dirty="0" smtClean="0"/>
              <a:t>Favored, especially, for monitoring applications where a higher coverage is more emphasized (e.g., critical security monitoring)</a:t>
            </a:r>
          </a:p>
          <a:p>
            <a:endParaRPr lang="en-US" dirty="0" smtClean="0"/>
          </a:p>
          <a:p>
            <a:r>
              <a:rPr lang="en-US" dirty="0" smtClean="0"/>
              <a:t>LP + GRA attains the coverage comparable to the coverage of the SDP + GRA, and also shows a fast running time</a:t>
            </a:r>
          </a:p>
          <a:p>
            <a:pPr lvl="1"/>
            <a:r>
              <a:rPr lang="en-US" dirty="0" smtClean="0"/>
              <a:t>A good compromise between coverage and running-time</a:t>
            </a:r>
          </a:p>
          <a:p>
            <a:pPr lvl="1"/>
            <a:r>
              <a:rPr lang="en-US" dirty="0" smtClean="0"/>
              <a:t>Favored for monitoring applications requiring fast running-time (e.g., monitoring dynamic network environments)</a:t>
            </a:r>
          </a:p>
          <a:p>
            <a:pPr lvl="1"/>
            <a:endParaRPr lang="en-US" altLang="ko-KR" dirty="0" smtClean="0">
              <a:latin typeface="Times New Roman" pitchFamily="18" charset="0"/>
            </a:endParaRPr>
          </a:p>
          <a:p>
            <a:endParaRPr lang="en-US" altLang="ko-KR" dirty="0" smtClean="0">
              <a:latin typeface="Times New Roman" pitchFamily="18" charset="0"/>
            </a:endParaRPr>
          </a:p>
        </p:txBody>
      </p:sp>
    </p:spTree>
    <p:extLst>
      <p:ext uri="{BB962C8B-B14F-4D97-AF65-F5344CB8AC3E}">
        <p14:creationId xmlns:p14="http://schemas.microsoft.com/office/powerpoint/2010/main" val="34246742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Road Map</a:t>
            </a:r>
          </a:p>
        </p:txBody>
      </p:sp>
      <p:sp>
        <p:nvSpPr>
          <p:cNvPr id="1144835" name="Rectangle 3"/>
          <p:cNvSpPr>
            <a:spLocks noGrp="1" noChangeArrowheads="1"/>
          </p:cNvSpPr>
          <p:nvPr>
            <p:ph type="body" idx="1"/>
          </p:nvPr>
        </p:nvSpPr>
        <p:spPr/>
        <p:txBody>
          <a:bodyPr/>
          <a:lstStyle/>
          <a:p>
            <a:pPr>
              <a:lnSpc>
                <a:spcPct val="90000"/>
              </a:lnSpc>
            </a:pPr>
            <a:r>
              <a:rPr lang="en-US" altLang="ko-KR" sz="2800" dirty="0" smtClean="0">
                <a:solidFill>
                  <a:schemeClr val="bg1"/>
                </a:solidFill>
                <a:effectLst>
                  <a:outerShdw blurRad="50800" dist="38100" dir="2700000">
                    <a:srgbClr val="000000">
                      <a:alpha val="43000"/>
                    </a:srgbClr>
                  </a:outerShdw>
                </a:effectLst>
                <a:latin typeface="Times New Roman" pitchFamily="18" charset="0"/>
              </a:rPr>
              <a:t>Introduction and Motivation</a:t>
            </a:r>
          </a:p>
          <a:p>
            <a:pPr>
              <a:lnSpc>
                <a:spcPct val="90000"/>
              </a:lnSpc>
              <a:buNone/>
            </a:pPr>
            <a:endParaRPr lang="en-US" altLang="ko-KR" sz="2800" dirty="0" smtClean="0">
              <a:solidFill>
                <a:schemeClr val="bg1"/>
              </a:solidFill>
              <a:effectLst>
                <a:outerShdw blurRad="50800" dist="38100" dir="2700000">
                  <a:srgbClr val="000000">
                    <a:alpha val="43000"/>
                  </a:srgbClr>
                </a:outerShdw>
              </a:effectLst>
              <a:latin typeface="Times New Roman" pitchFamily="18" charset="0"/>
            </a:endParaRPr>
          </a:p>
          <a:p>
            <a:pPr>
              <a:lnSpc>
                <a:spcPct val="90000"/>
              </a:lnSpc>
            </a:pPr>
            <a:r>
              <a:rPr lang="en-US" altLang="ko-KR" sz="2800" dirty="0" smtClean="0">
                <a:solidFill>
                  <a:schemeClr val="bg1"/>
                </a:solidFill>
                <a:effectLst>
                  <a:outerShdw blurRad="50800" dist="38100" dir="2700000">
                    <a:srgbClr val="000000">
                      <a:alpha val="43000"/>
                    </a:srgbClr>
                  </a:outerShdw>
                </a:effectLst>
                <a:latin typeface="Times New Roman" pitchFamily="18" charset="0"/>
              </a:rPr>
              <a:t>Summary of Research until Preliminary Examination</a:t>
            </a:r>
          </a:p>
          <a:p>
            <a:pPr>
              <a:lnSpc>
                <a:spcPct val="90000"/>
              </a:lnSpc>
              <a:buNone/>
            </a:pPr>
            <a:endParaRPr lang="en-US" altLang="ko-KR" sz="2800" dirty="0" smtClean="0">
              <a:latin typeface="Times New Roman" pitchFamily="18" charset="0"/>
            </a:endParaRPr>
          </a:p>
          <a:p>
            <a:pPr>
              <a:lnSpc>
                <a:spcPct val="90000"/>
              </a:lnSpc>
            </a:pPr>
            <a:r>
              <a:rPr lang="en-US" altLang="ko-KR" sz="2800" dirty="0" smtClean="0">
                <a:solidFill>
                  <a:srgbClr val="FFFFFF"/>
                </a:solidFill>
                <a:effectLst>
                  <a:outerShdw blurRad="50800" dist="38100" dir="2700000">
                    <a:srgbClr val="000000">
                      <a:alpha val="43000"/>
                    </a:srgbClr>
                  </a:outerShdw>
                </a:effectLst>
                <a:latin typeface="Times New Roman" pitchFamily="18" charset="0"/>
              </a:rPr>
              <a:t>Channel Assignment of Imperfect Sniffers for Reliable Monitoring</a:t>
            </a:r>
          </a:p>
          <a:p>
            <a:pPr>
              <a:lnSpc>
                <a:spcPct val="90000"/>
              </a:lnSpc>
              <a:buNone/>
            </a:pPr>
            <a:endParaRPr lang="en-US" altLang="ko-KR" sz="2800" dirty="0" smtClean="0">
              <a:solidFill>
                <a:schemeClr val="accent6"/>
              </a:solidFill>
              <a:latin typeface="Times New Roman" pitchFamily="18" charset="0"/>
            </a:endParaRPr>
          </a:p>
          <a:p>
            <a:pPr>
              <a:lnSpc>
                <a:spcPct val="90000"/>
              </a:lnSpc>
            </a:pPr>
            <a:r>
              <a:rPr lang="en-US" altLang="ko-KR" sz="2800" dirty="0" smtClean="0">
                <a:solidFill>
                  <a:schemeClr val="accent6"/>
                </a:solidFill>
                <a:latin typeface="Times New Roman" pitchFamily="18" charset="0"/>
              </a:rPr>
              <a:t>Open Issues and Future Directions</a:t>
            </a:r>
          </a:p>
          <a:p>
            <a:pPr>
              <a:lnSpc>
                <a:spcPct val="90000"/>
              </a:lnSpc>
            </a:pPr>
            <a:endParaRPr lang="en-US" altLang="ko-KR" sz="2800" dirty="0" smtClean="0">
              <a:latin typeface="Times New Roman" pitchFamily="18" charset="0"/>
            </a:endParaRPr>
          </a:p>
          <a:p>
            <a:pPr>
              <a:lnSpc>
                <a:spcPct val="90000"/>
              </a:lnSpc>
            </a:pPr>
            <a:endParaRPr lang="en-US" altLang="ko-KR" dirty="0" smtClean="0">
              <a:latin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Open Issues and Future Directions</a:t>
            </a:r>
          </a:p>
        </p:txBody>
      </p:sp>
      <p:sp>
        <p:nvSpPr>
          <p:cNvPr id="1144835" name="Rectangle 3"/>
          <p:cNvSpPr>
            <a:spLocks noGrp="1" noChangeArrowheads="1"/>
          </p:cNvSpPr>
          <p:nvPr>
            <p:ph type="body" idx="1"/>
          </p:nvPr>
        </p:nvSpPr>
        <p:spPr>
          <a:xfrm>
            <a:off x="152400" y="960438"/>
            <a:ext cx="8859926" cy="5222875"/>
          </a:xfrm>
        </p:spPr>
        <p:txBody>
          <a:bodyPr/>
          <a:lstStyle/>
          <a:p>
            <a:pPr>
              <a:lnSpc>
                <a:spcPct val="90000"/>
              </a:lnSpc>
            </a:pPr>
            <a:r>
              <a:rPr lang="en-US" altLang="ko-KR" dirty="0" smtClean="0">
                <a:latin typeface="Times New Roman" pitchFamily="18" charset="0"/>
              </a:rPr>
              <a:t>Fundamental open issues</a:t>
            </a:r>
          </a:p>
          <a:p>
            <a:pPr lvl="1">
              <a:lnSpc>
                <a:spcPct val="90000"/>
              </a:lnSpc>
            </a:pPr>
            <a:r>
              <a:rPr lang="en-US" altLang="ko-KR" dirty="0" smtClean="0">
                <a:latin typeface="Times New Roman" pitchFamily="18" charset="0"/>
              </a:rPr>
              <a:t>Closing a gap between the lower bound (1-1/e) and the upper bound (7/8) for the optimal sniffer channel assignment </a:t>
            </a:r>
          </a:p>
          <a:p>
            <a:pPr lvl="1">
              <a:lnSpc>
                <a:spcPct val="90000"/>
              </a:lnSpc>
            </a:pPr>
            <a:r>
              <a:rPr lang="en-US" altLang="ko-KR" dirty="0" smtClean="0">
                <a:latin typeface="Times New Roman" pitchFamily="18" charset="0"/>
              </a:rPr>
              <a:t>Achieving provable performance guarantees on the maximum coverage problem with multi-cover requirements</a:t>
            </a:r>
          </a:p>
          <a:p>
            <a:pPr lvl="2">
              <a:lnSpc>
                <a:spcPct val="90000"/>
              </a:lnSpc>
            </a:pPr>
            <a:r>
              <a:rPr lang="en-US" altLang="ko-KR" dirty="0" smtClean="0">
                <a:latin typeface="Times New Roman" pitchFamily="18" charset="0"/>
              </a:rPr>
              <a:t>Analysis on the performance guarantees of our proposed algorithms</a:t>
            </a:r>
          </a:p>
          <a:p>
            <a:pPr lvl="2">
              <a:lnSpc>
                <a:spcPct val="90000"/>
              </a:lnSpc>
            </a:pPr>
            <a:r>
              <a:rPr lang="en-US" altLang="ko-KR" dirty="0" smtClean="0">
                <a:latin typeface="Times New Roman" pitchFamily="18" charset="0"/>
              </a:rPr>
              <a:t>Design and analysis of new approximation algorithms with provable performance guarantees</a:t>
            </a:r>
          </a:p>
          <a:p>
            <a:pPr lvl="1">
              <a:lnSpc>
                <a:spcPct val="90000"/>
              </a:lnSpc>
            </a:pPr>
            <a:endParaRPr lang="en-US" altLang="ko-KR" dirty="0" smtClean="0">
              <a:latin typeface="Times New Roman" pitchFamily="18" charset="0"/>
            </a:endParaRPr>
          </a:p>
          <a:p>
            <a:pPr>
              <a:lnSpc>
                <a:spcPct val="90000"/>
              </a:lnSpc>
            </a:pPr>
            <a:r>
              <a:rPr lang="en-US" altLang="ko-KR" dirty="0" smtClean="0">
                <a:latin typeface="Times New Roman" pitchFamily="18" charset="0"/>
              </a:rPr>
              <a:t>Future direction</a:t>
            </a:r>
          </a:p>
          <a:p>
            <a:pPr lvl="1">
              <a:lnSpc>
                <a:spcPct val="90000"/>
              </a:lnSpc>
            </a:pPr>
            <a:r>
              <a:rPr lang="en-US" altLang="ko-KR" dirty="0" smtClean="0">
                <a:latin typeface="Times New Roman" pitchFamily="18" charset="0"/>
              </a:rPr>
              <a:t>On how to learn the prior information of the network topology and the channel usage of nodes</a:t>
            </a:r>
          </a:p>
          <a:p>
            <a:pPr lvl="2">
              <a:lnSpc>
                <a:spcPct val="90000"/>
              </a:lnSpc>
            </a:pPr>
            <a:r>
              <a:rPr lang="en-US" altLang="ko-KR" dirty="0" smtClean="0">
                <a:latin typeface="Times New Roman" pitchFamily="18" charset="0"/>
              </a:rPr>
              <a:t>Incorporate the exploration of unknown information</a:t>
            </a:r>
          </a:p>
          <a:p>
            <a:pPr lvl="2">
              <a:lnSpc>
                <a:spcPct val="90000"/>
              </a:lnSpc>
            </a:pPr>
            <a:r>
              <a:rPr lang="en-US" altLang="ko-KR" dirty="0" smtClean="0">
                <a:latin typeface="Times New Roman" pitchFamily="18" charset="0"/>
              </a:rPr>
              <a:t>Analysis of the tradeoff between exploration of unknown information and exploitation of the current knowledge</a:t>
            </a:r>
          </a:p>
          <a:p>
            <a:pPr lvl="1">
              <a:lnSpc>
                <a:spcPct val="90000"/>
              </a:lnSpc>
            </a:pPr>
            <a:endParaRPr lang="en-US" altLang="ko-KR" dirty="0" smtClean="0">
              <a:latin typeface="Times New Roman" pitchFamily="18" charset="0"/>
            </a:endParaRPr>
          </a:p>
          <a:p>
            <a:pPr lvl="1">
              <a:lnSpc>
                <a:spcPct val="90000"/>
              </a:lnSpc>
            </a:pPr>
            <a:endParaRPr lang="en-US" altLang="ko-KR" dirty="0" smtClean="0">
              <a:latin typeface="Times New Roman" pitchFamily="18" charset="0"/>
            </a:endParaRPr>
          </a:p>
        </p:txBody>
      </p:sp>
    </p:spTree>
    <p:extLst>
      <p:ext uri="{BB962C8B-B14F-4D97-AF65-F5344CB8AC3E}">
        <p14:creationId xmlns:p14="http://schemas.microsoft.com/office/powerpoint/2010/main" val="34246742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4354" name="Rectangle 2"/>
          <p:cNvSpPr>
            <a:spLocks noGrp="1" noChangeArrowheads="1"/>
          </p:cNvSpPr>
          <p:nvPr>
            <p:ph type="title"/>
          </p:nvPr>
        </p:nvSpPr>
        <p:spPr/>
        <p:txBody>
          <a:bodyPr/>
          <a:lstStyle/>
          <a:p>
            <a:r>
              <a:rPr lang="en-US" dirty="0" smtClean="0"/>
              <a:t>Summary</a:t>
            </a:r>
            <a:endParaRPr lang="en-US" dirty="0"/>
          </a:p>
        </p:txBody>
      </p:sp>
      <p:sp>
        <p:nvSpPr>
          <p:cNvPr id="1124355" name="Rectangle 3"/>
          <p:cNvSpPr>
            <a:spLocks noGrp="1" noChangeArrowheads="1"/>
          </p:cNvSpPr>
          <p:nvPr>
            <p:ph type="body" idx="1"/>
          </p:nvPr>
        </p:nvSpPr>
        <p:spPr>
          <a:xfrm>
            <a:off x="152400" y="960438"/>
            <a:ext cx="8991600" cy="5459412"/>
          </a:xfrm>
        </p:spPr>
        <p:txBody>
          <a:bodyPr/>
          <a:lstStyle/>
          <a:p>
            <a:pPr>
              <a:lnSpc>
                <a:spcPct val="90000"/>
              </a:lnSpc>
            </a:pPr>
            <a:r>
              <a:rPr lang="en-US" altLang="ko-KR" dirty="0" smtClean="0">
                <a:ea typeface="굴림" pitchFamily="50" charset="-127"/>
              </a:rPr>
              <a:t>Studied </a:t>
            </a:r>
            <a:r>
              <a:rPr lang="en-US" altLang="ko-KR" smtClean="0">
                <a:ea typeface="굴림" pitchFamily="50" charset="-127"/>
              </a:rPr>
              <a:t>the optimal </a:t>
            </a:r>
            <a:r>
              <a:rPr lang="en-US" altLang="ko-KR" dirty="0" smtClean="0">
                <a:ea typeface="굴림" pitchFamily="50" charset="-127"/>
              </a:rPr>
              <a:t>placement and channel assignment of sniffers </a:t>
            </a:r>
            <a:r>
              <a:rPr lang="en-US" altLang="ko-KR" dirty="0">
                <a:ea typeface="굴림" pitchFamily="50" charset="-127"/>
              </a:rPr>
              <a:t>in </a:t>
            </a:r>
            <a:r>
              <a:rPr lang="en-US" altLang="ko-KR" dirty="0" smtClean="0">
                <a:ea typeface="굴림" pitchFamily="50" charset="-127"/>
              </a:rPr>
              <a:t>multi-channel ad hoc wireless networks</a:t>
            </a:r>
          </a:p>
          <a:p>
            <a:pPr>
              <a:lnSpc>
                <a:spcPct val="90000"/>
              </a:lnSpc>
            </a:pPr>
            <a:r>
              <a:rPr lang="en-US" altLang="ko-KR" dirty="0">
                <a:ea typeface="굴림" pitchFamily="50" charset="-127"/>
              </a:rPr>
              <a:t>Mathematically formulated the optimization </a:t>
            </a:r>
            <a:r>
              <a:rPr lang="en-US" altLang="ko-KR" dirty="0" smtClean="0">
                <a:ea typeface="굴림" pitchFamily="50" charset="-127"/>
              </a:rPr>
              <a:t>problem, </a:t>
            </a:r>
            <a:r>
              <a:rPr lang="en-US" altLang="ko-KR" dirty="0">
                <a:ea typeface="굴림" pitchFamily="50" charset="-127"/>
              </a:rPr>
              <a:t>and showed that</a:t>
            </a:r>
            <a:r>
              <a:rPr lang="en-US" altLang="ko-KR" dirty="0" smtClean="0">
                <a:ea typeface="굴림" pitchFamily="50" charset="-127"/>
              </a:rPr>
              <a:t> the problem </a:t>
            </a:r>
            <a:r>
              <a:rPr lang="en-US" altLang="ko-KR" dirty="0">
                <a:ea typeface="굴림" pitchFamily="50" charset="-127"/>
              </a:rPr>
              <a:t>is </a:t>
            </a:r>
            <a:r>
              <a:rPr lang="en-US" altLang="ko-KR" dirty="0" smtClean="0">
                <a:ea typeface="굴림" pitchFamily="50" charset="-127"/>
              </a:rPr>
              <a:t>NP-hard</a:t>
            </a:r>
          </a:p>
          <a:p>
            <a:pPr>
              <a:lnSpc>
                <a:spcPct val="90000"/>
              </a:lnSpc>
            </a:pPr>
            <a:r>
              <a:rPr lang="en-US" dirty="0" smtClean="0">
                <a:ea typeface="굴림" pitchFamily="50" charset="-127"/>
              </a:rPr>
              <a:t>Designed approximation algorithms with a provable performance guarantee</a:t>
            </a:r>
          </a:p>
          <a:p>
            <a:pPr>
              <a:lnSpc>
                <a:spcPct val="90000"/>
              </a:lnSpc>
            </a:pPr>
            <a:r>
              <a:rPr lang="en-US" dirty="0" smtClean="0">
                <a:ea typeface="굴림" pitchFamily="50" charset="-127"/>
              </a:rPr>
              <a:t>Developed a distributed algorithm scalable to large networks</a:t>
            </a:r>
          </a:p>
          <a:p>
            <a:pPr>
              <a:lnSpc>
                <a:spcPct val="90000"/>
              </a:lnSpc>
            </a:pPr>
            <a:r>
              <a:rPr lang="en-US" dirty="0" smtClean="0">
                <a:ea typeface="굴림" pitchFamily="50" charset="-127"/>
              </a:rPr>
              <a:t>Allowed for imperfect sniffers, and proposed a solution approach to provide sniffer redundancy and various approximation algorithms</a:t>
            </a:r>
            <a:endParaRPr lang="en-US" dirty="0" smtClean="0"/>
          </a:p>
          <a:p>
            <a:pPr lvl="1">
              <a:lnSpc>
                <a:spcPct val="90000"/>
              </a:lnSpc>
              <a:buNone/>
            </a:pPr>
            <a:endParaRPr lang="en-US" altLang="ko-KR" sz="1000" dirty="0">
              <a:ea typeface="굴림" pitchFamily="50" charset="-127"/>
              <a:cs typeface="Times New Roman" pitchFamily="18" charset="0"/>
            </a:endParaRPr>
          </a:p>
        </p:txBody>
      </p:sp>
      <p:graphicFrame>
        <p:nvGraphicFramePr>
          <p:cNvPr id="5" name="Table 4"/>
          <p:cNvGraphicFramePr>
            <a:graphicFrameLocks noGrp="1"/>
          </p:cNvGraphicFramePr>
          <p:nvPr/>
        </p:nvGraphicFramePr>
        <p:xfrm>
          <a:off x="234245" y="4340982"/>
          <a:ext cx="8613422" cy="1889760"/>
        </p:xfrm>
        <a:graphic>
          <a:graphicData uri="http://schemas.openxmlformats.org/drawingml/2006/table">
            <a:tbl>
              <a:tblPr firstRow="1" bandRow="1">
                <a:tableStyleId>{5940675A-B579-460E-94D1-54222C63F5DA}</a:tableStyleId>
              </a:tblPr>
              <a:tblGrid>
                <a:gridCol w="3631513"/>
                <a:gridCol w="4981909"/>
              </a:tblGrid>
              <a:tr h="335280">
                <a:tc rowSpan="3">
                  <a:txBody>
                    <a:bodyPr/>
                    <a:lstStyle/>
                    <a:p>
                      <a:pPr algn="l"/>
                      <a:r>
                        <a:rPr lang="en-US" sz="2000" dirty="0" smtClean="0">
                          <a:solidFill>
                            <a:srgbClr val="3333CC"/>
                          </a:solidFill>
                        </a:rPr>
                        <a:t>Optimal placement and channel assignment</a:t>
                      </a:r>
                      <a:r>
                        <a:rPr lang="en-US" sz="2000" baseline="0" dirty="0" smtClean="0">
                          <a:solidFill>
                            <a:srgbClr val="3333CC"/>
                          </a:solidFill>
                        </a:rPr>
                        <a:t> </a:t>
                      </a:r>
                      <a:r>
                        <a:rPr lang="en-US" sz="2000" dirty="0" smtClean="0">
                          <a:solidFill>
                            <a:srgbClr val="3333CC"/>
                          </a:solidFill>
                        </a:rPr>
                        <a:t>in</a:t>
                      </a:r>
                      <a:r>
                        <a:rPr lang="en-US" sz="2000" baseline="0" dirty="0" smtClean="0">
                          <a:solidFill>
                            <a:srgbClr val="3333CC"/>
                          </a:solidFill>
                        </a:rPr>
                        <a:t> </a:t>
                      </a:r>
                      <a:r>
                        <a:rPr lang="en-US" sz="2000" baseline="0" dirty="0" smtClean="0">
                          <a:solidFill>
                            <a:srgbClr val="FF0000"/>
                          </a:solidFill>
                        </a:rPr>
                        <a:t>multi-channel</a:t>
                      </a:r>
                      <a:r>
                        <a:rPr lang="en-US" sz="2000" baseline="0" dirty="0" smtClean="0">
                          <a:solidFill>
                            <a:srgbClr val="3333CC"/>
                          </a:solidFill>
                        </a:rPr>
                        <a:t> networks</a:t>
                      </a:r>
                    </a:p>
                  </a:txBody>
                  <a:tcPr anchor="ctr"/>
                </a:tc>
                <a:tc>
                  <a:txBody>
                    <a:bodyPr/>
                    <a:lstStyle/>
                    <a:p>
                      <a:pPr algn="l"/>
                      <a:r>
                        <a:rPr lang="en-US" sz="2000" dirty="0" smtClean="0">
                          <a:solidFill>
                            <a:srgbClr val="3333CC"/>
                          </a:solidFill>
                        </a:rPr>
                        <a:t>GRD-MC, AR: 0.5 (even</a:t>
                      </a:r>
                      <a:r>
                        <a:rPr lang="en-US" sz="2000" baseline="0" dirty="0" smtClean="0">
                          <a:solidFill>
                            <a:srgbClr val="3333CC"/>
                          </a:solidFill>
                        </a:rPr>
                        <a:t> for 2 channels</a:t>
                      </a:r>
                      <a:r>
                        <a:rPr lang="en-US" sz="2000" dirty="0" smtClean="0">
                          <a:solidFill>
                            <a:srgbClr val="3333CC"/>
                          </a:solidFill>
                        </a:rPr>
                        <a:t>)</a:t>
                      </a:r>
                      <a:endParaRPr lang="en-US" sz="2000" dirty="0">
                        <a:solidFill>
                          <a:srgbClr val="3333CC"/>
                        </a:solidFill>
                      </a:endParaRPr>
                    </a:p>
                  </a:txBody>
                  <a:tcPr anchor="ctr"/>
                </a:tc>
              </a:tr>
              <a:tr h="335280">
                <a:tc vMerge="1">
                  <a:txBody>
                    <a:bodyPr/>
                    <a:lstStyle/>
                    <a:p>
                      <a:endParaRPr lang="en-US"/>
                    </a:p>
                  </a:txBody>
                  <a:tcPr/>
                </a:tc>
                <a:tc>
                  <a:txBody>
                    <a:bodyPr/>
                    <a:lstStyle/>
                    <a:p>
                      <a:pPr algn="l"/>
                      <a:r>
                        <a:rPr lang="en-US" sz="2000" dirty="0" smtClean="0">
                          <a:solidFill>
                            <a:srgbClr val="3333CC"/>
                          </a:solidFill>
                        </a:rPr>
                        <a:t>PRA, AR: 1 – 1/e ≈ 0.632 (probabilistically)</a:t>
                      </a:r>
                      <a:endParaRPr lang="en-US" sz="2000" dirty="0">
                        <a:solidFill>
                          <a:srgbClr val="3333CC"/>
                        </a:solidFill>
                      </a:endParaRPr>
                    </a:p>
                  </a:txBody>
                  <a:tcPr anchor="ctr"/>
                </a:tc>
              </a:tr>
              <a:tr h="335280">
                <a:tc vMerge="1">
                  <a:txBody>
                    <a:bodyPr/>
                    <a:lstStyle/>
                    <a:p>
                      <a:endParaRPr lang="en-US"/>
                    </a:p>
                  </a:txBody>
                  <a:tcPr/>
                </a:tc>
                <a:tc>
                  <a:txBody>
                    <a:bodyPr/>
                    <a:lstStyle/>
                    <a:p>
                      <a:pPr algn="l"/>
                      <a:r>
                        <a:rPr lang="en-US" sz="2000" dirty="0" smtClean="0">
                          <a:solidFill>
                            <a:schemeClr val="accent2"/>
                          </a:solidFill>
                        </a:rPr>
                        <a:t>DRA, AR:</a:t>
                      </a:r>
                      <a:r>
                        <a:rPr lang="en-US" sz="2000" baseline="0" dirty="0" smtClean="0">
                          <a:solidFill>
                            <a:schemeClr val="accent2"/>
                          </a:solidFill>
                        </a:rPr>
                        <a:t> 1 – 1/e (deterministically)</a:t>
                      </a:r>
                      <a:r>
                        <a:rPr lang="en-US" sz="2000" baseline="0" dirty="0" smtClean="0"/>
                        <a:t> </a:t>
                      </a:r>
                      <a:r>
                        <a:rPr lang="en-US" sz="2000" baseline="0" dirty="0" err="1" smtClean="0">
                          <a:solidFill>
                            <a:srgbClr val="FF0000"/>
                          </a:solidFill>
                          <a:sym typeface="Wingdings"/>
                        </a:rPr>
                        <a:t></a:t>
                      </a:r>
                      <a:r>
                        <a:rPr lang="en-US" sz="2000" baseline="0" dirty="0" smtClean="0">
                          <a:solidFill>
                            <a:srgbClr val="FF0000"/>
                          </a:solidFill>
                          <a:sym typeface="Wingdings"/>
                        </a:rPr>
                        <a:t> Best </a:t>
                      </a:r>
                      <a:endParaRPr lang="en-US" sz="2000" dirty="0">
                        <a:solidFill>
                          <a:srgbClr val="FF0000"/>
                        </a:solidFill>
                      </a:endParaRPr>
                    </a:p>
                  </a:txBody>
                  <a:tcPr anchor="ctr"/>
                </a:tc>
              </a:tr>
              <a:tr h="335280">
                <a:tc>
                  <a:txBody>
                    <a:bodyPr/>
                    <a:lstStyle/>
                    <a:p>
                      <a:pPr algn="l"/>
                      <a:r>
                        <a:rPr lang="en-US" sz="2000" baseline="0" dirty="0" smtClean="0">
                          <a:solidFill>
                            <a:schemeClr val="accent2"/>
                          </a:solidFill>
                        </a:rPr>
                        <a:t>Optimal sniffer-channel assignment (OSCA)</a:t>
                      </a:r>
                    </a:p>
                  </a:txBody>
                  <a:tcPr anchor="ctr"/>
                </a:tc>
                <a:tc>
                  <a:txBody>
                    <a:bodyPr/>
                    <a:lstStyle/>
                    <a:p>
                      <a:pPr algn="l"/>
                      <a:r>
                        <a:rPr lang="en-US" sz="2000" dirty="0" smtClean="0">
                          <a:solidFill>
                            <a:schemeClr val="accent2"/>
                          </a:solidFill>
                        </a:rPr>
                        <a:t>DA-OSCA (</a:t>
                      </a:r>
                      <a:r>
                        <a:rPr lang="en-US" sz="2000" dirty="0" smtClean="0">
                          <a:solidFill>
                            <a:srgbClr val="FF0000"/>
                          </a:solidFill>
                        </a:rPr>
                        <a:t>distributed algorithm</a:t>
                      </a:r>
                      <a:r>
                        <a:rPr lang="en-US" sz="2000" dirty="0" smtClean="0">
                          <a:solidFill>
                            <a:schemeClr val="accent2"/>
                          </a:solidFill>
                        </a:rPr>
                        <a:t>), AR:</a:t>
                      </a:r>
                      <a:r>
                        <a:rPr lang="en-US" sz="2000" baseline="0" dirty="0" smtClean="0">
                          <a:solidFill>
                            <a:schemeClr val="accent2"/>
                          </a:solidFill>
                        </a:rPr>
                        <a:t> 1 – 1/e</a:t>
                      </a:r>
                      <a:endParaRPr lang="en-US" sz="2000" dirty="0">
                        <a:solidFill>
                          <a:srgbClr val="FF0000"/>
                        </a:solidFill>
                      </a:endParaRPr>
                    </a:p>
                  </a:txBody>
                  <a:tcPr anchor="ct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26" name="Rectangle 2"/>
          <p:cNvSpPr>
            <a:spLocks noGrp="1" noChangeArrowheads="1"/>
          </p:cNvSpPr>
          <p:nvPr>
            <p:ph type="title"/>
          </p:nvPr>
        </p:nvSpPr>
        <p:spPr/>
        <p:txBody>
          <a:bodyPr/>
          <a:lstStyle/>
          <a:p>
            <a:r>
              <a:rPr lang="en-US" dirty="0"/>
              <a:t>Thank</a:t>
            </a:r>
            <a:r>
              <a:rPr lang="en-US" altLang="ko-KR" dirty="0">
                <a:ea typeface="굴림" pitchFamily="50" charset="-127"/>
              </a:rPr>
              <a:t> You</a:t>
            </a:r>
            <a:endParaRPr lang="en-US" dirty="0"/>
          </a:p>
        </p:txBody>
      </p:sp>
      <p:sp>
        <p:nvSpPr>
          <p:cNvPr id="1127427" name="Rectangle 3"/>
          <p:cNvSpPr>
            <a:spLocks noGrp="1" noChangeArrowheads="1"/>
          </p:cNvSpPr>
          <p:nvPr>
            <p:ph type="body" idx="1"/>
          </p:nvPr>
        </p:nvSpPr>
        <p:spPr>
          <a:xfrm>
            <a:off x="1455738" y="3214688"/>
            <a:ext cx="3273425" cy="809625"/>
          </a:xfrm>
        </p:spPr>
        <p:txBody>
          <a:bodyPr/>
          <a:lstStyle/>
          <a:p>
            <a:pPr>
              <a:buFont typeface="Wingdings" pitchFamily="2" charset="2"/>
              <a:buNone/>
            </a:pPr>
            <a:r>
              <a:rPr lang="en-US" sz="4000" dirty="0"/>
              <a:t>Questions?</a:t>
            </a:r>
          </a:p>
        </p:txBody>
      </p:sp>
      <p:pic>
        <p:nvPicPr>
          <p:cNvPr id="1127428" name="Picture 4" descr="question"/>
          <p:cNvPicPr>
            <a:picLocks noChangeAspect="1" noChangeArrowheads="1"/>
          </p:cNvPicPr>
          <p:nvPr/>
        </p:nvPicPr>
        <p:blipFill>
          <a:blip r:embed="rId3" cstate="print"/>
          <a:srcRect/>
          <a:stretch>
            <a:fillRect/>
          </a:stretch>
        </p:blipFill>
        <p:spPr bwMode="auto">
          <a:xfrm>
            <a:off x="5600700" y="2362200"/>
            <a:ext cx="2205038" cy="2403475"/>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Monitoring in Single-Channel Network</a:t>
            </a:r>
            <a:endParaRPr lang="en-US" altLang="ko-KR" dirty="0">
              <a:ea typeface="굴림" pitchFamily="50" charset="-127"/>
            </a:endParaRPr>
          </a:p>
        </p:txBody>
      </p:sp>
      <p:sp>
        <p:nvSpPr>
          <p:cNvPr id="1144835" name="Rectangle 3"/>
          <p:cNvSpPr>
            <a:spLocks noGrp="1" noChangeArrowheads="1"/>
          </p:cNvSpPr>
          <p:nvPr>
            <p:ph type="body" idx="1"/>
          </p:nvPr>
        </p:nvSpPr>
        <p:spPr/>
        <p:txBody>
          <a:bodyPr/>
          <a:lstStyle/>
          <a:p>
            <a:r>
              <a:rPr lang="en-US" altLang="ko-KR" dirty="0" smtClean="0">
                <a:ea typeface="굴림" pitchFamily="50" charset="-127"/>
              </a:rPr>
              <a:t>[JSAC’06, INFOCOM’06] studied the optimal placement of sniffers in single-channel wireless networks, with two objectives:</a:t>
            </a:r>
          </a:p>
          <a:p>
            <a:pPr lvl="1"/>
            <a:r>
              <a:rPr lang="en-US" altLang="ko-KR" dirty="0" smtClean="0">
                <a:ea typeface="굴림" pitchFamily="50" charset="-127"/>
              </a:rPr>
              <a:t>M</a:t>
            </a:r>
            <a:r>
              <a:rPr lang="en-US" altLang="ko-KR" dirty="0" smtClean="0">
                <a:latin typeface="Times New Roman" pitchFamily="18" charset="0"/>
              </a:rPr>
              <a:t>aximizing detection coverage subject to bounded resource consumption</a:t>
            </a:r>
          </a:p>
          <a:p>
            <a:pPr lvl="1"/>
            <a:r>
              <a:rPr lang="en-US" altLang="ko-KR" dirty="0" smtClean="0">
                <a:latin typeface="Times New Roman" pitchFamily="18" charset="0"/>
              </a:rPr>
              <a:t>Minimizing resource consumption while maintaining a desired detection rate</a:t>
            </a:r>
          </a:p>
          <a:p>
            <a:pPr>
              <a:lnSpc>
                <a:spcPct val="90000"/>
              </a:lnSpc>
            </a:pPr>
            <a:r>
              <a:rPr lang="en-US" altLang="ko-KR" sz="2400" dirty="0" smtClean="0">
                <a:latin typeface="Times New Roman" pitchFamily="18" charset="0"/>
                <a:ea typeface="굴림" pitchFamily="50" charset="-127"/>
              </a:rPr>
              <a:t>Both are NP-hard problems</a:t>
            </a:r>
          </a:p>
          <a:p>
            <a:pPr>
              <a:lnSpc>
                <a:spcPct val="90000"/>
              </a:lnSpc>
            </a:pPr>
            <a:r>
              <a:rPr lang="en-US" altLang="ko-KR" sz="2400" dirty="0" smtClean="0">
                <a:latin typeface="Times New Roman" pitchFamily="18" charset="0"/>
                <a:ea typeface="굴림" pitchFamily="50" charset="-127"/>
              </a:rPr>
              <a:t>Develo</a:t>
            </a:r>
            <a:r>
              <a:rPr lang="en-US" altLang="ko-KR" dirty="0" smtClean="0">
                <a:latin typeface="Times New Roman" pitchFamily="18" charset="0"/>
                <a:ea typeface="굴림" pitchFamily="50" charset="-127"/>
              </a:rPr>
              <a:t>ped greedy approximation algorithms </a:t>
            </a:r>
          </a:p>
          <a:p>
            <a:pPr lvl="1">
              <a:lnSpc>
                <a:spcPct val="90000"/>
              </a:lnSpc>
            </a:pPr>
            <a:r>
              <a:rPr lang="en-US" altLang="ko-KR" dirty="0" smtClean="0">
                <a:latin typeface="Times New Roman" pitchFamily="18" charset="0"/>
                <a:ea typeface="굴림" pitchFamily="50" charset="-127"/>
              </a:rPr>
              <a:t>Achieve the best possible approximation ratio (unless P = NP)</a:t>
            </a:r>
          </a:p>
          <a:p>
            <a:pPr lvl="2">
              <a:lnSpc>
                <a:spcPct val="90000"/>
              </a:lnSpc>
            </a:pPr>
            <a:r>
              <a:rPr lang="en-US" altLang="ko-KR" dirty="0" smtClean="0">
                <a:latin typeface="Times New Roman" pitchFamily="18" charset="0"/>
                <a:ea typeface="굴림" pitchFamily="50" charset="-127"/>
              </a:rPr>
              <a:t>For the coverage maximization,</a:t>
            </a:r>
            <a:r>
              <a:rPr lang="en-US" altLang="ko-KR" sz="2000" dirty="0" smtClean="0">
                <a:latin typeface="Times New Roman" pitchFamily="18" charset="0"/>
                <a:ea typeface="굴림" pitchFamily="50" charset="-127"/>
              </a:rPr>
              <a:t> 1 – 1/e</a:t>
            </a:r>
          </a:p>
          <a:p>
            <a:pPr lvl="2">
              <a:lnSpc>
                <a:spcPct val="90000"/>
              </a:lnSpc>
            </a:pPr>
            <a:r>
              <a:rPr lang="en-US" altLang="ko-KR" dirty="0" smtClean="0">
                <a:latin typeface="Times New Roman" pitchFamily="18" charset="0"/>
                <a:ea typeface="굴림" pitchFamily="50" charset="-127"/>
              </a:rPr>
              <a:t>For the resource minimization, </a:t>
            </a:r>
            <a:r>
              <a:rPr lang="en-US" altLang="ko-KR" dirty="0" err="1" smtClean="0">
                <a:latin typeface="Times New Roman" pitchFamily="18" charset="0"/>
                <a:ea typeface="굴림" pitchFamily="50" charset="-127"/>
              </a:rPr>
              <a:t>O(ln</a:t>
            </a:r>
            <a:r>
              <a:rPr lang="en-US" altLang="ko-KR" dirty="0" smtClean="0">
                <a:latin typeface="Times New Roman" pitchFamily="18" charset="0"/>
                <a:ea typeface="굴림" pitchFamily="50" charset="-127"/>
              </a:rPr>
              <a:t> </a:t>
            </a:r>
            <a:r>
              <a:rPr lang="en-US" altLang="ko-KR" i="1" dirty="0" smtClean="0">
                <a:latin typeface="Times New Roman" pitchFamily="18" charset="0"/>
                <a:ea typeface="굴림" pitchFamily="50" charset="-127"/>
              </a:rPr>
              <a:t>N</a:t>
            </a:r>
            <a:r>
              <a:rPr lang="en-US" altLang="ko-KR" dirty="0" smtClean="0">
                <a:latin typeface="Times New Roman" pitchFamily="18" charset="0"/>
                <a:ea typeface="굴림" pitchFamily="50" charset="-127"/>
              </a:rPr>
              <a:t>) where </a:t>
            </a:r>
            <a:r>
              <a:rPr lang="en-US" altLang="ko-KR" i="1" dirty="0" smtClean="0">
                <a:latin typeface="Times New Roman" pitchFamily="18" charset="0"/>
                <a:ea typeface="굴림" pitchFamily="50" charset="-127"/>
              </a:rPr>
              <a:t>N</a:t>
            </a:r>
            <a:r>
              <a:rPr lang="en-US" altLang="ko-KR" dirty="0" smtClean="0">
                <a:latin typeface="Times New Roman" pitchFamily="18" charset="0"/>
                <a:ea typeface="굴림" pitchFamily="50" charset="-127"/>
              </a:rPr>
              <a:t> is the number of sniffers</a:t>
            </a:r>
            <a:endParaRPr lang="en-US" altLang="ko-KR" sz="2000" dirty="0" smtClean="0">
              <a:latin typeface="Times New Roman" pitchFamily="18" charset="0"/>
              <a:ea typeface="굴림" pitchFamily="50" charset="-127"/>
            </a:endParaRPr>
          </a:p>
        </p:txBody>
      </p:sp>
      <p:sp>
        <p:nvSpPr>
          <p:cNvPr id="4" name="Rectangle 4"/>
          <p:cNvSpPr>
            <a:spLocks noChangeArrowheads="1"/>
          </p:cNvSpPr>
          <p:nvPr/>
        </p:nvSpPr>
        <p:spPr bwMode="auto">
          <a:xfrm>
            <a:off x="152400" y="5194300"/>
            <a:ext cx="8832850" cy="1052286"/>
          </a:xfrm>
          <a:prstGeom prst="rect">
            <a:avLst/>
          </a:prstGeom>
          <a:noFill/>
          <a:ln w="12700">
            <a:solidFill>
              <a:schemeClr val="tx1"/>
            </a:solidFill>
            <a:miter lim="800000"/>
            <a:headEnd/>
            <a:tailEnd/>
          </a:ln>
          <a:effectLst/>
        </p:spPr>
        <p:txBody>
          <a:bodyPr lIns="90487" tIns="44450" rIns="90487" bIns="44450"/>
          <a:lstStyle/>
          <a:p>
            <a:pPr algn="just"/>
            <a:r>
              <a:rPr lang="en-US" sz="1600" dirty="0" smtClean="0"/>
              <a:t>D. </a:t>
            </a:r>
            <a:r>
              <a:rPr lang="en-US" sz="1600" dirty="0" err="1" smtClean="0"/>
              <a:t>Subhadrabandhu</a:t>
            </a:r>
            <a:r>
              <a:rPr lang="en-US" sz="1600" dirty="0" smtClean="0"/>
              <a:t>, S. </a:t>
            </a:r>
            <a:r>
              <a:rPr lang="en-US" sz="1600" dirty="0" err="1" smtClean="0"/>
              <a:t>Sarkar</a:t>
            </a:r>
            <a:r>
              <a:rPr lang="en-US" sz="1600" dirty="0" smtClean="0"/>
              <a:t>, and F. </a:t>
            </a:r>
            <a:r>
              <a:rPr lang="en-US" sz="1600" dirty="0" err="1" smtClean="0"/>
              <a:t>Anjum</a:t>
            </a:r>
            <a:r>
              <a:rPr lang="en-US" sz="1600" dirty="0" smtClean="0"/>
              <a:t>, “</a:t>
            </a:r>
            <a:r>
              <a:rPr lang="en-US" sz="1600" i="1" dirty="0" smtClean="0"/>
              <a:t>A Framework for Misuse Detection in Ad Hoc Networks—Part I, II</a:t>
            </a:r>
            <a:r>
              <a:rPr lang="en-US" sz="1600" dirty="0" smtClean="0"/>
              <a:t>,” IEEE JSAC, 2006</a:t>
            </a:r>
            <a:endParaRPr lang="en-US" altLang="ko-KR" sz="1600" dirty="0" smtClean="0">
              <a:latin typeface="Times New Roman" pitchFamily="18" charset="0"/>
            </a:endParaRPr>
          </a:p>
          <a:p>
            <a:pPr algn="just"/>
            <a:r>
              <a:rPr lang="en-US" sz="1600" dirty="0" smtClean="0"/>
              <a:t>D. </a:t>
            </a:r>
            <a:r>
              <a:rPr lang="en-US" sz="1600" dirty="0" err="1" smtClean="0"/>
              <a:t>Subhadrabandhu</a:t>
            </a:r>
            <a:r>
              <a:rPr lang="en-US" sz="1600" dirty="0" smtClean="0"/>
              <a:t>, S. </a:t>
            </a:r>
            <a:r>
              <a:rPr lang="en-US" sz="1600" dirty="0" err="1" smtClean="0"/>
              <a:t>Sarkar</a:t>
            </a:r>
            <a:r>
              <a:rPr lang="en-US" sz="1600" dirty="0" smtClean="0"/>
              <a:t>, and F. </a:t>
            </a:r>
            <a:r>
              <a:rPr lang="en-US" sz="1600" dirty="0" err="1" smtClean="0"/>
              <a:t>Anjum</a:t>
            </a:r>
            <a:r>
              <a:rPr lang="en-US" sz="1600" dirty="0" smtClean="0"/>
              <a:t>, “</a:t>
            </a:r>
            <a:r>
              <a:rPr lang="en-US" sz="1600" i="1" dirty="0" smtClean="0"/>
              <a:t>A Statistical Framework for Intrusion Detection in Ad Hoc Networks</a:t>
            </a:r>
            <a:r>
              <a:rPr lang="en-US" sz="1600" dirty="0" smtClean="0"/>
              <a:t>,” IEEE INFOCOM, 2006</a:t>
            </a:r>
            <a:endParaRPr lang="en-US" sz="1600" dirty="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Security Vulnerability of AHWN</a:t>
            </a:r>
          </a:p>
        </p:txBody>
      </p:sp>
      <p:sp>
        <p:nvSpPr>
          <p:cNvPr id="1144835" name="Rectangle 3"/>
          <p:cNvSpPr>
            <a:spLocks noGrp="1" noChangeArrowheads="1"/>
          </p:cNvSpPr>
          <p:nvPr>
            <p:ph type="body" idx="1"/>
          </p:nvPr>
        </p:nvSpPr>
        <p:spPr/>
        <p:txBody>
          <a:bodyPr/>
          <a:lstStyle/>
          <a:p>
            <a:pPr>
              <a:lnSpc>
                <a:spcPct val="90000"/>
              </a:lnSpc>
            </a:pPr>
            <a:r>
              <a:rPr lang="en-US" altLang="ko-KR" dirty="0" smtClean="0">
                <a:latin typeface="Times New Roman" pitchFamily="18" charset="0"/>
              </a:rPr>
              <a:t>Adversary can physically capture and tamper with ad hoc nodes</a:t>
            </a:r>
          </a:p>
          <a:p>
            <a:pPr lvl="1">
              <a:lnSpc>
                <a:spcPct val="90000"/>
              </a:lnSpc>
            </a:pPr>
            <a:r>
              <a:rPr lang="en-US" altLang="ko-KR" sz="2200" dirty="0" smtClean="0">
                <a:latin typeface="Times New Roman" pitchFamily="18" charset="0"/>
              </a:rPr>
              <a:t>Ad hoc nodes are often deployed in insecure locations</a:t>
            </a:r>
          </a:p>
          <a:p>
            <a:pPr lvl="2">
              <a:lnSpc>
                <a:spcPct val="90000"/>
              </a:lnSpc>
            </a:pPr>
            <a:r>
              <a:rPr lang="en-US" altLang="ko-KR" sz="2000" dirty="0" smtClean="0">
                <a:latin typeface="Times New Roman" pitchFamily="18" charset="0"/>
              </a:rPr>
              <a:t>Mesh routers are deployed </a:t>
            </a:r>
            <a:r>
              <a:rPr lang="en-US" altLang="ko-KR" sz="2000" smtClean="0">
                <a:latin typeface="Times New Roman" pitchFamily="18" charset="0"/>
              </a:rPr>
              <a:t>on rooftops </a:t>
            </a:r>
            <a:r>
              <a:rPr lang="en-US" altLang="ko-KR" sz="2000" dirty="0" smtClean="0">
                <a:latin typeface="Times New Roman" pitchFamily="18" charset="0"/>
              </a:rPr>
              <a:t>or attached to streetlights</a:t>
            </a:r>
          </a:p>
          <a:p>
            <a:pPr lvl="2">
              <a:lnSpc>
                <a:spcPct val="90000"/>
              </a:lnSpc>
            </a:pPr>
            <a:r>
              <a:rPr lang="en-US" altLang="ko-KR" sz="2000" dirty="0" smtClean="0">
                <a:latin typeface="Times New Roman" pitchFamily="18" charset="0"/>
              </a:rPr>
              <a:t>Nodes </a:t>
            </a:r>
            <a:r>
              <a:rPr lang="en-US" altLang="ko-KR" dirty="0" smtClean="0">
                <a:latin typeface="Times New Roman" pitchFamily="18" charset="0"/>
              </a:rPr>
              <a:t>may be deployed </a:t>
            </a:r>
            <a:r>
              <a:rPr lang="en-US" altLang="ko-KR" sz="2000" dirty="0" smtClean="0">
                <a:latin typeface="Times New Roman" pitchFamily="18" charset="0"/>
              </a:rPr>
              <a:t>in a hostile environment, e.g., in a battlefield</a:t>
            </a:r>
          </a:p>
          <a:p>
            <a:pPr lvl="1">
              <a:lnSpc>
                <a:spcPct val="90000"/>
              </a:lnSpc>
            </a:pPr>
            <a:r>
              <a:rPr lang="en-US" altLang="ko-KR" sz="2200" dirty="0" smtClean="0">
                <a:latin typeface="Times New Roman" pitchFamily="18" charset="0"/>
              </a:rPr>
              <a:t>Ad hoc nodes are typically low-cost devices that lack strong hardware protection</a:t>
            </a:r>
            <a:endParaRPr lang="en-US" altLang="ko-KR" sz="1200" dirty="0" smtClean="0">
              <a:latin typeface="Times New Roman" pitchFamily="18" charset="0"/>
            </a:endParaRPr>
          </a:p>
          <a:p>
            <a:pPr>
              <a:lnSpc>
                <a:spcPct val="90000"/>
              </a:lnSpc>
            </a:pPr>
            <a:endParaRPr lang="en-US" altLang="ko-KR" dirty="0" smtClean="0">
              <a:latin typeface="Times New Roman" pitchFamily="18" charset="0"/>
            </a:endParaRPr>
          </a:p>
          <a:p>
            <a:pPr>
              <a:lnSpc>
                <a:spcPct val="90000"/>
              </a:lnSpc>
            </a:pPr>
            <a:r>
              <a:rPr lang="en-US" altLang="ko-KR" dirty="0" smtClean="0">
                <a:latin typeface="Times New Roman" pitchFamily="18" charset="0"/>
              </a:rPr>
              <a:t>Compromised nodes can launch a variety of attacks</a:t>
            </a:r>
          </a:p>
          <a:p>
            <a:pPr lvl="1">
              <a:lnSpc>
                <a:spcPct val="90000"/>
              </a:lnSpc>
            </a:pPr>
            <a:r>
              <a:rPr lang="en-US" altLang="ko-KR" dirty="0" err="1" smtClean="0">
                <a:latin typeface="Times New Roman" pitchFamily="18" charset="0"/>
              </a:rPr>
              <a:t>DoS</a:t>
            </a:r>
            <a:r>
              <a:rPr lang="en-US" altLang="ko-KR" dirty="0" smtClean="0">
                <a:latin typeface="Times New Roman" pitchFamily="18" charset="0"/>
              </a:rPr>
              <a:t> (Denial of Service) attacks</a:t>
            </a:r>
          </a:p>
          <a:p>
            <a:pPr lvl="2">
              <a:lnSpc>
                <a:spcPct val="90000"/>
              </a:lnSpc>
            </a:pPr>
            <a:r>
              <a:rPr lang="en-US" altLang="ko-KR" dirty="0" smtClean="0">
                <a:latin typeface="Times New Roman" pitchFamily="18" charset="0"/>
              </a:rPr>
              <a:t>Violation of back-off rule at MAC layer </a:t>
            </a:r>
          </a:p>
          <a:p>
            <a:pPr lvl="2">
              <a:lnSpc>
                <a:spcPct val="90000"/>
              </a:lnSpc>
            </a:pPr>
            <a:r>
              <a:rPr lang="en-US" altLang="ko-KR" dirty="0" smtClean="0">
                <a:latin typeface="Times New Roman" pitchFamily="18" charset="0"/>
              </a:rPr>
              <a:t>(Selectively) dropping packets</a:t>
            </a:r>
          </a:p>
          <a:p>
            <a:pPr lvl="1">
              <a:lnSpc>
                <a:spcPct val="90000"/>
              </a:lnSpc>
            </a:pPr>
            <a:r>
              <a:rPr lang="en-US" altLang="ko-KR" sz="2200" dirty="0" smtClean="0">
                <a:latin typeface="Times New Roman" pitchFamily="18" charset="0"/>
              </a:rPr>
              <a:t>Inject malicious traffic into networks</a:t>
            </a:r>
          </a:p>
          <a:p>
            <a:pPr lvl="2">
              <a:lnSpc>
                <a:spcPct val="90000"/>
              </a:lnSpc>
            </a:pPr>
            <a:r>
              <a:rPr lang="en-US" altLang="ko-KR" dirty="0" err="1" smtClean="0">
                <a:latin typeface="Times New Roman" pitchFamily="18" charset="0"/>
              </a:rPr>
              <a:t>DDoS</a:t>
            </a:r>
            <a:r>
              <a:rPr lang="en-US" altLang="ko-KR" dirty="0" smtClean="0">
                <a:latin typeface="Times New Roman" pitchFamily="18" charset="0"/>
              </a:rPr>
              <a:t> (Distributed </a:t>
            </a:r>
            <a:r>
              <a:rPr lang="en-US" altLang="ko-KR" dirty="0" err="1" smtClean="0">
                <a:latin typeface="Times New Roman" pitchFamily="18" charset="0"/>
              </a:rPr>
              <a:t>DoS</a:t>
            </a:r>
            <a:r>
              <a:rPr lang="en-US" altLang="ko-KR" dirty="0" smtClean="0">
                <a:latin typeface="Times New Roman" pitchFamily="18" charset="0"/>
              </a:rPr>
              <a:t>) traffic</a:t>
            </a:r>
          </a:p>
          <a:p>
            <a:pPr lvl="2">
              <a:lnSpc>
                <a:spcPct val="90000"/>
              </a:lnSpc>
            </a:pPr>
            <a:r>
              <a:rPr lang="en-US" altLang="ko-KR" dirty="0" smtClean="0">
                <a:latin typeface="Times New Roman" pitchFamily="18" charset="0"/>
              </a:rPr>
              <a:t>Worm traffic</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Related Work – in Multi-Channel Net.</a:t>
            </a:r>
            <a:endParaRPr lang="en-US" altLang="ko-KR" dirty="0">
              <a:ea typeface="굴림" pitchFamily="50" charset="-127"/>
            </a:endParaRPr>
          </a:p>
        </p:txBody>
      </p:sp>
      <p:sp>
        <p:nvSpPr>
          <p:cNvPr id="1144835" name="Rectangle 3"/>
          <p:cNvSpPr>
            <a:spLocks noGrp="1" noChangeArrowheads="1"/>
          </p:cNvSpPr>
          <p:nvPr>
            <p:ph type="body" idx="1"/>
          </p:nvPr>
        </p:nvSpPr>
        <p:spPr/>
        <p:txBody>
          <a:bodyPr/>
          <a:lstStyle/>
          <a:p>
            <a:r>
              <a:rPr lang="en-US" altLang="ko-KR" dirty="0" smtClean="0">
                <a:ea typeface="굴림" pitchFamily="50" charset="-127"/>
              </a:rPr>
              <a:t>[MobiHoc’10] studied the optimal sniffer-channel assignment to achieve the maximum coverage</a:t>
            </a:r>
          </a:p>
          <a:p>
            <a:pPr lvl="1"/>
            <a:r>
              <a:rPr lang="en-US" dirty="0" smtClean="0"/>
              <a:t>Considered two different capabilities of sniffers’ capturing traffic</a:t>
            </a:r>
          </a:p>
          <a:p>
            <a:pPr lvl="2"/>
            <a:r>
              <a:rPr lang="en-US" dirty="0" smtClean="0"/>
              <a:t>User-centric model</a:t>
            </a:r>
          </a:p>
          <a:p>
            <a:pPr lvl="3"/>
            <a:r>
              <a:rPr lang="en-US" dirty="0" smtClean="0"/>
              <a:t>Assumes that frame-level information can be captured </a:t>
            </a:r>
          </a:p>
          <a:p>
            <a:pPr lvl="3"/>
            <a:r>
              <a:rPr lang="en-US" dirty="0" smtClean="0"/>
              <a:t>Activities of different users are distinguishable. </a:t>
            </a:r>
          </a:p>
          <a:p>
            <a:pPr lvl="2"/>
            <a:r>
              <a:rPr lang="en-US" dirty="0" smtClean="0"/>
              <a:t>Sniffer-centric model</a:t>
            </a:r>
          </a:p>
          <a:p>
            <a:pPr lvl="3"/>
            <a:r>
              <a:rPr lang="en-US" dirty="0" smtClean="0"/>
              <a:t>Assumes that only binary information is available regarding channel activities, </a:t>
            </a:r>
          </a:p>
          <a:p>
            <a:pPr lvl="3"/>
            <a:r>
              <a:rPr lang="en-US" dirty="0" smtClean="0"/>
              <a:t>That is, whether some user is active in a specific channel near a sniffer. </a:t>
            </a:r>
          </a:p>
          <a:p>
            <a:pPr lvl="1"/>
            <a:r>
              <a:rPr lang="en-US" dirty="0" smtClean="0"/>
              <a:t>Devised a stochastic inference scheme that transforms the sniffer-centric model into the user-centric domain</a:t>
            </a:r>
          </a:p>
        </p:txBody>
      </p:sp>
      <p:sp>
        <p:nvSpPr>
          <p:cNvPr id="4" name="Rectangle 4"/>
          <p:cNvSpPr>
            <a:spLocks noChangeArrowheads="1"/>
          </p:cNvSpPr>
          <p:nvPr/>
        </p:nvSpPr>
        <p:spPr bwMode="auto">
          <a:xfrm>
            <a:off x="152400" y="5702300"/>
            <a:ext cx="8832850" cy="544286"/>
          </a:xfrm>
          <a:prstGeom prst="rect">
            <a:avLst/>
          </a:prstGeom>
          <a:noFill/>
          <a:ln w="12700">
            <a:solidFill>
              <a:schemeClr val="tx1"/>
            </a:solidFill>
            <a:miter lim="800000"/>
            <a:headEnd/>
            <a:tailEnd/>
          </a:ln>
          <a:effectLst/>
        </p:spPr>
        <p:txBody>
          <a:bodyPr lIns="90487" tIns="44450" rIns="90487" bIns="44450"/>
          <a:lstStyle/>
          <a:p>
            <a:pPr algn="just"/>
            <a:r>
              <a:rPr lang="en-US" sz="1600" dirty="0" smtClean="0"/>
              <a:t>A. </a:t>
            </a:r>
            <a:r>
              <a:rPr lang="en-US" sz="1600" dirty="0" err="1" smtClean="0"/>
              <a:t>Chhetri</a:t>
            </a:r>
            <a:r>
              <a:rPr lang="en-US" sz="1600" dirty="0" smtClean="0"/>
              <a:t>, H. Nguyen, G. </a:t>
            </a:r>
            <a:r>
              <a:rPr lang="en-US" sz="1600" dirty="0" err="1" smtClean="0"/>
              <a:t>Scalosub</a:t>
            </a:r>
            <a:r>
              <a:rPr lang="en-US" sz="1600" dirty="0" smtClean="0"/>
              <a:t>, and R. </a:t>
            </a:r>
            <a:r>
              <a:rPr lang="en-US" sz="1600" dirty="0" err="1" smtClean="0"/>
              <a:t>Zheng</a:t>
            </a:r>
            <a:r>
              <a:rPr lang="en-US" sz="1600" dirty="0" smtClean="0"/>
              <a:t>, “</a:t>
            </a:r>
            <a:r>
              <a:rPr lang="en-US" sz="1600" i="1" dirty="0" smtClean="0"/>
              <a:t>On Quality of Monitoring for Multi-channel Wireless Infrastructure Networks</a:t>
            </a:r>
            <a:r>
              <a:rPr lang="en-US" sz="1600" dirty="0" smtClean="0"/>
              <a:t>,” ACM </a:t>
            </a:r>
            <a:r>
              <a:rPr lang="en-US" sz="1600" dirty="0" err="1" smtClean="0"/>
              <a:t>MobiHoc</a:t>
            </a:r>
            <a:r>
              <a:rPr lang="en-US" sz="1600" dirty="0" smtClean="0"/>
              <a:t>, 2010</a:t>
            </a:r>
            <a:endParaRPr lang="en-US" sz="1600" dirty="0">
              <a:latin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stretch>
            <a:fillRect/>
          </a:stretch>
        </p:blipFill>
        <p:spPr>
          <a:xfrm>
            <a:off x="971550" y="992716"/>
            <a:ext cx="7378531" cy="5103283"/>
          </a:xfrm>
          <a:prstGeom prst="rect">
            <a:avLst/>
          </a:prstGeom>
        </p:spPr>
      </p:pic>
      <p:sp>
        <p:nvSpPr>
          <p:cNvPr id="10" name="Rectangle 2"/>
          <p:cNvSpPr txBox="1">
            <a:spLocks noChangeArrowheads="1"/>
          </p:cNvSpPr>
          <p:nvPr/>
        </p:nvSpPr>
        <p:spPr bwMode="auto">
          <a:xfrm>
            <a:off x="101600" y="217488"/>
            <a:ext cx="8982075" cy="692150"/>
          </a:xfrm>
          <a:prstGeom prst="rect">
            <a:avLst/>
          </a:prstGeom>
          <a:noFill/>
          <a:ln w="12700">
            <a:noFill/>
            <a:miter lim="800000"/>
            <a:headEnd/>
            <a:tailEnd/>
          </a:ln>
          <a:effectLst/>
        </p:spPr>
        <p:txBody>
          <a:bodyPr vert="horz" wrap="square" lIns="90487" tIns="44450" rIns="90487" bIns="4445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3600" b="1" i="0" u="none" strike="noStrike" kern="0" cap="none" spc="0" normalizeH="0" baseline="0" noProof="0" dirty="0" smtClean="0">
                <a:ln>
                  <a:noFill/>
                </a:ln>
                <a:solidFill>
                  <a:srgbClr val="009900"/>
                </a:solidFill>
                <a:effectLst/>
                <a:uLnTx/>
                <a:uFillTx/>
                <a:latin typeface="+mj-lt"/>
                <a:ea typeface="굴림" pitchFamily="50" charset="-127"/>
                <a:cs typeface="Times New Roman" pitchFamily="18" charset="0"/>
              </a:rPr>
              <a:t>Running Time for Scale-free Network</a:t>
            </a:r>
            <a:endParaRPr kumimoji="0" lang="en-US" altLang="ko-KR" sz="3600" b="1" i="0" u="none" strike="noStrike" kern="0" cap="none" spc="0" normalizeH="0" baseline="0" noProof="0" dirty="0" smtClean="0">
              <a:ln>
                <a:noFill/>
              </a:ln>
              <a:solidFill>
                <a:srgbClr val="009900"/>
              </a:solidFill>
              <a:effectLst/>
              <a:uLnTx/>
              <a:uFillTx/>
              <a:latin typeface="+mj-lt"/>
              <a:ea typeface="굴림" pitchFamily="50" charset="-127"/>
              <a:cs typeface="+mj-cs"/>
            </a:endParaRPr>
          </a:p>
        </p:txBody>
      </p:sp>
    </p:spTree>
    <p:extLst>
      <p:ext uri="{BB962C8B-B14F-4D97-AF65-F5344CB8AC3E}">
        <p14:creationId xmlns:p14="http://schemas.microsoft.com/office/powerpoint/2010/main" val="34246742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Randomized Rounding Algorithm</a:t>
            </a:r>
          </a:p>
        </p:txBody>
      </p:sp>
      <p:sp>
        <p:nvSpPr>
          <p:cNvPr id="1144835" name="Rectangle 3"/>
          <p:cNvSpPr>
            <a:spLocks noGrp="1" noChangeArrowheads="1"/>
          </p:cNvSpPr>
          <p:nvPr>
            <p:ph type="body" idx="1"/>
          </p:nvPr>
        </p:nvSpPr>
        <p:spPr>
          <a:xfrm>
            <a:off x="152400" y="960438"/>
            <a:ext cx="8859926" cy="5222875"/>
          </a:xfrm>
        </p:spPr>
        <p:txBody>
          <a:bodyPr/>
          <a:lstStyle/>
          <a:p>
            <a:pPr>
              <a:lnSpc>
                <a:spcPct val="90000"/>
              </a:lnSpc>
            </a:pPr>
            <a:r>
              <a:rPr lang="en-US" altLang="ko-KR" dirty="0" smtClean="0">
                <a:latin typeface="Times New Roman" pitchFamily="18" charset="0"/>
              </a:rPr>
              <a:t>Probabilistically round the optimal LP/SDP solution {</a:t>
            </a:r>
            <a:r>
              <a:rPr lang="en-US" altLang="ko-KR" i="1" dirty="0" smtClean="0">
                <a:latin typeface="Times New Roman" pitchFamily="18" charset="0"/>
              </a:rPr>
              <a:t>y</a:t>
            </a:r>
            <a:r>
              <a:rPr lang="en-US" altLang="ko-KR" i="1" baseline="-25000" dirty="0" smtClean="0">
                <a:latin typeface="Times New Roman" pitchFamily="18" charset="0"/>
              </a:rPr>
              <a:t>s,c</a:t>
            </a:r>
            <a:r>
              <a:rPr lang="en-US" altLang="ko-KR" i="1" baseline="30000" dirty="0" smtClean="0">
                <a:latin typeface="Times New Roman" pitchFamily="18" charset="0"/>
              </a:rPr>
              <a:t>*</a:t>
            </a:r>
            <a:r>
              <a:rPr lang="en-US" altLang="ko-KR" dirty="0" smtClean="0">
                <a:latin typeface="Times New Roman" pitchFamily="18" charset="0"/>
              </a:rPr>
              <a:t>} such that:</a:t>
            </a:r>
          </a:p>
          <a:p>
            <a:pPr>
              <a:lnSpc>
                <a:spcPct val="90000"/>
              </a:lnSpc>
            </a:pPr>
            <a:endParaRPr lang="en-US" altLang="ko-KR" dirty="0" smtClean="0">
              <a:latin typeface="Times New Roman" pitchFamily="18" charset="0"/>
            </a:endParaRPr>
          </a:p>
          <a:p>
            <a:pPr lvl="1">
              <a:lnSpc>
                <a:spcPct val="90000"/>
              </a:lnSpc>
            </a:pPr>
            <a:r>
              <a:rPr lang="en-US" altLang="ko-KR" dirty="0" smtClean="0">
                <a:latin typeface="Times New Roman" pitchFamily="18" charset="0"/>
              </a:rPr>
              <a:t>where</a:t>
            </a:r>
            <a:r>
              <a:rPr lang="en-US" altLang="ko-KR" i="1" dirty="0" smtClean="0">
                <a:latin typeface="Times New Roman" pitchFamily="18" charset="0"/>
              </a:rPr>
              <a:t> </a:t>
            </a:r>
            <a:r>
              <a:rPr lang="en-US" altLang="ko-KR" i="1" dirty="0" err="1" smtClean="0">
                <a:latin typeface="Times New Roman" pitchFamily="18" charset="0"/>
              </a:rPr>
              <a:t>Y</a:t>
            </a:r>
            <a:r>
              <a:rPr lang="en-US" altLang="ko-KR" i="1" baseline="-25000" dirty="0" err="1" smtClean="0">
                <a:latin typeface="Times New Roman" pitchFamily="18" charset="0"/>
              </a:rPr>
              <a:t>s,c</a:t>
            </a:r>
            <a:r>
              <a:rPr lang="en-US" altLang="ko-KR" dirty="0" smtClean="0">
                <a:latin typeface="Times New Roman" pitchFamily="18" charset="0"/>
              </a:rPr>
              <a:t> is a binary random variable to denote the resulting integer value after rounding</a:t>
            </a:r>
          </a:p>
          <a:p>
            <a:pPr>
              <a:lnSpc>
                <a:spcPct val="90000"/>
              </a:lnSpc>
            </a:pPr>
            <a:endParaRPr lang="en-US" altLang="ko-KR" dirty="0" smtClean="0">
              <a:latin typeface="Times New Roman" pitchFamily="18" charset="0"/>
            </a:endParaRPr>
          </a:p>
        </p:txBody>
      </p:sp>
      <p:sp>
        <p:nvSpPr>
          <p:cNvPr id="5" name="Rectangle 4"/>
          <p:cNvSpPr/>
          <p:nvPr/>
        </p:nvSpPr>
        <p:spPr>
          <a:xfrm>
            <a:off x="3369077" y="1565111"/>
            <a:ext cx="2236510" cy="461665"/>
          </a:xfrm>
          <a:prstGeom prst="rect">
            <a:avLst/>
          </a:prstGeom>
        </p:spPr>
        <p:txBody>
          <a:bodyPr wrap="none">
            <a:spAutoFit/>
          </a:bodyPr>
          <a:lstStyle/>
          <a:p>
            <a:r>
              <a:rPr lang="en-US" altLang="ko-KR" sz="2400" kern="0" dirty="0" err="1" smtClean="0">
                <a:solidFill>
                  <a:srgbClr val="3333CC"/>
                </a:solidFill>
                <a:latin typeface="Times New Roman" pitchFamily="18" charset="0"/>
                <a:ea typeface="+mn-ea"/>
              </a:rPr>
              <a:t>P(</a:t>
            </a:r>
            <a:r>
              <a:rPr lang="en-US" altLang="ko-KR" sz="2400" i="1" kern="0" dirty="0" err="1" smtClean="0">
                <a:solidFill>
                  <a:srgbClr val="3333CC"/>
                </a:solidFill>
                <a:latin typeface="Times New Roman" pitchFamily="18" charset="0"/>
                <a:ea typeface="+mn-ea"/>
              </a:rPr>
              <a:t>Y</a:t>
            </a:r>
            <a:r>
              <a:rPr lang="en-US" altLang="ko-KR" sz="2400" i="1" kern="0" baseline="-25000" dirty="0" err="1" smtClean="0">
                <a:solidFill>
                  <a:srgbClr val="3333CC"/>
                </a:solidFill>
                <a:latin typeface="Times New Roman" pitchFamily="18" charset="0"/>
                <a:ea typeface="+mn-ea"/>
              </a:rPr>
              <a:t>s,c</a:t>
            </a:r>
            <a:r>
              <a:rPr lang="en-US" altLang="ko-KR" sz="2400" kern="0" dirty="0" smtClean="0">
                <a:solidFill>
                  <a:srgbClr val="3333CC"/>
                </a:solidFill>
                <a:latin typeface="Times New Roman" pitchFamily="18" charset="0"/>
                <a:ea typeface="+mn-ea"/>
              </a:rPr>
              <a:t> = 1) = </a:t>
            </a:r>
            <a:r>
              <a:rPr lang="en-US" altLang="ko-KR" sz="2400" i="1" kern="0" dirty="0" err="1" smtClean="0">
                <a:solidFill>
                  <a:srgbClr val="3333CC"/>
                </a:solidFill>
                <a:latin typeface="Times New Roman" pitchFamily="18" charset="0"/>
                <a:ea typeface="+mn-ea"/>
              </a:rPr>
              <a:t>y</a:t>
            </a:r>
            <a:r>
              <a:rPr lang="en-US" altLang="ko-KR" sz="2400" i="1" kern="0" baseline="-25000" dirty="0" err="1" smtClean="0">
                <a:solidFill>
                  <a:srgbClr val="3333CC"/>
                </a:solidFill>
                <a:latin typeface="Times New Roman" pitchFamily="18" charset="0"/>
                <a:ea typeface="+mn-ea"/>
              </a:rPr>
              <a:t>s,c</a:t>
            </a:r>
            <a:r>
              <a:rPr lang="en-US" altLang="ko-KR" sz="2400" i="1" kern="0" baseline="30000" dirty="0" smtClean="0">
                <a:solidFill>
                  <a:srgbClr val="3333CC"/>
                </a:solidFill>
                <a:latin typeface="Times New Roman" pitchFamily="18" charset="0"/>
                <a:ea typeface="+mn-ea"/>
              </a:rPr>
              <a:t>*</a:t>
            </a:r>
            <a:endParaRPr lang="en-US" dirty="0"/>
          </a:p>
        </p:txBody>
      </p:sp>
      <p:sp>
        <p:nvSpPr>
          <p:cNvPr id="6" name="Rectangle 3"/>
          <p:cNvSpPr txBox="1">
            <a:spLocks noChangeArrowheads="1"/>
          </p:cNvSpPr>
          <p:nvPr/>
        </p:nvSpPr>
        <p:spPr bwMode="auto">
          <a:xfrm>
            <a:off x="157075" y="957793"/>
            <a:ext cx="8704703" cy="2019652"/>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lang="en-US" altLang="ko-KR" sz="2400" kern="0" dirty="0" smtClean="0">
              <a:solidFill>
                <a:schemeClr val="accent2"/>
              </a:solidFill>
              <a:latin typeface="Times New Roman" pitchFamily="18" charset="0"/>
              <a:ea typeface="+mn-ea"/>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lang="en-US" altLang="ko-KR" sz="2400" kern="0" dirty="0" smtClean="0">
              <a:solidFill>
                <a:schemeClr val="accent2"/>
              </a:solidFill>
              <a:latin typeface="Times New Roman" pitchFamily="18" charset="0"/>
              <a:ea typeface="+mn-ea"/>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r>
              <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rPr>
              <a:t>Procedure: </a:t>
            </a:r>
            <a:r>
              <a:rPr kumimoji="0" lang="en-US" altLang="ko-KR" sz="2400" b="0" i="0" u="none" strike="noStrike" kern="0" cap="none" spc="0" normalizeH="0" baseline="0" noProof="0" dirty="0" smtClean="0">
                <a:ln>
                  <a:noFill/>
                </a:ln>
                <a:solidFill>
                  <a:srgbClr val="000000"/>
                </a:solidFill>
                <a:effectLst/>
                <a:uLnTx/>
                <a:uFillTx/>
                <a:latin typeface="Times New Roman" pitchFamily="18" charset="0"/>
                <a:ea typeface="+mn-ea"/>
                <a:cs typeface="+mn-cs"/>
              </a:rPr>
              <a:t>For each sniffer </a:t>
            </a:r>
            <a:r>
              <a:rPr kumimoji="0" lang="en-US" altLang="ko-KR" sz="2400" b="0" i="1" u="none" strike="noStrike" kern="0" cap="none" spc="0" normalizeH="0" baseline="0" noProof="0" dirty="0" err="1" smtClean="0">
                <a:ln>
                  <a:noFill/>
                </a:ln>
                <a:solidFill>
                  <a:srgbClr val="000000"/>
                </a:solidFill>
                <a:effectLst/>
                <a:uLnTx/>
                <a:uFillTx/>
                <a:latin typeface="Times New Roman" pitchFamily="18" charset="0"/>
                <a:ea typeface="+mn-ea"/>
                <a:cs typeface="+mn-cs"/>
              </a:rPr>
              <a:t>s</a:t>
            </a:r>
            <a:r>
              <a:rPr kumimoji="0" lang="en-US" altLang="ko-KR" sz="2400" b="0" i="0" u="none" strike="noStrike" kern="0" cap="none" spc="0" normalizeH="0" baseline="0" noProof="0" dirty="0" smtClean="0">
                <a:ln>
                  <a:noFill/>
                </a:ln>
                <a:solidFill>
                  <a:srgbClr val="000000"/>
                </a:solidFill>
                <a:effectLst/>
                <a:uLnTx/>
                <a:uFillTx/>
                <a:latin typeface="Times New Roman" pitchFamily="18" charset="0"/>
                <a:ea typeface="+mn-ea"/>
                <a:cs typeface="+mn-cs"/>
              </a:rPr>
              <a:t>, </a:t>
            </a:r>
            <a:r>
              <a:rPr kumimoji="0" lang="en-US" altLang="ko-KR" sz="2400" b="0" i="0" u="none" strike="noStrike" kern="0" cap="none" spc="0" normalizeH="0" baseline="0" noProof="0" dirty="0" smtClean="0">
                <a:ln>
                  <a:noFill/>
                </a:ln>
                <a:solidFill>
                  <a:srgbClr val="FF0000"/>
                </a:solidFill>
                <a:effectLst/>
                <a:uLnTx/>
                <a:uFillTx/>
                <a:latin typeface="Times New Roman" pitchFamily="18" charset="0"/>
                <a:ea typeface="+mn-ea"/>
                <a:cs typeface="+mn-cs"/>
              </a:rPr>
              <a:t>select the channel for which a head is first shown</a:t>
            </a:r>
            <a:r>
              <a:rPr kumimoji="0" lang="en-US" altLang="ko-KR" sz="2400" b="0" i="0" u="none" strike="noStrike" kern="0" cap="none" spc="0" normalizeH="0" baseline="0" noProof="0" dirty="0" smtClean="0">
                <a:ln>
                  <a:noFill/>
                </a:ln>
                <a:solidFill>
                  <a:srgbClr val="000000"/>
                </a:solidFill>
                <a:effectLst/>
                <a:uLnTx/>
                <a:uFillTx/>
                <a:latin typeface="Times New Roman" pitchFamily="18" charset="0"/>
                <a:ea typeface="+mn-ea"/>
                <a:cs typeface="+mn-cs"/>
              </a:rPr>
              <a:t> through the repeated coin tosses:</a:t>
            </a: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r>
              <a:rPr kumimoji="0" lang="en-US" altLang="ko-KR" sz="2200" b="0" i="0" u="none" strike="noStrike" kern="0" cap="none" spc="0" normalizeH="0" baseline="0" noProof="0" dirty="0" smtClean="0">
                <a:ln>
                  <a:noFill/>
                </a:ln>
                <a:solidFill>
                  <a:schemeClr val="tx1"/>
                </a:solidFill>
                <a:effectLst/>
                <a:uLnTx/>
                <a:uFillTx/>
                <a:latin typeface="Times New Roman" pitchFamily="18" charset="0"/>
              </a:rPr>
              <a:t>For each channel </a:t>
            </a:r>
            <a:r>
              <a:rPr kumimoji="0" lang="en-US" altLang="ko-KR" sz="2200" b="0" i="1" u="none" strike="noStrike" kern="0" cap="none" spc="0" normalizeH="0" baseline="0" noProof="0" dirty="0" err="1" smtClean="0">
                <a:ln>
                  <a:noFill/>
                </a:ln>
                <a:solidFill>
                  <a:schemeClr val="tx1"/>
                </a:solidFill>
                <a:effectLst/>
                <a:uLnTx/>
                <a:uFillTx/>
                <a:latin typeface="Times New Roman" pitchFamily="18" charset="0"/>
              </a:rPr>
              <a:t>c</a:t>
            </a:r>
            <a:r>
              <a:rPr kumimoji="0" lang="en-US" altLang="ko-KR" sz="2200" b="0" i="0" u="none" strike="noStrike" kern="0" cap="none" spc="0" normalizeH="0" baseline="0" noProof="0" dirty="0" smtClean="0">
                <a:ln>
                  <a:noFill/>
                </a:ln>
                <a:solidFill>
                  <a:schemeClr val="tx1"/>
                </a:solidFill>
                <a:effectLst/>
                <a:uLnTx/>
                <a:uFillTx/>
                <a:latin typeface="Times New Roman" pitchFamily="18" charset="0"/>
              </a:rPr>
              <a:t>, toss a biased coin with the probability of head being:                      </a:t>
            </a:r>
          </a:p>
          <a:p>
            <a:pPr marL="1143000" marR="0" lvl="2" indent="-228600" algn="l" defTabSz="914400" rtl="0" eaLnBrk="0" fontAlgn="base" latinLnBrk="0" hangingPunct="0">
              <a:lnSpc>
                <a:spcPct val="90000"/>
              </a:lnSpc>
              <a:spcBef>
                <a:spcPct val="20000"/>
              </a:spcBef>
              <a:spcAft>
                <a:spcPct val="0"/>
              </a:spcAft>
              <a:buClr>
                <a:schemeClr val="tx1"/>
              </a:buClr>
              <a:buSzPct val="100000"/>
              <a:buFont typeface="Times New Roman" pitchFamily="18" charset="0"/>
              <a:buChar char="−"/>
              <a:tabLst/>
              <a:defRPr/>
            </a:pPr>
            <a:endParaRPr kumimoji="0" lang="en-US" altLang="ko-KR" sz="2000" b="0" i="0" u="none" strike="noStrike" kern="0" cap="none" spc="0" normalizeH="0" baseline="0" noProof="0" dirty="0" smtClean="0">
              <a:ln>
                <a:noFill/>
              </a:ln>
              <a:solidFill>
                <a:schemeClr val="tx1"/>
              </a:solidFill>
              <a:effectLst/>
              <a:uLnTx/>
              <a:uFillTx/>
              <a:latin typeface="Times New Roman" pitchFamily="18" charset="0"/>
            </a:endParaRPr>
          </a:p>
          <a:p>
            <a:pPr marL="1143000" marR="0" lvl="2" indent="-228600" algn="l" defTabSz="914400" rtl="0" eaLnBrk="0" fontAlgn="base" latinLnBrk="0" hangingPunct="0">
              <a:lnSpc>
                <a:spcPct val="90000"/>
              </a:lnSpc>
              <a:spcBef>
                <a:spcPct val="20000"/>
              </a:spcBef>
              <a:spcAft>
                <a:spcPct val="0"/>
              </a:spcAft>
              <a:buClr>
                <a:schemeClr val="tx1"/>
              </a:buClr>
              <a:buSzPct val="100000"/>
              <a:buFont typeface="Times New Roman" pitchFamily="18" charset="0"/>
              <a:buChar char="−"/>
              <a:tabLst/>
              <a:defRPr/>
            </a:pPr>
            <a:endParaRPr kumimoji="0" lang="en-US" altLang="ko-KR" sz="2000" b="0" i="0" u="none" strike="noStrike" kern="0" cap="none" spc="0" normalizeH="0" baseline="0" noProof="0" dirty="0" smtClean="0">
              <a:ln>
                <a:noFill/>
              </a:ln>
              <a:solidFill>
                <a:schemeClr val="tx1"/>
              </a:solidFill>
              <a:effectLst/>
              <a:uLnTx/>
              <a:uFillTx/>
              <a:latin typeface="Times New Roman" pitchFamily="18" charset="0"/>
            </a:endParaRPr>
          </a:p>
          <a:p>
            <a:pPr marL="1143000" marR="0" lvl="2" indent="-228600" algn="l" defTabSz="914400" rtl="0" eaLnBrk="0" fontAlgn="base" latinLnBrk="0" hangingPunct="0">
              <a:lnSpc>
                <a:spcPct val="90000"/>
              </a:lnSpc>
              <a:spcBef>
                <a:spcPct val="20000"/>
              </a:spcBef>
              <a:spcAft>
                <a:spcPct val="0"/>
              </a:spcAft>
              <a:buClr>
                <a:schemeClr val="tx1"/>
              </a:buClr>
              <a:buSzPct val="100000"/>
              <a:buFont typeface="Times New Roman" pitchFamily="18" charset="0"/>
              <a:buChar char="−"/>
              <a:tabLst/>
              <a:defRPr/>
            </a:pPr>
            <a:r>
              <a:rPr kumimoji="0" lang="en-US" altLang="ko-KR" sz="2000" b="0" i="0" u="none" strike="noStrike" kern="0" cap="none" spc="0" normalizeH="0" baseline="0" noProof="0" dirty="0" smtClean="0">
                <a:ln>
                  <a:noFill/>
                </a:ln>
                <a:solidFill>
                  <a:schemeClr val="tx1"/>
                </a:solidFill>
                <a:effectLst/>
                <a:uLnTx/>
                <a:uFillTx/>
                <a:latin typeface="Times New Roman" pitchFamily="18" charset="0"/>
              </a:rPr>
              <a:t>where </a:t>
            </a:r>
            <a:r>
              <a:rPr kumimoji="0" lang="en-US" altLang="ko-KR" sz="2000" b="0" i="1" u="none" strike="noStrike" kern="0" cap="none" spc="0" normalizeH="0" baseline="0" noProof="0" dirty="0" smtClean="0">
                <a:ln>
                  <a:noFill/>
                </a:ln>
                <a:solidFill>
                  <a:schemeClr val="tx1"/>
                </a:solidFill>
                <a:effectLst/>
                <a:uLnTx/>
                <a:uFillTx/>
                <a:latin typeface="Times New Roman" pitchFamily="18" charset="0"/>
              </a:rPr>
              <a:t>I</a:t>
            </a:r>
            <a:r>
              <a:rPr kumimoji="0" lang="en-US" altLang="ko-KR" sz="2000" b="0" i="0" u="none" strike="noStrike" kern="0" cap="none" spc="0" normalizeH="0" baseline="0" noProof="0" dirty="0" smtClean="0">
                <a:ln>
                  <a:noFill/>
                </a:ln>
                <a:solidFill>
                  <a:schemeClr val="tx1"/>
                </a:solidFill>
                <a:effectLst/>
                <a:uLnTx/>
                <a:uFillTx/>
                <a:latin typeface="Times New Roman" pitchFamily="18" charset="0"/>
              </a:rPr>
              <a:t> is the set of channel indices for which a tail was shown</a:t>
            </a:r>
          </a:p>
          <a:p>
            <a:pPr marL="1143000" marR="0" lvl="2" indent="-228600" algn="l" defTabSz="914400" rtl="0" eaLnBrk="0" fontAlgn="base" latinLnBrk="0" hangingPunct="0">
              <a:lnSpc>
                <a:spcPct val="90000"/>
              </a:lnSpc>
              <a:spcBef>
                <a:spcPct val="20000"/>
              </a:spcBef>
              <a:spcAft>
                <a:spcPct val="0"/>
              </a:spcAft>
              <a:buClr>
                <a:schemeClr val="tx1"/>
              </a:buClr>
              <a:buSzPct val="100000"/>
              <a:buFont typeface="Times New Roman" pitchFamily="18" charset="0"/>
              <a:buNone/>
              <a:tabLst/>
              <a:defRPr/>
            </a:pPr>
            <a:endParaRPr kumimoji="0" lang="en-US" altLang="ko-KR" sz="2000" b="0" i="0" u="none" strike="noStrike" kern="0" cap="none" spc="0" normalizeH="0" baseline="0" noProof="0" dirty="0" smtClean="0">
              <a:ln>
                <a:noFill/>
              </a:ln>
              <a:solidFill>
                <a:schemeClr val="tx1"/>
              </a:solidFill>
              <a:effectLst/>
              <a:uLnTx/>
              <a:uFillTx/>
              <a:latin typeface="Times New Roman" pitchFamily="18" charset="0"/>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p:txBody>
      </p:sp>
      <p:graphicFrame>
        <p:nvGraphicFramePr>
          <p:cNvPr id="1873926" name="Object 6"/>
          <p:cNvGraphicFramePr>
            <a:graphicFrameLocks noChangeAspect="1"/>
          </p:cNvGraphicFramePr>
          <p:nvPr/>
        </p:nvGraphicFramePr>
        <p:xfrm>
          <a:off x="3830638" y="4309530"/>
          <a:ext cx="1330325" cy="712788"/>
        </p:xfrm>
        <a:graphic>
          <a:graphicData uri="http://schemas.openxmlformats.org/presentationml/2006/ole">
            <mc:AlternateContent xmlns:mc="http://schemas.openxmlformats.org/markup-compatibility/2006">
              <mc:Choice xmlns:v="urn:schemas-microsoft-com:vml" Requires="v">
                <p:oleObj spid="_x0000_s1924099" name="Equation" r:id="rId4" imgW="685800" imgH="368300" progId="Equation.3">
                  <p:embed/>
                </p:oleObj>
              </mc:Choice>
              <mc:Fallback>
                <p:oleObj name="Equation" r:id="rId4" imgW="685800" imgH="3683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30638" y="4309530"/>
                        <a:ext cx="1330325" cy="712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2467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739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FCRM and NP-hardness</a:t>
            </a:r>
          </a:p>
        </p:txBody>
      </p:sp>
      <p:sp>
        <p:nvSpPr>
          <p:cNvPr id="1144835" name="Rectangle 3"/>
          <p:cNvSpPr>
            <a:spLocks noGrp="1" noChangeArrowheads="1"/>
          </p:cNvSpPr>
          <p:nvPr>
            <p:ph type="body" idx="1"/>
          </p:nvPr>
        </p:nvSpPr>
        <p:spPr>
          <a:xfrm>
            <a:off x="152400" y="960438"/>
            <a:ext cx="8859926" cy="5222875"/>
          </a:xfrm>
        </p:spPr>
        <p:txBody>
          <a:bodyPr/>
          <a:lstStyle/>
          <a:p>
            <a:pPr>
              <a:lnSpc>
                <a:spcPct val="90000"/>
              </a:lnSpc>
            </a:pPr>
            <a:r>
              <a:rPr lang="en-US" altLang="ko-KR" dirty="0" smtClean="0">
                <a:latin typeface="Times New Roman" pitchFamily="18" charset="0"/>
              </a:rPr>
              <a:t>Full-Coverage Reliable Monitoring (FCRM):</a:t>
            </a:r>
          </a:p>
          <a:p>
            <a:pPr>
              <a:lnSpc>
                <a:spcPct val="90000"/>
              </a:lnSpc>
            </a:pPr>
            <a:endParaRPr lang="en-US" altLang="ko-KR" dirty="0" smtClean="0">
              <a:latin typeface="Times New Roman" pitchFamily="18" charset="0"/>
            </a:endParaRPr>
          </a:p>
          <a:p>
            <a:pPr>
              <a:lnSpc>
                <a:spcPct val="90000"/>
              </a:lnSpc>
            </a:pPr>
            <a:endParaRPr lang="en-US" altLang="ko-KR" dirty="0" smtClean="0">
              <a:latin typeface="Times New Roman" pitchFamily="18" charset="0"/>
            </a:endParaRPr>
          </a:p>
          <a:p>
            <a:pPr>
              <a:lnSpc>
                <a:spcPct val="90000"/>
              </a:lnSpc>
            </a:pPr>
            <a:endParaRPr lang="en-US" altLang="ko-KR" dirty="0" smtClean="0">
              <a:latin typeface="Times New Roman" pitchFamily="18" charset="0"/>
            </a:endParaRPr>
          </a:p>
          <a:p>
            <a:pPr lvl="1">
              <a:lnSpc>
                <a:spcPct val="90000"/>
              </a:lnSpc>
            </a:pPr>
            <a:r>
              <a:rPr lang="en-US" altLang="ko-KR" dirty="0" smtClean="0">
                <a:latin typeface="Times New Roman" pitchFamily="18" charset="0"/>
              </a:rPr>
              <a:t>A node is </a:t>
            </a:r>
            <a:r>
              <a:rPr lang="en-US" altLang="ko-KR" i="1" dirty="0" smtClean="0">
                <a:latin typeface="Times New Roman" pitchFamily="18" charset="0"/>
              </a:rPr>
              <a:t>covered</a:t>
            </a:r>
            <a:r>
              <a:rPr lang="en-US" altLang="ko-KR" dirty="0" smtClean="0">
                <a:latin typeface="Times New Roman" pitchFamily="18" charset="0"/>
              </a:rPr>
              <a:t> if it is overhead by at least </a:t>
            </a:r>
            <a:r>
              <a:rPr lang="en-US" altLang="ko-KR" i="1" dirty="0" err="1" smtClean="0">
                <a:latin typeface="Times New Roman" pitchFamily="18" charset="0"/>
              </a:rPr>
              <a:t>r</a:t>
            </a:r>
            <a:r>
              <a:rPr lang="en-US" altLang="ko-KR" sz="2000" i="1" baseline="-25000" dirty="0" err="1" smtClean="0">
                <a:latin typeface="Times New Roman" pitchFamily="18" charset="0"/>
              </a:rPr>
              <a:t>n</a:t>
            </a:r>
            <a:r>
              <a:rPr lang="en-US" altLang="ko-KR" dirty="0" smtClean="0">
                <a:latin typeface="Times New Roman" pitchFamily="18" charset="0"/>
              </a:rPr>
              <a:t> sniffers</a:t>
            </a:r>
          </a:p>
          <a:p>
            <a:pPr>
              <a:lnSpc>
                <a:spcPct val="90000"/>
              </a:lnSpc>
            </a:pPr>
            <a:endParaRPr lang="en-US" altLang="ko-KR" dirty="0" smtClean="0">
              <a:latin typeface="Times New Roman" pitchFamily="18" charset="0"/>
            </a:endParaRPr>
          </a:p>
        </p:txBody>
      </p:sp>
      <p:grpSp>
        <p:nvGrpSpPr>
          <p:cNvPr id="2" name="Group 12"/>
          <p:cNvGrpSpPr>
            <a:grpSpLocks/>
          </p:cNvGrpSpPr>
          <p:nvPr/>
        </p:nvGrpSpPr>
        <p:grpSpPr bwMode="auto">
          <a:xfrm>
            <a:off x="382302" y="1521742"/>
            <a:ext cx="8380698" cy="980158"/>
            <a:chOff x="672" y="2705"/>
            <a:chExt cx="5209" cy="377"/>
          </a:xfrm>
        </p:grpSpPr>
        <p:sp>
          <p:nvSpPr>
            <p:cNvPr id="24" name="Rectangle 8"/>
            <p:cNvSpPr>
              <a:spLocks noChangeArrowheads="1"/>
            </p:cNvSpPr>
            <p:nvPr/>
          </p:nvSpPr>
          <p:spPr bwMode="auto">
            <a:xfrm>
              <a:off x="672" y="2709"/>
              <a:ext cx="5201" cy="373"/>
            </a:xfrm>
            <a:prstGeom prst="rect">
              <a:avLst/>
            </a:prstGeom>
            <a:noFill/>
            <a:ln w="19050">
              <a:noFill/>
              <a:miter lim="800000"/>
              <a:headEnd/>
              <a:tailEnd/>
            </a:ln>
            <a:effectLst/>
          </p:spPr>
          <p:txBody>
            <a:bodyPr lIns="90487" tIns="44450" rIns="90487" bIns="44450"/>
            <a:lstStyle/>
            <a:p>
              <a:pPr marL="342900" indent="-342900" algn="l">
                <a:spcBef>
                  <a:spcPct val="20000"/>
                </a:spcBef>
                <a:buSzPct val="80000"/>
                <a:buFont typeface="Wingdings" pitchFamily="2" charset="2"/>
                <a:buNone/>
              </a:pPr>
              <a:r>
                <a:rPr lang="en-US" altLang="ko-KR" sz="2400" dirty="0" smtClean="0">
                  <a:solidFill>
                    <a:srgbClr val="FF0000"/>
                  </a:solidFill>
                  <a:latin typeface="Times New Roman" pitchFamily="18" charset="0"/>
                </a:rPr>
                <a:t>	 </a:t>
              </a:r>
              <a:r>
                <a:rPr lang="en-US" altLang="ko-KR" sz="2400" dirty="0" smtClean="0">
                  <a:latin typeface="Times New Roman" pitchFamily="18" charset="0"/>
                </a:rPr>
                <a:t>To determine whether there exists a sniffer-channel assignment that achieves the full coverage</a:t>
              </a:r>
              <a:endParaRPr lang="en-US" altLang="ko-KR" sz="2400" dirty="0">
                <a:latin typeface="Times New Roman" pitchFamily="18" charset="0"/>
              </a:endParaRPr>
            </a:p>
          </p:txBody>
        </p:sp>
        <p:sp>
          <p:nvSpPr>
            <p:cNvPr id="25" name="Rectangle 11"/>
            <p:cNvSpPr>
              <a:spLocks noChangeArrowheads="1"/>
            </p:cNvSpPr>
            <p:nvPr/>
          </p:nvSpPr>
          <p:spPr bwMode="auto">
            <a:xfrm>
              <a:off x="849" y="2705"/>
              <a:ext cx="5032" cy="362"/>
            </a:xfrm>
            <a:prstGeom prst="rect">
              <a:avLst/>
            </a:prstGeom>
            <a:noFill/>
            <a:ln w="25400">
              <a:solidFill>
                <a:srgbClr val="800080"/>
              </a:solidFill>
              <a:miter lim="800000"/>
              <a:headEnd/>
              <a:tailEnd/>
            </a:ln>
            <a:effectLst/>
          </p:spPr>
          <p:txBody>
            <a:bodyPr lIns="90487" tIns="44450" rIns="90487" bIns="44450"/>
            <a:lstStyle/>
            <a:p>
              <a:pPr marL="342900" indent="-342900" algn="l">
                <a:spcBef>
                  <a:spcPct val="20000"/>
                </a:spcBef>
                <a:buSzPct val="80000"/>
                <a:buFont typeface="Wingdings" pitchFamily="2" charset="2"/>
                <a:buNone/>
              </a:pPr>
              <a:endParaRPr lang="en-US" altLang="ko-KR" sz="2000">
                <a:latin typeface="Times New Roman" pitchFamily="18" charset="0"/>
              </a:endParaRPr>
            </a:p>
          </p:txBody>
        </p:sp>
      </p:grpSp>
      <p:sp>
        <p:nvSpPr>
          <p:cNvPr id="31" name="Rectangle 3"/>
          <p:cNvSpPr txBox="1">
            <a:spLocks noChangeArrowheads="1"/>
          </p:cNvSpPr>
          <p:nvPr/>
        </p:nvSpPr>
        <p:spPr bwMode="auto">
          <a:xfrm>
            <a:off x="157074" y="960438"/>
            <a:ext cx="8859926" cy="5222875"/>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endPar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endParaRPr>
          </a:p>
          <a:p>
            <a:pPr marL="342900" marR="0" lvl="0" indent="-342900" algn="l" defTabSz="914400" rtl="0" eaLnBrk="0" fontAlgn="base" latinLnBrk="0" hangingPunct="0">
              <a:lnSpc>
                <a:spcPct val="90000"/>
              </a:lnSpc>
              <a:spcBef>
                <a:spcPct val="20000"/>
              </a:spcBef>
              <a:spcAft>
                <a:spcPct val="0"/>
              </a:spcAft>
              <a:buClrTx/>
              <a:buSzPct val="80000"/>
              <a:buFont typeface="Wingdings" pitchFamily="2" charset="2"/>
              <a:buChar char="l"/>
              <a:tabLst/>
              <a:defRPr/>
            </a:pPr>
            <a:r>
              <a:rPr kumimoji="0" lang="en-US" altLang="ko-KR" sz="2400" b="0" i="0" u="none" strike="noStrike" kern="0" cap="none" spc="0" normalizeH="0" baseline="0" noProof="0" dirty="0" smtClean="0">
                <a:ln>
                  <a:noFill/>
                </a:ln>
                <a:solidFill>
                  <a:schemeClr val="accent2"/>
                </a:solidFill>
                <a:effectLst/>
                <a:uLnTx/>
                <a:uFillTx/>
                <a:latin typeface="Times New Roman" pitchFamily="18" charset="0"/>
                <a:ea typeface="+mn-ea"/>
                <a:cs typeface="+mn-cs"/>
              </a:rPr>
              <a:t>Theorem 1:</a:t>
            </a: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None/>
              <a:tabLst/>
              <a:defRPr/>
            </a:pPr>
            <a:endParaRPr kumimoji="0" lang="en-US" altLang="ko-KR" sz="1200" b="0" i="0" u="none" strike="noStrike" kern="0" cap="none" spc="0" normalizeH="0" baseline="0" noProof="0" dirty="0" smtClean="0">
              <a:ln>
                <a:noFill/>
              </a:ln>
              <a:solidFill>
                <a:schemeClr val="tx1"/>
              </a:solidFill>
              <a:effectLst/>
              <a:uLnTx/>
              <a:uFillTx/>
              <a:latin typeface="Times New Roman" pitchFamily="18" charset="0"/>
            </a:endParaRP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r>
              <a:rPr kumimoji="0" lang="en-US" altLang="ko-KR" sz="2200" b="0" i="0" u="none" strike="noStrike" kern="0" cap="none" spc="0" normalizeH="0" baseline="0" noProof="0" dirty="0" err="1" smtClean="0">
                <a:ln>
                  <a:noFill/>
                </a:ln>
                <a:solidFill>
                  <a:schemeClr val="tx1"/>
                </a:solidFill>
                <a:effectLst/>
                <a:uLnTx/>
                <a:uFillTx/>
                <a:latin typeface="Times New Roman" pitchFamily="18" charset="0"/>
              </a:rPr>
              <a:t>FCRM(</a:t>
            </a:r>
            <a:r>
              <a:rPr kumimoji="0" lang="en-US" altLang="ko-KR" sz="2200" b="0" i="1" u="none" strike="noStrike" kern="0" cap="none" spc="0" normalizeH="0" baseline="0" noProof="0" dirty="0" err="1" smtClean="0">
                <a:ln>
                  <a:noFill/>
                </a:ln>
                <a:solidFill>
                  <a:schemeClr val="tx1"/>
                </a:solidFill>
                <a:effectLst/>
                <a:uLnTx/>
                <a:uFillTx/>
                <a:latin typeface="Times New Roman" pitchFamily="18" charset="0"/>
              </a:rPr>
              <a:t>k</a:t>
            </a:r>
            <a:r>
              <a:rPr kumimoji="0" lang="en-US" altLang="ko-KR" sz="2200" b="0" i="0" u="none" strike="noStrike" kern="0" cap="none" spc="0" normalizeH="0" baseline="0" noProof="0" dirty="0" smtClean="0">
                <a:ln>
                  <a:noFill/>
                </a:ln>
                <a:solidFill>
                  <a:schemeClr val="tx1"/>
                </a:solidFill>
                <a:effectLst/>
                <a:uLnTx/>
                <a:uFillTx/>
                <a:latin typeface="Times New Roman" pitchFamily="18" charset="0"/>
              </a:rPr>
              <a:t>, {</a:t>
            </a:r>
            <a:r>
              <a:rPr kumimoji="0" lang="en-US" altLang="ko-KR" sz="2200" b="0" i="1" u="none" strike="noStrike" kern="0" cap="none" spc="0" normalizeH="0" baseline="0" noProof="0" dirty="0" err="1" smtClean="0">
                <a:ln>
                  <a:noFill/>
                </a:ln>
                <a:solidFill>
                  <a:schemeClr val="tx1"/>
                </a:solidFill>
                <a:effectLst/>
                <a:uLnTx/>
                <a:uFillTx/>
                <a:latin typeface="Times New Roman" pitchFamily="18" charset="0"/>
              </a:rPr>
              <a:t>r</a:t>
            </a:r>
            <a:r>
              <a:rPr kumimoji="0" lang="en-US" altLang="ko-KR" sz="2200" b="0" i="1" u="none" strike="noStrike" kern="0" cap="none" spc="0" normalizeH="0" baseline="-25000" noProof="0" dirty="0" err="1" smtClean="0">
                <a:ln>
                  <a:noFill/>
                </a:ln>
                <a:solidFill>
                  <a:schemeClr val="tx1"/>
                </a:solidFill>
                <a:effectLst/>
                <a:uLnTx/>
                <a:uFillTx/>
                <a:latin typeface="Times New Roman" pitchFamily="18" charset="0"/>
              </a:rPr>
              <a:t>n</a:t>
            </a:r>
            <a:r>
              <a:rPr kumimoji="0" lang="en-US" altLang="ko-KR" sz="2200" b="0" i="0" u="none" strike="noStrike" kern="0" cap="none" spc="0" normalizeH="0" baseline="0" noProof="0" dirty="0" smtClean="0">
                <a:ln>
                  <a:noFill/>
                </a:ln>
                <a:solidFill>
                  <a:schemeClr val="tx1"/>
                </a:solidFill>
                <a:effectLst/>
                <a:uLnTx/>
                <a:uFillTx/>
                <a:latin typeface="Times New Roman" pitchFamily="18" charset="0"/>
              </a:rPr>
              <a:t>}) denotes FCRM with </a:t>
            </a:r>
            <a:r>
              <a:rPr kumimoji="0" lang="en-US" altLang="ko-KR" sz="2200" b="0" i="1" u="none" strike="noStrike" kern="0" cap="none" spc="0" normalizeH="0" baseline="0" noProof="0" dirty="0" err="1" smtClean="0">
                <a:ln>
                  <a:noFill/>
                </a:ln>
                <a:solidFill>
                  <a:schemeClr val="tx1"/>
                </a:solidFill>
                <a:effectLst/>
                <a:uLnTx/>
                <a:uFillTx/>
                <a:latin typeface="Times New Roman" pitchFamily="18" charset="0"/>
              </a:rPr>
              <a:t>k</a:t>
            </a:r>
            <a:r>
              <a:rPr kumimoji="0" lang="en-US" altLang="ko-KR" sz="2200" b="0" i="0" u="none" strike="noStrike" kern="0" cap="none" spc="0" normalizeH="0" baseline="0" noProof="0" dirty="0" smtClean="0">
                <a:ln>
                  <a:noFill/>
                </a:ln>
                <a:solidFill>
                  <a:schemeClr val="tx1"/>
                </a:solidFill>
                <a:effectLst/>
                <a:uLnTx/>
                <a:uFillTx/>
                <a:latin typeface="Times New Roman" pitchFamily="18" charset="0"/>
              </a:rPr>
              <a:t> number of channels and the set of coverage requirements {</a:t>
            </a:r>
            <a:r>
              <a:rPr kumimoji="0" lang="en-US" altLang="ko-KR" sz="2200" b="0" i="1" u="none" strike="noStrike" kern="0" cap="none" spc="0" normalizeH="0" baseline="0" noProof="0" dirty="0" err="1" smtClean="0">
                <a:ln>
                  <a:noFill/>
                </a:ln>
                <a:solidFill>
                  <a:schemeClr val="tx1"/>
                </a:solidFill>
                <a:effectLst/>
                <a:uLnTx/>
                <a:uFillTx/>
                <a:latin typeface="Times New Roman" pitchFamily="18" charset="0"/>
              </a:rPr>
              <a:t>r</a:t>
            </a:r>
            <a:r>
              <a:rPr kumimoji="0" lang="en-US" altLang="ko-KR" sz="2200" b="0" i="1" u="none" strike="noStrike" kern="0" cap="none" spc="0" normalizeH="0" baseline="-25000" noProof="0" dirty="0" err="1" smtClean="0">
                <a:ln>
                  <a:noFill/>
                </a:ln>
                <a:solidFill>
                  <a:schemeClr val="tx1"/>
                </a:solidFill>
                <a:effectLst/>
                <a:uLnTx/>
                <a:uFillTx/>
                <a:latin typeface="Times New Roman" pitchFamily="18" charset="0"/>
              </a:rPr>
              <a:t>n</a:t>
            </a:r>
            <a:r>
              <a:rPr kumimoji="0" lang="en-US" altLang="ko-KR" sz="2200" b="0" i="0" u="none" strike="noStrike" kern="0" cap="none" spc="0" normalizeH="0" baseline="0" noProof="0" dirty="0" smtClean="0">
                <a:ln>
                  <a:noFill/>
                </a:ln>
                <a:solidFill>
                  <a:schemeClr val="tx1"/>
                </a:solidFill>
                <a:effectLst/>
                <a:uLnTx/>
                <a:uFillTx/>
                <a:latin typeface="Times New Roman" pitchFamily="18" charset="0"/>
              </a:rPr>
              <a:t>}</a:t>
            </a:r>
          </a:p>
          <a:p>
            <a:pPr marL="742950" marR="0" lvl="1" indent="-285750" algn="l" defTabSz="914400" rtl="0" eaLnBrk="0" fontAlgn="base" latinLnBrk="0" hangingPunct="0">
              <a:lnSpc>
                <a:spcPct val="90000"/>
              </a:lnSpc>
              <a:spcBef>
                <a:spcPct val="20000"/>
              </a:spcBef>
              <a:spcAft>
                <a:spcPct val="0"/>
              </a:spcAft>
              <a:buClrTx/>
              <a:buSzTx/>
              <a:buFont typeface="Wingdings" pitchFamily="2" charset="2"/>
              <a:buChar char="§"/>
              <a:tabLst/>
              <a:defRPr/>
            </a:pPr>
            <a:r>
              <a:rPr lang="en-US" altLang="ko-KR" sz="2200" kern="0" dirty="0" smtClean="0">
                <a:latin typeface="Times New Roman" pitchFamily="18" charset="0"/>
              </a:rPr>
              <a:t>Complexity grows exponentially with the number of sniffers</a:t>
            </a:r>
            <a:endParaRPr kumimoji="0" lang="en-US" altLang="ko-KR" sz="2200" b="0" i="0" u="none" strike="noStrike" kern="0" cap="none" spc="0" normalizeH="0" baseline="0" noProof="0" dirty="0" smtClean="0">
              <a:ln>
                <a:noFill/>
              </a:ln>
              <a:solidFill>
                <a:schemeClr val="tx1"/>
              </a:solidFill>
              <a:effectLst/>
              <a:uLnTx/>
              <a:uFillTx/>
              <a:latin typeface="Times New Roman" pitchFamily="18" charset="0"/>
            </a:endParaRPr>
          </a:p>
        </p:txBody>
      </p:sp>
      <p:grpSp>
        <p:nvGrpSpPr>
          <p:cNvPr id="3" name="Group 31"/>
          <p:cNvGrpSpPr/>
          <p:nvPr/>
        </p:nvGrpSpPr>
        <p:grpSpPr>
          <a:xfrm>
            <a:off x="356902" y="3934742"/>
            <a:ext cx="8406098" cy="548358"/>
            <a:chOff x="433103" y="3934742"/>
            <a:chExt cx="7072598" cy="548358"/>
          </a:xfrm>
        </p:grpSpPr>
        <p:sp>
          <p:nvSpPr>
            <p:cNvPr id="33" name="Rectangle 8"/>
            <p:cNvSpPr>
              <a:spLocks noChangeArrowheads="1"/>
            </p:cNvSpPr>
            <p:nvPr/>
          </p:nvSpPr>
          <p:spPr bwMode="auto">
            <a:xfrm>
              <a:off x="433103" y="3943929"/>
              <a:ext cx="7072598" cy="539171"/>
            </a:xfrm>
            <a:prstGeom prst="rect">
              <a:avLst/>
            </a:prstGeom>
            <a:noFill/>
            <a:ln w="19050">
              <a:noFill/>
              <a:miter lim="800000"/>
              <a:headEnd/>
              <a:tailEnd/>
            </a:ln>
            <a:effectLst/>
          </p:spPr>
          <p:txBody>
            <a:bodyPr lIns="90487" tIns="44450" rIns="90487" bIns="44450"/>
            <a:lstStyle/>
            <a:p>
              <a:pPr marL="342900" indent="-342900" algn="l">
                <a:spcBef>
                  <a:spcPct val="20000"/>
                </a:spcBef>
                <a:buSzPct val="80000"/>
                <a:buFont typeface="Wingdings" pitchFamily="2" charset="2"/>
                <a:buNone/>
              </a:pPr>
              <a:r>
                <a:rPr lang="en-US" altLang="ko-KR" sz="2400" dirty="0" smtClean="0">
                  <a:solidFill>
                    <a:srgbClr val="FF0000"/>
                  </a:solidFill>
                  <a:latin typeface="Times New Roman" pitchFamily="18" charset="0"/>
                </a:rPr>
                <a:t>	 </a:t>
              </a:r>
              <a:r>
                <a:rPr lang="en-US" altLang="ko-KR" sz="2400" dirty="0" smtClean="0">
                  <a:latin typeface="Times New Roman" pitchFamily="18" charset="0"/>
                </a:rPr>
                <a:t>For fixed </a:t>
              </a:r>
              <a:r>
                <a:rPr lang="en-US" altLang="ko-KR" sz="2400" i="1" dirty="0" err="1" smtClean="0">
                  <a:latin typeface="Times New Roman" pitchFamily="18" charset="0"/>
                </a:rPr>
                <a:t>k</a:t>
              </a:r>
              <a:r>
                <a:rPr lang="en-US" altLang="ko-KR" sz="2400" dirty="0" smtClean="0">
                  <a:latin typeface="Times New Roman" pitchFamily="18" charset="0"/>
                </a:rPr>
                <a:t> ≥ 2 and {</a:t>
              </a:r>
              <a:r>
                <a:rPr lang="en-US" altLang="ko-KR" sz="2400" i="1" dirty="0" err="1" smtClean="0">
                  <a:latin typeface="Times New Roman" pitchFamily="18" charset="0"/>
                </a:rPr>
                <a:t>r</a:t>
              </a:r>
              <a:r>
                <a:rPr lang="en-US" altLang="ko-KR" sz="2400" i="1" baseline="-25000" dirty="0" err="1" smtClean="0">
                  <a:latin typeface="Times New Roman" pitchFamily="18" charset="0"/>
                </a:rPr>
                <a:t>n</a:t>
              </a:r>
              <a:r>
                <a:rPr lang="en-US" altLang="ko-KR" sz="2400" dirty="0" smtClean="0">
                  <a:latin typeface="Times New Roman" pitchFamily="18" charset="0"/>
                </a:rPr>
                <a:t>}, it is NP-hard to solve </a:t>
              </a:r>
              <a:r>
                <a:rPr lang="en-US" altLang="ko-KR" sz="2400" dirty="0" err="1" smtClean="0">
                  <a:latin typeface="Times New Roman" pitchFamily="18" charset="0"/>
                </a:rPr>
                <a:t>FCRM(</a:t>
              </a:r>
              <a:r>
                <a:rPr lang="en-US" altLang="ko-KR" sz="2400" i="1" dirty="0" err="1" smtClean="0">
                  <a:latin typeface="Times New Roman" pitchFamily="18" charset="0"/>
                </a:rPr>
                <a:t>k</a:t>
              </a:r>
              <a:r>
                <a:rPr lang="en-US" altLang="ko-KR" sz="2400" dirty="0" smtClean="0">
                  <a:latin typeface="Times New Roman" pitchFamily="18" charset="0"/>
                </a:rPr>
                <a:t>, {</a:t>
              </a:r>
              <a:r>
                <a:rPr lang="en-US" altLang="ko-KR" sz="2400" i="1" dirty="0" err="1" smtClean="0">
                  <a:latin typeface="Times New Roman" pitchFamily="18" charset="0"/>
                </a:rPr>
                <a:t>r</a:t>
              </a:r>
              <a:r>
                <a:rPr lang="en-US" altLang="ko-KR" sz="2400" i="1" baseline="-25000" dirty="0" err="1" smtClean="0">
                  <a:latin typeface="Times New Roman" pitchFamily="18" charset="0"/>
                </a:rPr>
                <a:t>n</a:t>
              </a:r>
              <a:r>
                <a:rPr lang="en-US" altLang="ko-KR" sz="2400" dirty="0" smtClean="0">
                  <a:latin typeface="Times New Roman" pitchFamily="18" charset="0"/>
                </a:rPr>
                <a:t>})</a:t>
              </a:r>
              <a:endParaRPr lang="en-US" altLang="ko-KR" sz="2400" dirty="0">
                <a:latin typeface="Times New Roman" pitchFamily="18" charset="0"/>
              </a:endParaRPr>
            </a:p>
          </p:txBody>
        </p:sp>
        <p:sp>
          <p:nvSpPr>
            <p:cNvPr id="34" name="Rectangle 11"/>
            <p:cNvSpPr>
              <a:spLocks noChangeArrowheads="1"/>
            </p:cNvSpPr>
            <p:nvPr/>
          </p:nvSpPr>
          <p:spPr bwMode="auto">
            <a:xfrm>
              <a:off x="693571" y="3934742"/>
              <a:ext cx="6799428" cy="510258"/>
            </a:xfrm>
            <a:prstGeom prst="rect">
              <a:avLst/>
            </a:prstGeom>
            <a:noFill/>
            <a:ln w="25400">
              <a:solidFill>
                <a:srgbClr val="800080"/>
              </a:solidFill>
              <a:miter lim="800000"/>
              <a:headEnd/>
              <a:tailEnd/>
            </a:ln>
            <a:effectLst/>
          </p:spPr>
          <p:txBody>
            <a:bodyPr lIns="90487" tIns="44450" rIns="90487" bIns="44450"/>
            <a:lstStyle/>
            <a:p>
              <a:pPr marL="342900" indent="-342900" algn="l">
                <a:spcBef>
                  <a:spcPct val="20000"/>
                </a:spcBef>
                <a:buSzPct val="80000"/>
                <a:buFont typeface="Wingdings" pitchFamily="2" charset="2"/>
                <a:buNone/>
              </a:pPr>
              <a:endParaRPr lang="en-US" altLang="ko-KR" sz="2000">
                <a:latin typeface="Times New Roman" pitchFamily="18" charset="0"/>
              </a:endParaRPr>
            </a:p>
          </p:txBody>
        </p:sp>
      </p:grpSp>
    </p:spTree>
    <p:extLst>
      <p:ext uri="{BB962C8B-B14F-4D97-AF65-F5344CB8AC3E}">
        <p14:creationId xmlns:p14="http://schemas.microsoft.com/office/powerpoint/2010/main" val="342467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xEl>
                                              <p:pRg st="10" end="1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xEl>
                                              <p:pRg st="11" end="1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Motivation</a:t>
            </a:r>
            <a:endParaRPr lang="en-US" altLang="ko-KR" dirty="0">
              <a:ea typeface="굴림" pitchFamily="50" charset="-127"/>
            </a:endParaRPr>
          </a:p>
        </p:txBody>
      </p:sp>
      <p:sp>
        <p:nvSpPr>
          <p:cNvPr id="1144835" name="Rectangle 3"/>
          <p:cNvSpPr>
            <a:spLocks noGrp="1" noChangeArrowheads="1"/>
          </p:cNvSpPr>
          <p:nvPr>
            <p:ph type="body" idx="1"/>
          </p:nvPr>
        </p:nvSpPr>
        <p:spPr/>
        <p:txBody>
          <a:bodyPr/>
          <a:lstStyle/>
          <a:p>
            <a:endParaRPr lang="en-US" altLang="ko-KR" dirty="0" smtClean="0">
              <a:ea typeface="굴림" pitchFamily="50" charset="-127"/>
            </a:endParaRPr>
          </a:p>
          <a:p>
            <a:endParaRPr lang="en-US" altLang="ko-KR" dirty="0" smtClean="0">
              <a:ea typeface="굴림" pitchFamily="50" charset="-127"/>
            </a:endParaRPr>
          </a:p>
          <a:p>
            <a:endParaRPr lang="en-US" altLang="ko-KR" dirty="0" smtClean="0">
              <a:ea typeface="굴림" pitchFamily="50" charset="-127"/>
            </a:endParaRPr>
          </a:p>
          <a:p>
            <a:endParaRPr lang="en-US" altLang="ko-KR" sz="3200" dirty="0" smtClean="0">
              <a:ea typeface="굴림" pitchFamily="50" charset="-127"/>
            </a:endParaRPr>
          </a:p>
          <a:p>
            <a:endParaRPr lang="en-US" altLang="ko-KR" sz="1200" dirty="0" smtClean="0">
              <a:ea typeface="굴림" pitchFamily="50" charset="-127"/>
            </a:endParaRPr>
          </a:p>
          <a:p>
            <a:r>
              <a:rPr lang="en-US" altLang="ko-KR" dirty="0" smtClean="0">
                <a:ea typeface="굴림" pitchFamily="50" charset="-127"/>
              </a:rPr>
              <a:t>Use of multiple channels in AHWNs</a:t>
            </a:r>
            <a:endParaRPr lang="en-US" altLang="ko-KR" dirty="0">
              <a:ea typeface="굴림" pitchFamily="50" charset="-127"/>
            </a:endParaRPr>
          </a:p>
          <a:p>
            <a:pPr lvl="1"/>
            <a:r>
              <a:rPr lang="en-US" altLang="ko-KR" dirty="0" smtClean="0">
                <a:ea typeface="굴림" pitchFamily="50" charset="-127"/>
              </a:rPr>
              <a:t>Nodes equipped with multiple radios operate on different channels</a:t>
            </a:r>
            <a:endParaRPr lang="en-US" altLang="ko-KR" dirty="0">
              <a:ea typeface="굴림" pitchFamily="50" charset="-127"/>
            </a:endParaRPr>
          </a:p>
          <a:p>
            <a:pPr lvl="1"/>
            <a:r>
              <a:rPr lang="en-US" altLang="ko-KR" dirty="0" smtClean="0">
                <a:ea typeface="굴림" pitchFamily="50" charset="-127"/>
              </a:rPr>
              <a:t>Can significantly increase the network capacity</a:t>
            </a:r>
            <a:endParaRPr lang="en-US" altLang="ko-KR" sz="800" dirty="0" smtClean="0">
              <a:ea typeface="굴림" pitchFamily="50" charset="-127"/>
            </a:endParaRPr>
          </a:p>
          <a:p>
            <a:endParaRPr lang="en-US" altLang="ko-KR" sz="1200" dirty="0" smtClean="0">
              <a:latin typeface="Times New Roman" pitchFamily="18" charset="0"/>
            </a:endParaRPr>
          </a:p>
          <a:p>
            <a:r>
              <a:rPr lang="en-US" altLang="ko-KR" dirty="0" smtClean="0">
                <a:latin typeface="Times New Roman" pitchFamily="18" charset="0"/>
              </a:rPr>
              <a:t>An issue with behavior-based detection in multi-channel </a:t>
            </a:r>
            <a:r>
              <a:rPr lang="en-US" altLang="ko-KR" dirty="0" err="1" smtClean="0">
                <a:latin typeface="Times New Roman" pitchFamily="18" charset="0"/>
              </a:rPr>
              <a:t>AHWNs</a:t>
            </a:r>
            <a:r>
              <a:rPr lang="en-US" altLang="ko-KR" dirty="0" smtClean="0">
                <a:latin typeface="Times New Roman" pitchFamily="18" charset="0"/>
              </a:rPr>
              <a:t>:</a:t>
            </a:r>
            <a:endParaRPr lang="en-US" altLang="ko-KR" dirty="0">
              <a:ea typeface="굴림" pitchFamily="50" charset="-127"/>
            </a:endParaRPr>
          </a:p>
        </p:txBody>
      </p:sp>
      <p:sp>
        <p:nvSpPr>
          <p:cNvPr id="15" name="Rectangle 3"/>
          <p:cNvSpPr txBox="1">
            <a:spLocks noChangeArrowheads="1"/>
          </p:cNvSpPr>
          <p:nvPr/>
        </p:nvSpPr>
        <p:spPr bwMode="auto">
          <a:xfrm>
            <a:off x="152400" y="960439"/>
            <a:ext cx="8832850" cy="1998662"/>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Pct val="80000"/>
              <a:buFont typeface="Wingdings" pitchFamily="2" charset="2"/>
              <a:buChar char="l"/>
              <a:tabLst/>
              <a:defRPr/>
            </a:pPr>
            <a:r>
              <a:rPr kumimoji="0" lang="en-US" altLang="ko-KR" sz="2400" b="0" i="0" u="none" strike="noStrike" kern="0" cap="none" spc="0" normalizeH="0" baseline="0" noProof="0" dirty="0" smtClean="0">
                <a:ln>
                  <a:noFill/>
                </a:ln>
                <a:solidFill>
                  <a:schemeClr val="accent2"/>
                </a:solidFill>
                <a:effectLst/>
                <a:uLnTx/>
                <a:uFillTx/>
                <a:latin typeface="+mn-lt"/>
                <a:ea typeface="굴림" pitchFamily="50" charset="-127"/>
                <a:cs typeface="+mn-cs"/>
              </a:rPr>
              <a:t>Behavior-based detection to defend </a:t>
            </a:r>
            <a:r>
              <a:rPr kumimoji="0" lang="en-US" altLang="ko-KR" sz="2400" b="0" i="0" u="none" strike="noStrike" kern="0" cap="none" spc="0" normalizeH="0" baseline="0" noProof="0" dirty="0" err="1" smtClean="0">
                <a:ln>
                  <a:noFill/>
                </a:ln>
                <a:solidFill>
                  <a:schemeClr val="accent2"/>
                </a:solidFill>
                <a:effectLst/>
                <a:uLnTx/>
                <a:uFillTx/>
                <a:latin typeface="+mn-lt"/>
                <a:ea typeface="굴림" pitchFamily="50" charset="-127"/>
                <a:cs typeface="+mn-cs"/>
              </a:rPr>
              <a:t>AHWNs</a:t>
            </a:r>
            <a:endParaRPr kumimoji="0" lang="en-US" altLang="ko-KR" sz="2400" b="0" i="0" u="none" strike="noStrike" kern="0" cap="none" spc="0" normalizeH="0" baseline="0" noProof="0" dirty="0" smtClean="0">
              <a:ln>
                <a:noFill/>
              </a:ln>
              <a:solidFill>
                <a:schemeClr val="accent2"/>
              </a:solidFill>
              <a:effectLst/>
              <a:uLnTx/>
              <a:uFillTx/>
              <a:latin typeface="+mn-lt"/>
              <a:ea typeface="굴림" pitchFamily="50" charset="-127"/>
              <a:cs typeface="+mn-cs"/>
            </a:endParaRP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
              <a:tabLst/>
              <a:defRPr/>
            </a:pPr>
            <a:r>
              <a:rPr kumimoji="0" lang="en-US" altLang="ko-KR" sz="2200" b="0" i="0" u="none" strike="noStrike" kern="0" cap="none" spc="0" normalizeH="0" baseline="0" noProof="0" dirty="0" smtClean="0">
                <a:ln>
                  <a:noFill/>
                </a:ln>
                <a:solidFill>
                  <a:schemeClr val="tx1"/>
                </a:solidFill>
                <a:effectLst/>
                <a:uLnTx/>
                <a:uFillTx/>
                <a:latin typeface="+mn-lt"/>
                <a:ea typeface="굴림" pitchFamily="50" charset="-127"/>
              </a:rPr>
              <a:t>Sniffer nodes overhear communications in their neighborhood,</a:t>
            </a:r>
            <a:r>
              <a:rPr kumimoji="0" lang="en-US" altLang="ko-KR" sz="2200" b="0" i="0" u="none" strike="noStrike" kern="0" cap="none" spc="0" normalizeH="0" noProof="0" dirty="0" smtClean="0">
                <a:ln>
                  <a:noFill/>
                </a:ln>
                <a:solidFill>
                  <a:schemeClr val="tx1"/>
                </a:solidFill>
                <a:effectLst/>
                <a:uLnTx/>
                <a:uFillTx/>
                <a:latin typeface="+mn-lt"/>
                <a:ea typeface="굴림" pitchFamily="50" charset="-127"/>
              </a:rPr>
              <a:t> and then</a:t>
            </a:r>
            <a:r>
              <a:rPr kumimoji="0" lang="en-US" altLang="ko-KR" sz="2200" b="0" i="0" u="none" strike="noStrike" kern="0" cap="none" spc="0" normalizeH="0" baseline="0" noProof="0" dirty="0" smtClean="0">
                <a:ln>
                  <a:noFill/>
                </a:ln>
                <a:solidFill>
                  <a:schemeClr val="tx1"/>
                </a:solidFill>
                <a:effectLst/>
                <a:uLnTx/>
                <a:uFillTx/>
                <a:latin typeface="+mn-lt"/>
                <a:ea typeface="굴림" pitchFamily="50" charset="-127"/>
              </a:rPr>
              <a:t> determine if the behaviors of the neighbors are legitimate</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
              <a:tabLst/>
              <a:defRPr/>
            </a:pPr>
            <a:r>
              <a:rPr kumimoji="0" lang="en-US" altLang="ko-KR" sz="2200" b="0" i="0" u="none" strike="noStrike" kern="0" cap="none" spc="0" normalizeH="0" baseline="0" noProof="0" dirty="0" smtClean="0">
                <a:ln>
                  <a:noFill/>
                </a:ln>
                <a:solidFill>
                  <a:schemeClr val="tx1"/>
                </a:solidFill>
                <a:effectLst/>
                <a:uLnTx/>
                <a:uFillTx/>
                <a:latin typeface="+mn-lt"/>
                <a:ea typeface="굴림" pitchFamily="50" charset="-127"/>
              </a:rPr>
              <a:t>Example: to detect the MAC-layer misbehavior, a sniffer can verify if the back-off times of its neighbors follow the legitimate patterns</a:t>
            </a:r>
          </a:p>
        </p:txBody>
      </p:sp>
      <p:grpSp>
        <p:nvGrpSpPr>
          <p:cNvPr id="11" name="Group 25"/>
          <p:cNvGrpSpPr>
            <a:grpSpLocks/>
          </p:cNvGrpSpPr>
          <p:nvPr/>
        </p:nvGrpSpPr>
        <p:grpSpPr bwMode="auto">
          <a:xfrm>
            <a:off x="254410" y="5163560"/>
            <a:ext cx="8381591" cy="900113"/>
            <a:chOff x="151" y="2657"/>
            <a:chExt cx="5501" cy="567"/>
          </a:xfrm>
        </p:grpSpPr>
        <p:sp>
          <p:nvSpPr>
            <p:cNvPr id="14" name="AutoShape 9"/>
            <p:cNvSpPr>
              <a:spLocks noChangeArrowheads="1"/>
            </p:cNvSpPr>
            <p:nvPr/>
          </p:nvSpPr>
          <p:spPr bwMode="auto">
            <a:xfrm>
              <a:off x="151" y="2748"/>
              <a:ext cx="432" cy="368"/>
            </a:xfrm>
            <a:prstGeom prst="rightArrow">
              <a:avLst>
                <a:gd name="adj1" fmla="val 50000"/>
                <a:gd name="adj2" fmla="val 56727"/>
              </a:avLst>
            </a:prstGeom>
            <a:gradFill rotWithShape="1">
              <a:gsLst>
                <a:gs pos="0">
                  <a:srgbClr val="FFF200"/>
                </a:gs>
                <a:gs pos="45000">
                  <a:srgbClr val="FF7A00"/>
                </a:gs>
                <a:gs pos="70000">
                  <a:srgbClr val="FF0300"/>
                </a:gs>
                <a:gs pos="100000">
                  <a:srgbClr val="4D0808"/>
                </a:gs>
              </a:gsLst>
              <a:lin ang="5400000" scaled="1"/>
            </a:gradFill>
            <a:ln w="15875" algn="ctr">
              <a:noFill/>
              <a:miter lim="800000"/>
              <a:headEnd/>
              <a:tailEnd/>
            </a:ln>
            <a:effectLst/>
          </p:spPr>
          <p:txBody>
            <a:bodyPr wrap="none" anchor="ctr"/>
            <a:lstStyle/>
            <a:p>
              <a:endParaRPr lang="en-US"/>
            </a:p>
          </p:txBody>
        </p:sp>
        <p:grpSp>
          <p:nvGrpSpPr>
            <p:cNvPr id="16" name="Group 12"/>
            <p:cNvGrpSpPr>
              <a:grpSpLocks/>
            </p:cNvGrpSpPr>
            <p:nvPr/>
          </p:nvGrpSpPr>
          <p:grpSpPr bwMode="auto">
            <a:xfrm>
              <a:off x="489" y="2657"/>
              <a:ext cx="5163" cy="567"/>
              <a:chOff x="727" y="2705"/>
              <a:chExt cx="5033" cy="494"/>
            </a:xfrm>
          </p:grpSpPr>
          <p:sp>
            <p:nvSpPr>
              <p:cNvPr id="17" name="Rectangle 8"/>
              <p:cNvSpPr>
                <a:spLocks noChangeArrowheads="1"/>
              </p:cNvSpPr>
              <p:nvPr/>
            </p:nvSpPr>
            <p:spPr bwMode="auto">
              <a:xfrm>
                <a:off x="727" y="2709"/>
                <a:ext cx="5033" cy="490"/>
              </a:xfrm>
              <a:prstGeom prst="rect">
                <a:avLst/>
              </a:prstGeom>
              <a:noFill/>
              <a:ln w="19050">
                <a:noFill/>
                <a:miter lim="800000"/>
                <a:headEnd/>
                <a:tailEnd/>
              </a:ln>
              <a:effectLst/>
            </p:spPr>
            <p:txBody>
              <a:bodyPr lIns="90487" tIns="44450" rIns="90487" bIns="44450"/>
              <a:lstStyle/>
              <a:p>
                <a:pPr marL="342900" indent="-342900" algn="l">
                  <a:spcBef>
                    <a:spcPct val="20000"/>
                  </a:spcBef>
                  <a:buSzPct val="80000"/>
                  <a:buFont typeface="Wingdings" pitchFamily="2" charset="2"/>
                  <a:buNone/>
                </a:pPr>
                <a:r>
                  <a:rPr lang="en-US" altLang="ko-KR" sz="2000" dirty="0">
                    <a:solidFill>
                      <a:srgbClr val="FF0000"/>
                    </a:solidFill>
                    <a:latin typeface="Times New Roman" pitchFamily="18" charset="0"/>
                  </a:rPr>
                  <a:t>	</a:t>
                </a:r>
                <a:r>
                  <a:rPr lang="en-US" altLang="ko-KR" sz="2000" dirty="0" smtClean="0">
                    <a:solidFill>
                      <a:srgbClr val="FF0000"/>
                    </a:solidFill>
                    <a:latin typeface="Times New Roman" pitchFamily="18" charset="0"/>
                  </a:rPr>
                  <a:t> </a:t>
                </a:r>
                <a:r>
                  <a:rPr lang="en-US" altLang="ko-KR" sz="2000" dirty="0" smtClean="0">
                    <a:latin typeface="Times New Roman" pitchFamily="18" charset="0"/>
                  </a:rPr>
                  <a:t> </a:t>
                </a:r>
                <a:r>
                  <a:rPr lang="en-US" altLang="ko-KR" sz="2400" dirty="0" smtClean="0">
                    <a:latin typeface="Times New Roman" pitchFamily="18" charset="0"/>
                  </a:rPr>
                  <a:t>In order to execute the behavior-based detection, </a:t>
                </a:r>
                <a:r>
                  <a:rPr lang="en-US" altLang="ko-KR" sz="2400" dirty="0" smtClean="0">
                    <a:solidFill>
                      <a:srgbClr val="FF0000"/>
                    </a:solidFill>
                    <a:latin typeface="Times New Roman" pitchFamily="18" charset="0"/>
                  </a:rPr>
                  <a:t>on which channel</a:t>
                </a:r>
                <a:r>
                  <a:rPr lang="en-US" altLang="ko-KR" sz="2400" dirty="0" smtClean="0">
                    <a:latin typeface="Times New Roman" pitchFamily="18" charset="0"/>
                  </a:rPr>
                  <a:t> does a sniffer overhear? </a:t>
                </a:r>
                <a:endParaRPr lang="en-US" altLang="ko-KR" sz="2400" dirty="0">
                  <a:latin typeface="Times New Roman" pitchFamily="18" charset="0"/>
                </a:endParaRPr>
              </a:p>
            </p:txBody>
          </p:sp>
          <p:sp>
            <p:nvSpPr>
              <p:cNvPr id="18" name="Rectangle 11"/>
              <p:cNvSpPr>
                <a:spLocks noChangeArrowheads="1"/>
              </p:cNvSpPr>
              <p:nvPr/>
            </p:nvSpPr>
            <p:spPr bwMode="auto">
              <a:xfrm>
                <a:off x="883" y="2705"/>
                <a:ext cx="4877" cy="490"/>
              </a:xfrm>
              <a:prstGeom prst="rect">
                <a:avLst/>
              </a:prstGeom>
              <a:noFill/>
              <a:ln w="25400">
                <a:solidFill>
                  <a:srgbClr val="800080"/>
                </a:solidFill>
                <a:miter lim="800000"/>
                <a:headEnd/>
                <a:tailEnd/>
              </a:ln>
              <a:effectLst/>
            </p:spPr>
            <p:txBody>
              <a:bodyPr lIns="90487" tIns="44450" rIns="90487" bIns="44450"/>
              <a:lstStyle/>
              <a:p>
                <a:pPr marL="342900" indent="-342900" algn="l">
                  <a:spcBef>
                    <a:spcPct val="20000"/>
                  </a:spcBef>
                  <a:buSzPct val="80000"/>
                  <a:buFont typeface="Wingdings" pitchFamily="2" charset="2"/>
                  <a:buNone/>
                </a:pPr>
                <a:endParaRPr lang="en-US" altLang="ko-KR" sz="2000">
                  <a:latin typeface="Times New Roman" pitchFamily="18" charset="0"/>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4835">
                                            <p:txEl>
                                              <p:pRg st="5" end="5"/>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44835">
                                            <p:txEl>
                                              <p:pRg st="6" end="6"/>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44835">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44835">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483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Monitoring in Multi-Channel Networks</a:t>
            </a:r>
          </a:p>
        </p:txBody>
      </p:sp>
      <p:grpSp>
        <p:nvGrpSpPr>
          <p:cNvPr id="33" name="Group 32"/>
          <p:cNvGrpSpPr>
            <a:grpSpLocks noChangeAspect="1"/>
          </p:cNvGrpSpPr>
          <p:nvPr/>
        </p:nvGrpSpPr>
        <p:grpSpPr>
          <a:xfrm>
            <a:off x="1196620" y="1109132"/>
            <a:ext cx="3871218" cy="3643489"/>
            <a:chOff x="533398" y="1125911"/>
            <a:chExt cx="4603046" cy="4332265"/>
          </a:xfrm>
        </p:grpSpPr>
        <p:sp>
          <p:nvSpPr>
            <p:cNvPr id="5" name="Oval 4"/>
            <p:cNvSpPr/>
            <p:nvPr/>
          </p:nvSpPr>
          <p:spPr bwMode="auto">
            <a:xfrm>
              <a:off x="3524956" y="2254956"/>
              <a:ext cx="465666" cy="465666"/>
            </a:xfrm>
            <a:prstGeom prst="ellipse">
              <a:avLst/>
            </a:prstGeom>
            <a:noFill/>
            <a:ln w="254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Times" pitchFamily="18" charset="0"/>
                  <a:ea typeface="굴림" pitchFamily="50" charset="-127"/>
                </a:rPr>
                <a:t>S</a:t>
              </a:r>
              <a:r>
                <a:rPr kumimoji="0" lang="en-US" sz="1800" b="1" i="1" u="none" strike="noStrike" cap="none" normalizeH="0" baseline="-25000" dirty="0" smtClean="0">
                  <a:ln>
                    <a:noFill/>
                  </a:ln>
                  <a:solidFill>
                    <a:schemeClr val="tx1"/>
                  </a:solidFill>
                  <a:effectLst/>
                  <a:latin typeface="Times" pitchFamily="18" charset="0"/>
                  <a:ea typeface="굴림" pitchFamily="50" charset="-127"/>
                </a:rPr>
                <a:t>2</a:t>
              </a:r>
            </a:p>
          </p:txBody>
        </p:sp>
        <p:sp>
          <p:nvSpPr>
            <p:cNvPr id="6" name="Oval 5"/>
            <p:cNvSpPr/>
            <p:nvPr/>
          </p:nvSpPr>
          <p:spPr bwMode="auto">
            <a:xfrm>
              <a:off x="2830689" y="3860799"/>
              <a:ext cx="465666" cy="465666"/>
            </a:xfrm>
            <a:prstGeom prst="ellipse">
              <a:avLst/>
            </a:prstGeom>
            <a:no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Times" pitchFamily="18" charset="0"/>
                  <a:ea typeface="굴림" pitchFamily="50" charset="-127"/>
                </a:rPr>
                <a:t>S</a:t>
              </a:r>
              <a:r>
                <a:rPr kumimoji="0" lang="en-US" sz="1800" b="1" i="1" u="none" strike="noStrike" cap="none" normalizeH="0" baseline="-25000" dirty="0" smtClean="0">
                  <a:ln>
                    <a:noFill/>
                  </a:ln>
                  <a:solidFill>
                    <a:schemeClr val="tx1"/>
                  </a:solidFill>
                  <a:effectLst/>
                  <a:latin typeface="Times" pitchFamily="18" charset="0"/>
                  <a:ea typeface="굴림" pitchFamily="50" charset="-127"/>
                </a:rPr>
                <a:t>3</a:t>
              </a:r>
            </a:p>
          </p:txBody>
        </p:sp>
        <p:sp>
          <p:nvSpPr>
            <p:cNvPr id="10" name="Oval 9"/>
            <p:cNvSpPr>
              <a:spLocks noChangeAspect="1"/>
            </p:cNvSpPr>
            <p:nvPr/>
          </p:nvSpPr>
          <p:spPr bwMode="auto">
            <a:xfrm>
              <a:off x="533398" y="1450623"/>
              <a:ext cx="2743200" cy="2743200"/>
            </a:xfrm>
            <a:prstGeom prst="ellipse">
              <a:avLst/>
            </a:prstGeom>
            <a:noFill/>
            <a:ln w="254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25000" dirty="0" smtClean="0">
                <a:ln>
                  <a:noFill/>
                </a:ln>
                <a:solidFill>
                  <a:schemeClr val="tx1"/>
                </a:solidFill>
                <a:effectLst/>
                <a:latin typeface="Times" pitchFamily="18" charset="0"/>
                <a:ea typeface="굴림" pitchFamily="50" charset="-127"/>
              </a:endParaRPr>
            </a:p>
          </p:txBody>
        </p:sp>
        <p:sp>
          <p:nvSpPr>
            <p:cNvPr id="11" name="Oval 10"/>
            <p:cNvSpPr/>
            <p:nvPr/>
          </p:nvSpPr>
          <p:spPr bwMode="auto">
            <a:xfrm>
              <a:off x="1665112" y="2596444"/>
              <a:ext cx="465666" cy="465666"/>
            </a:xfrm>
            <a:prstGeom prst="ellipse">
              <a:avLst/>
            </a:prstGeom>
            <a:noFill/>
            <a:ln w="254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b="1" i="1" dirty="0" smtClean="0"/>
                <a:t>S</a:t>
              </a:r>
              <a:r>
                <a:rPr lang="en-US" b="1" i="1" baseline="-25000" dirty="0" smtClean="0"/>
                <a:t>1</a:t>
              </a:r>
              <a:endParaRPr kumimoji="0" lang="en-US" sz="1800" b="1" i="1" u="none" strike="noStrike" cap="none" normalizeH="0" baseline="-25000" dirty="0" smtClean="0">
                <a:ln>
                  <a:noFill/>
                </a:ln>
                <a:solidFill>
                  <a:schemeClr val="tx1"/>
                </a:solidFill>
                <a:effectLst/>
                <a:latin typeface="Times" pitchFamily="18" charset="0"/>
                <a:ea typeface="굴림" pitchFamily="50" charset="-127"/>
              </a:endParaRPr>
            </a:p>
          </p:txBody>
        </p:sp>
        <p:sp>
          <p:nvSpPr>
            <p:cNvPr id="12" name="Oval 11"/>
            <p:cNvSpPr>
              <a:spLocks noChangeAspect="1"/>
            </p:cNvSpPr>
            <p:nvPr/>
          </p:nvSpPr>
          <p:spPr bwMode="auto">
            <a:xfrm>
              <a:off x="2393244" y="1125911"/>
              <a:ext cx="2743200" cy="2743200"/>
            </a:xfrm>
            <a:prstGeom prst="ellipse">
              <a:avLst/>
            </a:prstGeom>
            <a:noFill/>
            <a:ln w="254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25000" dirty="0" smtClean="0">
                <a:ln>
                  <a:noFill/>
                </a:ln>
                <a:solidFill>
                  <a:schemeClr val="tx1"/>
                </a:solidFill>
                <a:effectLst/>
                <a:latin typeface="Times" pitchFamily="18" charset="0"/>
                <a:ea typeface="굴림" pitchFamily="50" charset="-127"/>
              </a:endParaRPr>
            </a:p>
          </p:txBody>
        </p:sp>
        <p:sp>
          <p:nvSpPr>
            <p:cNvPr id="13" name="Oval 12"/>
            <p:cNvSpPr>
              <a:spLocks noChangeAspect="1"/>
            </p:cNvSpPr>
            <p:nvPr/>
          </p:nvSpPr>
          <p:spPr bwMode="auto">
            <a:xfrm>
              <a:off x="1698975" y="2714976"/>
              <a:ext cx="2743200" cy="2743200"/>
            </a:xfrm>
            <a:prstGeom prst="ellipse">
              <a:avLst/>
            </a:prstGeom>
            <a:noFill/>
            <a:ln w="254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25000" dirty="0" smtClean="0">
                <a:ln>
                  <a:noFill/>
                </a:ln>
                <a:solidFill>
                  <a:schemeClr val="tx1"/>
                </a:solidFill>
                <a:effectLst/>
                <a:latin typeface="Times" pitchFamily="18" charset="0"/>
                <a:ea typeface="굴림" pitchFamily="50" charset="-127"/>
              </a:endParaRPr>
            </a:p>
          </p:txBody>
        </p:sp>
        <p:sp>
          <p:nvSpPr>
            <p:cNvPr id="14" name="Oval 13"/>
            <p:cNvSpPr>
              <a:spLocks noChangeAspect="1"/>
            </p:cNvSpPr>
            <p:nvPr/>
          </p:nvSpPr>
          <p:spPr bwMode="auto">
            <a:xfrm>
              <a:off x="3115734" y="4653845"/>
              <a:ext cx="466344" cy="466344"/>
            </a:xfrm>
            <a:prstGeom prst="ellipse">
              <a:avLst/>
            </a:prstGeom>
            <a:noFill/>
            <a:ln w="254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i="1" dirty="0" smtClean="0"/>
                <a:t>N</a:t>
              </a:r>
              <a:r>
                <a:rPr kumimoji="0" lang="en-US" sz="1800" b="0" i="1" u="none" strike="noStrike" cap="none" normalizeH="0" baseline="-25000" dirty="0" smtClean="0">
                  <a:ln>
                    <a:noFill/>
                  </a:ln>
                  <a:solidFill>
                    <a:schemeClr val="tx1"/>
                  </a:solidFill>
                  <a:effectLst/>
                  <a:latin typeface="Times" pitchFamily="18" charset="0"/>
                  <a:ea typeface="굴림" pitchFamily="50" charset="-127"/>
                </a:rPr>
                <a:t>7</a:t>
              </a:r>
            </a:p>
          </p:txBody>
        </p:sp>
        <p:sp>
          <p:nvSpPr>
            <p:cNvPr id="15" name="Oval 14"/>
            <p:cNvSpPr>
              <a:spLocks noChangeAspect="1"/>
            </p:cNvSpPr>
            <p:nvPr/>
          </p:nvSpPr>
          <p:spPr bwMode="auto">
            <a:xfrm>
              <a:off x="784578" y="2604911"/>
              <a:ext cx="466344" cy="466344"/>
            </a:xfrm>
            <a:prstGeom prst="ellipse">
              <a:avLst/>
            </a:prstGeom>
            <a:no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i="1" dirty="0" smtClean="0"/>
                <a:t>N</a:t>
              </a:r>
              <a:r>
                <a:rPr kumimoji="0" lang="en-US" sz="1800" b="0" i="1" u="none" strike="noStrike" cap="none" normalizeH="0" baseline="-25000" dirty="0" smtClean="0">
                  <a:ln>
                    <a:noFill/>
                  </a:ln>
                  <a:solidFill>
                    <a:schemeClr val="tx1"/>
                  </a:solidFill>
                  <a:effectLst/>
                  <a:latin typeface="Times" pitchFamily="18" charset="0"/>
                  <a:ea typeface="굴림" pitchFamily="50" charset="-127"/>
                </a:rPr>
                <a:t>1</a:t>
              </a:r>
            </a:p>
          </p:txBody>
        </p:sp>
        <p:sp>
          <p:nvSpPr>
            <p:cNvPr id="16" name="Oval 15"/>
            <p:cNvSpPr>
              <a:spLocks noChangeAspect="1"/>
            </p:cNvSpPr>
            <p:nvPr/>
          </p:nvSpPr>
          <p:spPr bwMode="auto">
            <a:xfrm>
              <a:off x="1952979" y="3505200"/>
              <a:ext cx="466344" cy="466344"/>
            </a:xfrm>
            <a:prstGeom prst="ellipse">
              <a:avLst/>
            </a:prstGeom>
            <a:solidFill>
              <a:srgbClr val="0000FF">
                <a:alpha val="70000"/>
              </a:srgbClr>
            </a:solidFill>
            <a:ln w="254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i="1" dirty="0" smtClean="0"/>
                <a:t>N</a:t>
              </a:r>
              <a:r>
                <a:rPr kumimoji="0" lang="en-US" sz="1800" b="0" i="1" u="none" strike="noStrike" cap="none" normalizeH="0" baseline="-25000" dirty="0" smtClean="0">
                  <a:ln>
                    <a:noFill/>
                  </a:ln>
                  <a:solidFill>
                    <a:schemeClr val="tx1"/>
                  </a:solidFill>
                  <a:effectLst/>
                  <a:latin typeface="Times" pitchFamily="18" charset="0"/>
                  <a:ea typeface="굴림" pitchFamily="50" charset="-127"/>
                </a:rPr>
                <a:t>3</a:t>
              </a:r>
            </a:p>
          </p:txBody>
        </p:sp>
        <p:sp>
          <p:nvSpPr>
            <p:cNvPr id="17" name="Oval 16"/>
            <p:cNvSpPr>
              <a:spLocks noChangeAspect="1"/>
            </p:cNvSpPr>
            <p:nvPr/>
          </p:nvSpPr>
          <p:spPr bwMode="auto">
            <a:xfrm>
              <a:off x="1526824" y="1766710"/>
              <a:ext cx="466344" cy="466344"/>
            </a:xfrm>
            <a:prstGeom prst="ellipse">
              <a:avLst/>
            </a:prstGeom>
            <a:solidFill>
              <a:srgbClr val="0000FF">
                <a:alpha val="70000"/>
              </a:srgbClr>
            </a:solidFill>
            <a:ln w="254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i="1" dirty="0" smtClean="0"/>
                <a:t>N</a:t>
              </a:r>
              <a:r>
                <a:rPr kumimoji="0" lang="en-US" sz="1800" b="0" i="1" u="none" strike="noStrike" cap="none" normalizeH="0" baseline="-25000" dirty="0" smtClean="0">
                  <a:ln>
                    <a:noFill/>
                  </a:ln>
                  <a:solidFill>
                    <a:schemeClr val="tx1"/>
                  </a:solidFill>
                  <a:effectLst/>
                  <a:latin typeface="Times" pitchFamily="18" charset="0"/>
                  <a:ea typeface="굴림" pitchFamily="50" charset="-127"/>
                </a:rPr>
                <a:t>2</a:t>
              </a:r>
            </a:p>
          </p:txBody>
        </p:sp>
        <p:sp>
          <p:nvSpPr>
            <p:cNvPr id="18" name="Oval 17"/>
            <p:cNvSpPr>
              <a:spLocks noChangeAspect="1"/>
            </p:cNvSpPr>
            <p:nvPr/>
          </p:nvSpPr>
          <p:spPr bwMode="auto">
            <a:xfrm>
              <a:off x="3781779" y="1509889"/>
              <a:ext cx="466344" cy="466344"/>
            </a:xfrm>
            <a:prstGeom prst="ellipse">
              <a:avLst/>
            </a:prstGeom>
            <a:solidFill>
              <a:srgbClr val="0000FF">
                <a:alpha val="70000"/>
              </a:srgbClr>
            </a:solidFill>
            <a:ln w="254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i="1" dirty="0" smtClean="0"/>
                <a:t>N</a:t>
              </a:r>
              <a:r>
                <a:rPr kumimoji="0" lang="en-US" sz="1800" b="0" i="1" u="none" strike="noStrike" cap="none" normalizeH="0" baseline="-25000" dirty="0" smtClean="0">
                  <a:ln>
                    <a:noFill/>
                  </a:ln>
                  <a:solidFill>
                    <a:schemeClr val="tx1"/>
                  </a:solidFill>
                  <a:effectLst/>
                  <a:latin typeface="Times" pitchFamily="18" charset="0"/>
                  <a:ea typeface="굴림" pitchFamily="50" charset="-127"/>
                </a:rPr>
                <a:t>5</a:t>
              </a:r>
            </a:p>
          </p:txBody>
        </p:sp>
        <p:sp>
          <p:nvSpPr>
            <p:cNvPr id="19" name="Oval 18"/>
            <p:cNvSpPr>
              <a:spLocks noChangeAspect="1"/>
            </p:cNvSpPr>
            <p:nvPr/>
          </p:nvSpPr>
          <p:spPr bwMode="auto">
            <a:xfrm>
              <a:off x="2678291" y="2847623"/>
              <a:ext cx="466344" cy="466344"/>
            </a:xfrm>
            <a:prstGeom prst="ellipse">
              <a:avLst/>
            </a:prstGeom>
            <a:solidFill>
              <a:srgbClr val="FF0000">
                <a:alpha val="70000"/>
              </a:srgbClr>
            </a:solid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i="1" dirty="0" smtClean="0"/>
                <a:t>N</a:t>
              </a:r>
              <a:r>
                <a:rPr kumimoji="0" lang="en-US" sz="1800" b="0" i="1" u="none" strike="noStrike" cap="none" normalizeH="0" baseline="-25000" dirty="0" smtClean="0">
                  <a:ln>
                    <a:noFill/>
                  </a:ln>
                  <a:solidFill>
                    <a:schemeClr val="tx1"/>
                  </a:solidFill>
                  <a:effectLst/>
                  <a:latin typeface="Times" pitchFamily="18" charset="0"/>
                  <a:ea typeface="굴림" pitchFamily="50" charset="-127"/>
                </a:rPr>
                <a:t>4</a:t>
              </a:r>
            </a:p>
          </p:txBody>
        </p:sp>
        <p:sp>
          <p:nvSpPr>
            <p:cNvPr id="20" name="Oval 19"/>
            <p:cNvSpPr>
              <a:spLocks noChangeAspect="1"/>
            </p:cNvSpPr>
            <p:nvPr/>
          </p:nvSpPr>
          <p:spPr bwMode="auto">
            <a:xfrm>
              <a:off x="3527780" y="3189110"/>
              <a:ext cx="466344" cy="466344"/>
            </a:xfrm>
            <a:prstGeom prst="ellipse">
              <a:avLst/>
            </a:prstGeom>
            <a:solidFill>
              <a:srgbClr val="FF0000">
                <a:alpha val="70000"/>
              </a:srgbClr>
            </a:solid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i="1" dirty="0" smtClean="0"/>
                <a:t>N</a:t>
              </a:r>
              <a:r>
                <a:rPr kumimoji="0" lang="en-US" sz="1800" b="0" i="1" u="none" strike="noStrike" cap="none" normalizeH="0" baseline="-25000" dirty="0" smtClean="0">
                  <a:ln>
                    <a:noFill/>
                  </a:ln>
                  <a:solidFill>
                    <a:schemeClr val="tx1"/>
                  </a:solidFill>
                  <a:effectLst/>
                  <a:latin typeface="Times" pitchFamily="18" charset="0"/>
                  <a:ea typeface="굴림" pitchFamily="50" charset="-127"/>
                </a:rPr>
                <a:t>6</a:t>
              </a:r>
            </a:p>
          </p:txBody>
        </p:sp>
      </p:grpSp>
      <p:grpSp>
        <p:nvGrpSpPr>
          <p:cNvPr id="26" name="Group 25"/>
          <p:cNvGrpSpPr>
            <a:grpSpLocks/>
          </p:cNvGrpSpPr>
          <p:nvPr/>
        </p:nvGrpSpPr>
        <p:grpSpPr bwMode="auto">
          <a:xfrm>
            <a:off x="302518" y="4965700"/>
            <a:ext cx="8469590" cy="1320800"/>
            <a:chOff x="215" y="2657"/>
            <a:chExt cx="5718" cy="832"/>
          </a:xfrm>
        </p:grpSpPr>
        <p:sp>
          <p:nvSpPr>
            <p:cNvPr id="27" name="AutoShape 9"/>
            <p:cNvSpPr>
              <a:spLocks noChangeArrowheads="1"/>
            </p:cNvSpPr>
            <p:nvPr/>
          </p:nvSpPr>
          <p:spPr bwMode="auto">
            <a:xfrm>
              <a:off x="215" y="2921"/>
              <a:ext cx="368" cy="306"/>
            </a:xfrm>
            <a:prstGeom prst="rightArrow">
              <a:avLst>
                <a:gd name="adj1" fmla="val 50000"/>
                <a:gd name="adj2" fmla="val 47962"/>
              </a:avLst>
            </a:prstGeom>
            <a:gradFill rotWithShape="1">
              <a:gsLst>
                <a:gs pos="0">
                  <a:srgbClr val="FFF200"/>
                </a:gs>
                <a:gs pos="45000">
                  <a:srgbClr val="FF7A00"/>
                </a:gs>
                <a:gs pos="70000">
                  <a:srgbClr val="FF0300"/>
                </a:gs>
                <a:gs pos="100000">
                  <a:srgbClr val="4D0808"/>
                </a:gs>
              </a:gsLst>
              <a:lin ang="5400000" scaled="1"/>
            </a:gradFill>
            <a:ln w="15875" algn="ctr">
              <a:noFill/>
              <a:miter lim="800000"/>
              <a:headEnd/>
              <a:tailEnd/>
            </a:ln>
            <a:effectLst/>
          </p:spPr>
          <p:txBody>
            <a:bodyPr wrap="none" anchor="ctr"/>
            <a:lstStyle/>
            <a:p>
              <a:endParaRPr lang="en-US"/>
            </a:p>
          </p:txBody>
        </p:sp>
        <p:grpSp>
          <p:nvGrpSpPr>
            <p:cNvPr id="28" name="Group 12"/>
            <p:cNvGrpSpPr>
              <a:grpSpLocks/>
            </p:cNvGrpSpPr>
            <p:nvPr/>
          </p:nvGrpSpPr>
          <p:grpSpPr bwMode="auto">
            <a:xfrm>
              <a:off x="489" y="2657"/>
              <a:ext cx="5444" cy="832"/>
              <a:chOff x="727" y="2710"/>
              <a:chExt cx="5307" cy="726"/>
            </a:xfrm>
          </p:grpSpPr>
          <p:sp>
            <p:nvSpPr>
              <p:cNvPr id="29" name="Rectangle 8"/>
              <p:cNvSpPr>
                <a:spLocks noChangeArrowheads="1"/>
              </p:cNvSpPr>
              <p:nvPr/>
            </p:nvSpPr>
            <p:spPr bwMode="auto">
              <a:xfrm>
                <a:off x="727" y="2710"/>
                <a:ext cx="5307" cy="726"/>
              </a:xfrm>
              <a:prstGeom prst="rect">
                <a:avLst/>
              </a:prstGeom>
              <a:noFill/>
              <a:ln w="19050">
                <a:noFill/>
                <a:miter lim="800000"/>
                <a:headEnd/>
                <a:tailEnd/>
              </a:ln>
              <a:effectLst/>
            </p:spPr>
            <p:txBody>
              <a:bodyPr lIns="90487" tIns="44450" rIns="90487" bIns="44450"/>
              <a:lstStyle/>
              <a:p>
                <a:pPr marL="342900" indent="-342900" algn="l">
                  <a:spcBef>
                    <a:spcPct val="20000"/>
                  </a:spcBef>
                  <a:buSzPct val="80000"/>
                  <a:buFont typeface="Wingdings" pitchFamily="2" charset="2"/>
                  <a:buNone/>
                </a:pPr>
                <a:r>
                  <a:rPr lang="en-US" altLang="ko-KR" sz="2000" dirty="0" smtClean="0">
                    <a:solidFill>
                      <a:srgbClr val="FF0000"/>
                    </a:solidFill>
                    <a:latin typeface="Times New Roman" pitchFamily="18" charset="0"/>
                  </a:rPr>
                  <a:t>	   </a:t>
                </a:r>
                <a:r>
                  <a:rPr lang="en-US" altLang="ko-KR" sz="2400" dirty="0" smtClean="0">
                    <a:latin typeface="Times New Roman" pitchFamily="18" charset="0"/>
                  </a:rPr>
                  <a:t>How </a:t>
                </a:r>
                <a:r>
                  <a:rPr lang="en-US" altLang="ko-KR" sz="2400" dirty="0">
                    <a:latin typeface="Times New Roman" pitchFamily="18" charset="0"/>
                  </a:rPr>
                  <a:t>to</a:t>
                </a:r>
                <a:r>
                  <a:rPr lang="en-US" altLang="ko-KR" sz="2400" dirty="0" smtClean="0">
                    <a:latin typeface="Times New Roman" pitchFamily="18" charset="0"/>
                  </a:rPr>
                  <a:t> place a set of sniffers and assign a set of channels </a:t>
                </a:r>
                <a:r>
                  <a:rPr lang="en-US" altLang="ko-KR" sz="2400" dirty="0">
                    <a:latin typeface="Times New Roman" pitchFamily="18" charset="0"/>
                  </a:rPr>
                  <a:t>to</a:t>
                </a:r>
                <a:r>
                  <a:rPr lang="en-US" altLang="ko-KR" sz="2400" dirty="0" smtClean="0">
                    <a:latin typeface="Times New Roman" pitchFamily="18" charset="0"/>
                  </a:rPr>
                  <a:t> the sniffers’ radios so as to capture as large an amount of traffic as possible?</a:t>
                </a:r>
                <a:endParaRPr lang="en-US" altLang="ko-KR" sz="2400" dirty="0">
                  <a:latin typeface="Times New Roman" pitchFamily="18" charset="0"/>
                </a:endParaRPr>
              </a:p>
            </p:txBody>
          </p:sp>
          <p:sp>
            <p:nvSpPr>
              <p:cNvPr id="30" name="Rectangle 11"/>
              <p:cNvSpPr>
                <a:spLocks noChangeArrowheads="1"/>
              </p:cNvSpPr>
              <p:nvPr/>
            </p:nvSpPr>
            <p:spPr bwMode="auto">
              <a:xfrm>
                <a:off x="929" y="2711"/>
                <a:ext cx="5105" cy="691"/>
              </a:xfrm>
              <a:prstGeom prst="rect">
                <a:avLst/>
              </a:prstGeom>
              <a:noFill/>
              <a:ln w="25400">
                <a:solidFill>
                  <a:srgbClr val="800080"/>
                </a:solidFill>
                <a:miter lim="800000"/>
                <a:headEnd/>
                <a:tailEnd/>
              </a:ln>
              <a:effectLst/>
            </p:spPr>
            <p:txBody>
              <a:bodyPr lIns="90487" tIns="44450" rIns="90487" bIns="44450"/>
              <a:lstStyle/>
              <a:p>
                <a:pPr marL="342900" indent="-342900" algn="l">
                  <a:spcBef>
                    <a:spcPct val="20000"/>
                  </a:spcBef>
                  <a:buSzPct val="80000"/>
                  <a:buFont typeface="Wingdings" pitchFamily="2" charset="2"/>
                  <a:buNone/>
                </a:pPr>
                <a:endParaRPr lang="en-US" altLang="ko-KR" sz="2000">
                  <a:latin typeface="Times New Roman" pitchFamily="18" charset="0"/>
                </a:endParaRPr>
              </a:p>
            </p:txBody>
          </p:sp>
        </p:grpSp>
      </p:grpSp>
      <p:grpSp>
        <p:nvGrpSpPr>
          <p:cNvPr id="36" name="Group 35"/>
          <p:cNvGrpSpPr/>
          <p:nvPr/>
        </p:nvGrpSpPr>
        <p:grpSpPr>
          <a:xfrm>
            <a:off x="5511800" y="1211615"/>
            <a:ext cx="3349977" cy="1822275"/>
            <a:chOff x="5144911" y="943503"/>
            <a:chExt cx="3349977" cy="1822275"/>
          </a:xfrm>
        </p:grpSpPr>
        <p:sp>
          <p:nvSpPr>
            <p:cNvPr id="23" name="Rectangle 3"/>
            <p:cNvSpPr txBox="1">
              <a:spLocks noChangeArrowheads="1"/>
            </p:cNvSpPr>
            <p:nvPr/>
          </p:nvSpPr>
          <p:spPr bwMode="auto">
            <a:xfrm>
              <a:off x="5144911" y="943503"/>
              <a:ext cx="3349977" cy="1822275"/>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marL="342900" indent="-342900" algn="l">
                <a:lnSpc>
                  <a:spcPct val="90000"/>
                </a:lnSpc>
                <a:spcBef>
                  <a:spcPct val="20000"/>
                </a:spcBef>
                <a:buSzPct val="80000"/>
                <a:buFont typeface="Lucida Grande"/>
                <a:buChar char="-"/>
              </a:pPr>
              <a:r>
                <a:rPr kumimoji="0" lang="en-US" altLang="ko-KR" sz="2400" b="0" i="1" u="none" strike="noStrike" kern="0" cap="none" spc="0" normalizeH="0" baseline="0" noProof="0" dirty="0" smtClean="0">
                  <a:ln>
                    <a:noFill/>
                  </a:ln>
                  <a:effectLst/>
                  <a:uLnTx/>
                  <a:uFillTx/>
                  <a:latin typeface="Times New Roman" pitchFamily="18" charset="0"/>
                  <a:ea typeface="+mn-ea"/>
                  <a:cs typeface="+mn-cs"/>
                </a:rPr>
                <a:t>S</a:t>
              </a:r>
              <a:r>
                <a:rPr kumimoji="0" lang="en-US" altLang="ko-KR" sz="2400" b="0" i="1" u="none" strike="noStrike" kern="0" cap="none" spc="0" normalizeH="0" baseline="-25000" noProof="0" dirty="0" smtClean="0">
                  <a:ln>
                    <a:noFill/>
                  </a:ln>
                  <a:effectLst/>
                  <a:uLnTx/>
                  <a:uFillTx/>
                  <a:latin typeface="Times New Roman" pitchFamily="18" charset="0"/>
                  <a:ea typeface="+mn-ea"/>
                  <a:cs typeface="+mn-cs"/>
                </a:rPr>
                <a:t>i</a:t>
              </a:r>
              <a:r>
                <a:rPr kumimoji="0" lang="en-US" altLang="ko-KR" sz="2400" b="0" i="0" u="none" strike="noStrike" kern="0" cap="none" spc="0" normalizeH="0" baseline="0" noProof="0" dirty="0" smtClean="0">
                  <a:ln>
                    <a:noFill/>
                  </a:ln>
                  <a:effectLst/>
                  <a:uLnTx/>
                  <a:uFillTx/>
                  <a:latin typeface="Times New Roman" pitchFamily="18" charset="0"/>
                  <a:ea typeface="+mn-ea"/>
                  <a:cs typeface="+mn-cs"/>
                </a:rPr>
                <a:t>: Sniffer</a:t>
              </a:r>
            </a:p>
            <a:p>
              <a:pPr marL="342900" indent="-342900" algn="l">
                <a:lnSpc>
                  <a:spcPct val="90000"/>
                </a:lnSpc>
                <a:spcBef>
                  <a:spcPct val="20000"/>
                </a:spcBef>
                <a:buSzPct val="80000"/>
                <a:buFont typeface="Lucida Grande"/>
                <a:buChar char="-"/>
              </a:pPr>
              <a:r>
                <a:rPr lang="en-US" altLang="ko-KR" sz="2400" i="1" kern="0" dirty="0" smtClean="0">
                  <a:latin typeface="Times New Roman" pitchFamily="18" charset="0"/>
                </a:rPr>
                <a:t>N</a:t>
              </a:r>
              <a:r>
                <a:rPr lang="en-US" altLang="ko-KR" sz="2400" i="1" kern="0" baseline="-25000" dirty="0" smtClean="0">
                  <a:latin typeface="Times New Roman" pitchFamily="18" charset="0"/>
                </a:rPr>
                <a:t>j</a:t>
              </a:r>
              <a:r>
                <a:rPr lang="en-US" altLang="ko-KR" sz="2400" kern="0" dirty="0" smtClean="0">
                  <a:latin typeface="Times New Roman" pitchFamily="18" charset="0"/>
                </a:rPr>
                <a:t>: Node</a:t>
              </a:r>
              <a:endParaRPr lang="en-US" altLang="ko-KR" sz="2400" kern="0" dirty="0" smtClean="0">
                <a:latin typeface="Times New Roman" pitchFamily="18" charset="0"/>
                <a:ea typeface="+mn-ea"/>
              </a:endParaRPr>
            </a:p>
            <a:p>
              <a:pPr marL="342900" indent="-342900" algn="l">
                <a:lnSpc>
                  <a:spcPct val="90000"/>
                </a:lnSpc>
                <a:spcBef>
                  <a:spcPct val="20000"/>
                </a:spcBef>
                <a:buSzPct val="80000"/>
                <a:buFont typeface="Lucida Grande"/>
                <a:buChar char="-"/>
              </a:pPr>
              <a:r>
                <a:rPr lang="en-US" altLang="ko-KR" sz="2400" kern="0" dirty="0" smtClean="0">
                  <a:latin typeface="Times New Roman" pitchFamily="18" charset="0"/>
                  <a:ea typeface="+mn-ea"/>
                </a:rPr>
                <a:t>    : On channel 1</a:t>
              </a:r>
            </a:p>
            <a:p>
              <a:pPr marL="342900" indent="-342900" algn="l">
                <a:lnSpc>
                  <a:spcPct val="90000"/>
                </a:lnSpc>
                <a:spcBef>
                  <a:spcPct val="20000"/>
                </a:spcBef>
                <a:buSzPct val="80000"/>
                <a:buFont typeface="Lucida Grande"/>
                <a:buChar char="-"/>
              </a:pPr>
              <a:r>
                <a:rPr lang="en-US" altLang="ko-KR" sz="2400" kern="0" dirty="0" smtClean="0">
                  <a:latin typeface="Times New Roman" pitchFamily="18" charset="0"/>
                  <a:ea typeface="+mn-ea"/>
                </a:rPr>
                <a:t>    : On channel 2</a:t>
              </a:r>
              <a:endParaRPr lang="en-US" altLang="ko-KR" sz="2400" kern="0" dirty="0" smtClean="0">
                <a:latin typeface="Times New Roman" pitchFamily="18" charset="0"/>
              </a:endParaRPr>
            </a:p>
          </p:txBody>
        </p:sp>
        <p:sp>
          <p:nvSpPr>
            <p:cNvPr id="34" name="Oval 33"/>
            <p:cNvSpPr>
              <a:spLocks noChangeAspect="1"/>
            </p:cNvSpPr>
            <p:nvPr/>
          </p:nvSpPr>
          <p:spPr bwMode="auto">
            <a:xfrm>
              <a:off x="5534393" y="1866684"/>
              <a:ext cx="274320" cy="274320"/>
            </a:xfrm>
            <a:prstGeom prst="ellipse">
              <a:avLst/>
            </a:prstGeom>
            <a:noFill/>
            <a:ln w="254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1" u="none" strike="noStrike" cap="none" normalizeH="0" baseline="-25000" dirty="0" smtClean="0">
                <a:ln>
                  <a:noFill/>
                </a:ln>
                <a:solidFill>
                  <a:schemeClr val="tx1"/>
                </a:solidFill>
                <a:effectLst/>
                <a:latin typeface="Times" pitchFamily="18" charset="0"/>
                <a:ea typeface="굴림" pitchFamily="50" charset="-127"/>
              </a:endParaRPr>
            </a:p>
          </p:txBody>
        </p:sp>
        <p:sp>
          <p:nvSpPr>
            <p:cNvPr id="35" name="Oval 34"/>
            <p:cNvSpPr>
              <a:spLocks noChangeAspect="1"/>
            </p:cNvSpPr>
            <p:nvPr/>
          </p:nvSpPr>
          <p:spPr bwMode="auto">
            <a:xfrm>
              <a:off x="5531571" y="2273084"/>
              <a:ext cx="274320" cy="274320"/>
            </a:xfrm>
            <a:prstGeom prst="ellipse">
              <a:avLst/>
            </a:prstGeom>
            <a:no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1" u="none" strike="noStrike" cap="none" normalizeH="0" baseline="-25000" dirty="0" smtClean="0">
                <a:ln>
                  <a:noFill/>
                </a:ln>
                <a:solidFill>
                  <a:schemeClr val="tx1"/>
                </a:solidFill>
                <a:effectLst/>
                <a:latin typeface="Times" pitchFamily="18" charset="0"/>
                <a:ea typeface="굴림" pitchFamily="50" charset="-127"/>
              </a:endParaRPr>
            </a:p>
          </p:txBody>
        </p:sp>
      </p:grpSp>
      <p:sp>
        <p:nvSpPr>
          <p:cNvPr id="38" name="TextBox 37"/>
          <p:cNvSpPr txBox="1"/>
          <p:nvPr/>
        </p:nvSpPr>
        <p:spPr>
          <a:xfrm>
            <a:off x="5408362" y="3076223"/>
            <a:ext cx="2239860" cy="830997"/>
          </a:xfrm>
          <a:prstGeom prst="rect">
            <a:avLst/>
          </a:prstGeom>
          <a:noFill/>
        </p:spPr>
        <p:txBody>
          <a:bodyPr wrap="square" rtlCol="0">
            <a:spAutoFit/>
          </a:bodyPr>
          <a:lstStyle/>
          <a:p>
            <a:pPr algn="l"/>
            <a:r>
              <a:rPr lang="en-US" sz="2400" dirty="0" smtClean="0"/>
              <a:t>Receiving range of sniffers</a:t>
            </a:r>
            <a:endParaRPr lang="en-US" sz="2400" dirty="0"/>
          </a:p>
        </p:txBody>
      </p:sp>
      <p:sp>
        <p:nvSpPr>
          <p:cNvPr id="39" name="TextBox 38"/>
          <p:cNvSpPr txBox="1"/>
          <p:nvPr/>
        </p:nvSpPr>
        <p:spPr>
          <a:xfrm>
            <a:off x="339651" y="3708402"/>
            <a:ext cx="1706460" cy="461665"/>
          </a:xfrm>
          <a:prstGeom prst="rect">
            <a:avLst/>
          </a:prstGeom>
          <a:noFill/>
        </p:spPr>
        <p:txBody>
          <a:bodyPr wrap="square" rtlCol="0">
            <a:spAutoFit/>
          </a:bodyPr>
          <a:lstStyle/>
          <a:p>
            <a:pPr algn="l"/>
            <a:r>
              <a:rPr lang="en-US" sz="2400" dirty="0" smtClean="0"/>
              <a:t>Not covered</a:t>
            </a:r>
            <a:endParaRPr lang="en-US" sz="2400" dirty="0"/>
          </a:p>
        </p:txBody>
      </p:sp>
      <p:sp>
        <p:nvSpPr>
          <p:cNvPr id="40" name="Freeform 39"/>
          <p:cNvSpPr/>
          <p:nvPr/>
        </p:nvSpPr>
        <p:spPr bwMode="auto">
          <a:xfrm>
            <a:off x="985426" y="2695222"/>
            <a:ext cx="468018" cy="1086556"/>
          </a:xfrm>
          <a:custGeom>
            <a:avLst/>
            <a:gdLst>
              <a:gd name="connsiteX0" fmla="*/ 468018 w 468018"/>
              <a:gd name="connsiteY0" fmla="*/ 0 h 1086556"/>
              <a:gd name="connsiteX1" fmla="*/ 30574 w 468018"/>
              <a:gd name="connsiteY1" fmla="*/ 366889 h 1086556"/>
              <a:gd name="connsiteX2" fmla="*/ 284574 w 468018"/>
              <a:gd name="connsiteY2" fmla="*/ 564445 h 1086556"/>
              <a:gd name="connsiteX3" fmla="*/ 16463 w 468018"/>
              <a:gd name="connsiteY3" fmla="*/ 1086556 h 1086556"/>
            </a:gdLst>
            <a:ahLst/>
            <a:cxnLst>
              <a:cxn ang="0">
                <a:pos x="connsiteX0" y="connsiteY0"/>
              </a:cxn>
              <a:cxn ang="0">
                <a:pos x="connsiteX1" y="connsiteY1"/>
              </a:cxn>
              <a:cxn ang="0">
                <a:pos x="connsiteX2" y="connsiteY2"/>
              </a:cxn>
              <a:cxn ang="0">
                <a:pos x="connsiteX3" y="connsiteY3"/>
              </a:cxn>
            </a:cxnLst>
            <a:rect l="l" t="t" r="r" b="b"/>
            <a:pathLst>
              <a:path w="468018" h="1086556">
                <a:moveTo>
                  <a:pt x="468018" y="0"/>
                </a:moveTo>
                <a:cubicBezTo>
                  <a:pt x="264583" y="136407"/>
                  <a:pt x="61148" y="272815"/>
                  <a:pt x="30574" y="366889"/>
                </a:cubicBezTo>
                <a:cubicBezTo>
                  <a:pt x="0" y="460963"/>
                  <a:pt x="286926" y="444501"/>
                  <a:pt x="284574" y="564445"/>
                </a:cubicBezTo>
                <a:cubicBezTo>
                  <a:pt x="282222" y="684389"/>
                  <a:pt x="16463" y="1086556"/>
                  <a:pt x="16463" y="1086556"/>
                </a:cubicBezTo>
              </a:path>
            </a:pathLst>
          </a:custGeom>
          <a:noFill/>
          <a:ln w="25400" cap="flat" cmpd="sng" algn="ctr">
            <a:solidFill>
              <a:srgbClr val="000000"/>
            </a:solidFill>
            <a:prstDash val="solid"/>
            <a:round/>
            <a:headEnd type="none" w="med" len="med"/>
            <a:tailEnd type="arrow"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pitchFamily="18" charset="0"/>
              <a:ea typeface="굴림" pitchFamily="50" charset="-127"/>
            </a:endParaRPr>
          </a:p>
        </p:txBody>
      </p:sp>
      <p:sp>
        <p:nvSpPr>
          <p:cNvPr id="41" name="Freeform 40"/>
          <p:cNvSpPr/>
          <p:nvPr/>
        </p:nvSpPr>
        <p:spPr bwMode="auto">
          <a:xfrm>
            <a:off x="1721556" y="4233333"/>
            <a:ext cx="1636888" cy="545629"/>
          </a:xfrm>
          <a:custGeom>
            <a:avLst/>
            <a:gdLst>
              <a:gd name="connsiteX0" fmla="*/ 1636888 w 1636888"/>
              <a:gd name="connsiteY0" fmla="*/ 127000 h 545629"/>
              <a:gd name="connsiteX1" fmla="*/ 620888 w 1636888"/>
              <a:gd name="connsiteY1" fmla="*/ 522111 h 545629"/>
              <a:gd name="connsiteX2" fmla="*/ 606777 w 1636888"/>
              <a:gd name="connsiteY2" fmla="*/ 268111 h 545629"/>
              <a:gd name="connsiteX3" fmla="*/ 0 w 1636888"/>
              <a:gd name="connsiteY3" fmla="*/ 0 h 545629"/>
            </a:gdLst>
            <a:ahLst/>
            <a:cxnLst>
              <a:cxn ang="0">
                <a:pos x="connsiteX0" y="connsiteY0"/>
              </a:cxn>
              <a:cxn ang="0">
                <a:pos x="connsiteX1" y="connsiteY1"/>
              </a:cxn>
              <a:cxn ang="0">
                <a:pos x="connsiteX2" y="connsiteY2"/>
              </a:cxn>
              <a:cxn ang="0">
                <a:pos x="connsiteX3" y="connsiteY3"/>
              </a:cxn>
            </a:cxnLst>
            <a:rect l="l" t="t" r="r" b="b"/>
            <a:pathLst>
              <a:path w="1636888" h="545629">
                <a:moveTo>
                  <a:pt x="1636888" y="127000"/>
                </a:moveTo>
                <a:cubicBezTo>
                  <a:pt x="1214730" y="312796"/>
                  <a:pt x="792573" y="498593"/>
                  <a:pt x="620888" y="522111"/>
                </a:cubicBezTo>
                <a:cubicBezTo>
                  <a:pt x="449203" y="545629"/>
                  <a:pt x="710258" y="355130"/>
                  <a:pt x="606777" y="268111"/>
                </a:cubicBezTo>
                <a:cubicBezTo>
                  <a:pt x="503296" y="181093"/>
                  <a:pt x="0" y="0"/>
                  <a:pt x="0" y="0"/>
                </a:cubicBezTo>
              </a:path>
            </a:pathLst>
          </a:custGeom>
          <a:noFill/>
          <a:ln w="25400" cap="flat" cmpd="sng" algn="ctr">
            <a:solidFill>
              <a:srgbClr val="000000"/>
            </a:solidFill>
            <a:prstDash val="solid"/>
            <a:round/>
            <a:headEnd type="none" w="med" len="med"/>
            <a:tailEnd type="arrow"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pitchFamily="18" charset="0"/>
              <a:ea typeface="굴림" pitchFamily="50" charset="-127"/>
            </a:endParaRPr>
          </a:p>
        </p:txBody>
      </p:sp>
      <p:cxnSp>
        <p:nvCxnSpPr>
          <p:cNvPr id="43" name="Straight Arrow Connector 42"/>
          <p:cNvCxnSpPr/>
          <p:nvPr/>
        </p:nvCxnSpPr>
        <p:spPr bwMode="auto">
          <a:xfrm>
            <a:off x="4854222" y="2935111"/>
            <a:ext cx="536222" cy="381000"/>
          </a:xfrm>
          <a:prstGeom prst="straightConnector1">
            <a:avLst/>
          </a:prstGeom>
          <a:noFill/>
          <a:ln w="25400" cap="flat" cmpd="sng" algn="ctr">
            <a:solidFill>
              <a:srgbClr val="000000"/>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3266" name="Rectangle 2"/>
          <p:cNvSpPr>
            <a:spLocks noGrp="1" noChangeArrowheads="1"/>
          </p:cNvSpPr>
          <p:nvPr>
            <p:ph type="title"/>
          </p:nvPr>
        </p:nvSpPr>
        <p:spPr/>
        <p:txBody>
          <a:bodyPr/>
          <a:lstStyle/>
          <a:p>
            <a:r>
              <a:rPr lang="en-US" altLang="ko-KR" dirty="0" smtClean="0">
                <a:ea typeface="굴림" pitchFamily="50" charset="-127"/>
              </a:rPr>
              <a:t>Summary of Research until Prelim.</a:t>
            </a:r>
            <a:endParaRPr lang="en-US" altLang="ko-KR" dirty="0">
              <a:ea typeface="굴림" pitchFamily="50" charset="-127"/>
            </a:endParaRPr>
          </a:p>
        </p:txBody>
      </p:sp>
      <p:sp>
        <p:nvSpPr>
          <p:cNvPr id="1163267" name="Rectangle 3"/>
          <p:cNvSpPr>
            <a:spLocks noGrp="1" noChangeArrowheads="1"/>
          </p:cNvSpPr>
          <p:nvPr>
            <p:ph type="body" idx="1"/>
          </p:nvPr>
        </p:nvSpPr>
        <p:spPr/>
        <p:txBody>
          <a:bodyPr/>
          <a:lstStyle/>
          <a:p>
            <a:r>
              <a:rPr lang="en-US" altLang="ko-KR" dirty="0" smtClean="0">
                <a:ea typeface="굴림" pitchFamily="50" charset="-127"/>
              </a:rPr>
              <a:t>Optimal placement and channel assignment of sniffers</a:t>
            </a:r>
            <a:br>
              <a:rPr lang="en-US" altLang="ko-KR" dirty="0" smtClean="0">
                <a:ea typeface="굴림" pitchFamily="50" charset="-127"/>
              </a:rPr>
            </a:br>
            <a:r>
              <a:rPr lang="en-US" altLang="ko-KR" sz="2000" dirty="0" smtClean="0">
                <a:ea typeface="굴림" pitchFamily="50" charset="-127"/>
              </a:rPr>
              <a:t>[</a:t>
            </a:r>
            <a:r>
              <a:rPr lang="en-US" altLang="ko-KR" sz="2000" dirty="0" err="1" smtClean="0">
                <a:ea typeface="굴림" pitchFamily="50" charset="-127"/>
              </a:rPr>
              <a:t>MobiHoc</a:t>
            </a:r>
            <a:r>
              <a:rPr lang="en-US" altLang="ko-KR" sz="2000" dirty="0" smtClean="0">
                <a:ea typeface="굴림" pitchFamily="50" charset="-127"/>
              </a:rPr>
              <a:t> 2009] [Elsevier Ad Hoc Networks (under revision)]</a:t>
            </a:r>
          </a:p>
          <a:p>
            <a:pPr lvl="1"/>
            <a:r>
              <a:rPr lang="en-US" altLang="ko-KR" dirty="0" smtClean="0">
                <a:ea typeface="굴림" pitchFamily="50" charset="-127"/>
              </a:rPr>
              <a:t>Showed that the problem is NP-hard, even for 2 channels</a:t>
            </a:r>
            <a:endParaRPr lang="en-US" altLang="ko-KR" sz="1000" dirty="0" smtClean="0">
              <a:ea typeface="굴림" pitchFamily="50" charset="-127"/>
            </a:endParaRPr>
          </a:p>
          <a:p>
            <a:pPr lvl="1"/>
            <a:r>
              <a:rPr lang="en-US" altLang="ko-KR" dirty="0" smtClean="0">
                <a:ea typeface="굴림" pitchFamily="50" charset="-127"/>
              </a:rPr>
              <a:t>Designed approximation algorithms with a performance guarantee </a:t>
            </a:r>
          </a:p>
          <a:p>
            <a:endParaRPr lang="en-US" altLang="ko-KR" dirty="0" smtClean="0">
              <a:ea typeface="굴림" pitchFamily="50" charset="-127"/>
            </a:endParaRPr>
          </a:p>
          <a:p>
            <a:r>
              <a:rPr lang="en-US" altLang="ko-KR" dirty="0" smtClean="0">
                <a:ea typeface="굴림" pitchFamily="50" charset="-127"/>
              </a:rPr>
              <a:t>Distributed channel assignment of sniffers for large-scale networks </a:t>
            </a:r>
            <a:br>
              <a:rPr lang="en-US" altLang="ko-KR" dirty="0" smtClean="0">
                <a:ea typeface="굴림" pitchFamily="50" charset="-127"/>
              </a:rPr>
            </a:br>
            <a:r>
              <a:rPr lang="en-US" altLang="ko-KR" sz="2000" dirty="0" smtClean="0">
                <a:ea typeface="굴림" pitchFamily="50" charset="-127"/>
              </a:rPr>
              <a:t>[INFOCOM 2012, Mini-Conference]</a:t>
            </a:r>
          </a:p>
          <a:p>
            <a:pPr lvl="1"/>
            <a:r>
              <a:rPr lang="en-US" altLang="ko-KR" dirty="0" smtClean="0">
                <a:ea typeface="굴림" pitchFamily="50" charset="-127"/>
              </a:rPr>
              <a:t>Studied the optimal channel assignment of sniffers</a:t>
            </a:r>
          </a:p>
          <a:p>
            <a:pPr lvl="2"/>
            <a:r>
              <a:rPr lang="en-US" altLang="ko-KR" dirty="0" smtClean="0">
                <a:ea typeface="굴림" pitchFamily="50" charset="-127"/>
              </a:rPr>
              <a:t>Still NP-hard, even for 2 channels</a:t>
            </a:r>
          </a:p>
          <a:p>
            <a:pPr lvl="1"/>
            <a:r>
              <a:rPr lang="en-US" altLang="ko-KR" dirty="0" smtClean="0">
                <a:ea typeface="굴림" pitchFamily="50" charset="-127"/>
              </a:rPr>
              <a:t>Developed a distributed algorithm scalable to large networks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3266" name="Rectangle 2"/>
          <p:cNvSpPr>
            <a:spLocks noGrp="1" noChangeArrowheads="1"/>
          </p:cNvSpPr>
          <p:nvPr>
            <p:ph type="title"/>
          </p:nvPr>
        </p:nvSpPr>
        <p:spPr/>
        <p:txBody>
          <a:bodyPr/>
          <a:lstStyle/>
          <a:p>
            <a:r>
              <a:rPr lang="en-US" altLang="ko-KR" dirty="0" smtClean="0">
                <a:ea typeface="굴림" pitchFamily="50" charset="-127"/>
              </a:rPr>
              <a:t>Contributions</a:t>
            </a:r>
            <a:endParaRPr lang="en-US" altLang="ko-KR" dirty="0">
              <a:ea typeface="굴림" pitchFamily="50" charset="-127"/>
            </a:endParaRPr>
          </a:p>
        </p:txBody>
      </p:sp>
      <p:sp>
        <p:nvSpPr>
          <p:cNvPr id="1163267" name="Rectangle 3"/>
          <p:cNvSpPr>
            <a:spLocks noGrp="1" noChangeArrowheads="1"/>
          </p:cNvSpPr>
          <p:nvPr>
            <p:ph type="body" idx="1"/>
          </p:nvPr>
        </p:nvSpPr>
        <p:spPr/>
        <p:txBody>
          <a:bodyPr/>
          <a:lstStyle/>
          <a:p>
            <a:endParaRPr lang="en-US" altLang="ko-KR" dirty="0" smtClean="0">
              <a:ea typeface="굴림" pitchFamily="50" charset="-127"/>
            </a:endParaRPr>
          </a:p>
          <a:p>
            <a:endParaRPr lang="en-US" altLang="ko-KR" dirty="0" smtClean="0">
              <a:ea typeface="굴림" pitchFamily="50" charset="-127"/>
            </a:endParaRPr>
          </a:p>
          <a:p>
            <a:endParaRPr lang="en-US" altLang="ko-KR" dirty="0" smtClean="0">
              <a:ea typeface="굴림" pitchFamily="50" charset="-127"/>
            </a:endParaRPr>
          </a:p>
          <a:p>
            <a:endParaRPr lang="en-US" altLang="ko-KR" dirty="0" smtClean="0">
              <a:ea typeface="굴림" pitchFamily="50" charset="-127"/>
            </a:endParaRPr>
          </a:p>
          <a:p>
            <a:endParaRPr lang="en-US" altLang="ko-KR" dirty="0" smtClean="0">
              <a:ea typeface="굴림" pitchFamily="50" charset="-127"/>
            </a:endParaRPr>
          </a:p>
          <a:p>
            <a:endParaRPr lang="en-US" altLang="ko-KR" dirty="0" smtClean="0">
              <a:ea typeface="굴림" pitchFamily="50" charset="-127"/>
            </a:endParaRPr>
          </a:p>
          <a:p>
            <a:endParaRPr lang="en-US" altLang="ko-KR" dirty="0" smtClean="0">
              <a:ea typeface="굴림" pitchFamily="50" charset="-127"/>
            </a:endParaRPr>
          </a:p>
          <a:p>
            <a:endParaRPr lang="en-US" altLang="ko-KR" sz="800" dirty="0" smtClean="0">
              <a:ea typeface="굴림" pitchFamily="50" charset="-127"/>
            </a:endParaRPr>
          </a:p>
          <a:p>
            <a:endParaRPr lang="en-US" dirty="0" smtClean="0"/>
          </a:p>
          <a:p>
            <a:r>
              <a:rPr lang="en-US" dirty="0" smtClean="0"/>
              <a:t>For OSCA, the best possible approximation ratio (AR) is known as 7/8</a:t>
            </a:r>
          </a:p>
          <a:p>
            <a:pPr lvl="1"/>
            <a:r>
              <a:rPr lang="en-US" dirty="0" smtClean="0"/>
              <a:t>Hence, a gap exists between the lower bound (1-1/</a:t>
            </a:r>
            <a:r>
              <a:rPr lang="en-US" i="1" dirty="0" smtClean="0"/>
              <a:t>e</a:t>
            </a:r>
            <a:r>
              <a:rPr lang="en-US" dirty="0" smtClean="0"/>
              <a:t>) and the upper bound (7/8)</a:t>
            </a:r>
          </a:p>
          <a:p>
            <a:pPr>
              <a:buNone/>
            </a:pPr>
            <a:endParaRPr lang="en-US" altLang="ko-KR" sz="1900" dirty="0" smtClean="0">
              <a:ea typeface="굴림" pitchFamily="50" charset="-127"/>
            </a:endParaRPr>
          </a:p>
          <a:p>
            <a:pPr lvl="1"/>
            <a:endParaRPr lang="en-US" altLang="ko-KR" sz="1900" dirty="0">
              <a:ea typeface="굴림" pitchFamily="50" charset="-127"/>
            </a:endParaRPr>
          </a:p>
          <a:p>
            <a:pPr lvl="1"/>
            <a:endParaRPr lang="en-US" altLang="ko-KR" sz="1900" dirty="0">
              <a:ea typeface="굴림" pitchFamily="50" charset="-127"/>
            </a:endParaRPr>
          </a:p>
          <a:p>
            <a:pPr lvl="1"/>
            <a:endParaRPr lang="en-US" altLang="ko-KR" dirty="0">
              <a:ea typeface="굴림" pitchFamily="50" charset="-127"/>
            </a:endParaRPr>
          </a:p>
          <a:p>
            <a:pPr lvl="1"/>
            <a:endParaRPr lang="en-US" altLang="ko-KR" dirty="0">
              <a:ea typeface="굴림" pitchFamily="50" charset="-127"/>
            </a:endParaRPr>
          </a:p>
        </p:txBody>
      </p:sp>
      <p:graphicFrame>
        <p:nvGraphicFramePr>
          <p:cNvPr id="15" name="Table 14"/>
          <p:cNvGraphicFramePr>
            <a:graphicFrameLocks noGrp="1"/>
          </p:cNvGraphicFramePr>
          <p:nvPr/>
        </p:nvGraphicFramePr>
        <p:xfrm>
          <a:off x="304800" y="1208318"/>
          <a:ext cx="8613422" cy="2987040"/>
        </p:xfrm>
        <a:graphic>
          <a:graphicData uri="http://schemas.openxmlformats.org/drawingml/2006/table">
            <a:tbl>
              <a:tblPr firstRow="1" bandRow="1">
                <a:tableStyleId>{5940675A-B579-460E-94D1-54222C63F5DA}</a:tableStyleId>
              </a:tblPr>
              <a:tblGrid>
                <a:gridCol w="3631513"/>
                <a:gridCol w="4981909"/>
              </a:tblGrid>
              <a:tr h="358015">
                <a:tc>
                  <a:txBody>
                    <a:bodyPr/>
                    <a:lstStyle/>
                    <a:p>
                      <a:pPr algn="ctr">
                        <a:spcAft>
                          <a:spcPts val="0"/>
                        </a:spcAft>
                      </a:pPr>
                      <a:r>
                        <a:rPr lang="en-US" sz="2000" dirty="0" smtClean="0"/>
                        <a:t>Problem</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Achievements</a:t>
                      </a:r>
                      <a:endParaRPr lang="en-US" sz="2000" dirty="0"/>
                    </a:p>
                  </a:txBody>
                  <a:tcPr anchor="ctr"/>
                </a:tc>
              </a:tr>
              <a:tr h="682390">
                <a:tc>
                  <a:txBody>
                    <a:bodyPr/>
                    <a:lstStyle/>
                    <a:p>
                      <a:pPr algn="l"/>
                      <a:r>
                        <a:rPr lang="en-US" sz="2000" dirty="0" smtClean="0"/>
                        <a:t>Optimal placement</a:t>
                      </a:r>
                      <a:r>
                        <a:rPr lang="en-US" sz="2000" baseline="0" dirty="0" smtClean="0"/>
                        <a:t> </a:t>
                      </a:r>
                      <a:r>
                        <a:rPr lang="en-US" sz="2000" dirty="0" smtClean="0"/>
                        <a:t>in</a:t>
                      </a:r>
                      <a:r>
                        <a:rPr lang="en-US" sz="2000" baseline="0" dirty="0" smtClean="0"/>
                        <a:t> </a:t>
                      </a:r>
                      <a:r>
                        <a:rPr lang="en-US" sz="2000" baseline="0" dirty="0" smtClean="0">
                          <a:solidFill>
                            <a:srgbClr val="FF0000"/>
                          </a:solidFill>
                        </a:rPr>
                        <a:t>single-channel</a:t>
                      </a:r>
                      <a:r>
                        <a:rPr lang="en-US" sz="2000" baseline="0" dirty="0" smtClean="0"/>
                        <a:t> networks (existing work)</a:t>
                      </a:r>
                      <a:endParaRPr lang="en-US" sz="20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GRD-SC,</a:t>
                      </a:r>
                      <a:r>
                        <a:rPr lang="en-US" sz="2000" baseline="0" dirty="0" smtClean="0"/>
                        <a:t> </a:t>
                      </a:r>
                      <a:r>
                        <a:rPr lang="en-US" sz="2000" dirty="0" smtClean="0"/>
                        <a:t>AR:</a:t>
                      </a:r>
                      <a:r>
                        <a:rPr lang="en-US" sz="2000" baseline="0" dirty="0" smtClean="0"/>
                        <a:t> 1-1/</a:t>
                      </a:r>
                      <a:r>
                        <a:rPr lang="en-US" sz="2000" i="1" baseline="0" dirty="0" smtClean="0"/>
                        <a:t>e</a:t>
                      </a:r>
                      <a:r>
                        <a:rPr lang="en-US" sz="2000" baseline="0" dirty="0" smtClean="0"/>
                        <a:t> </a:t>
                      </a:r>
                      <a:r>
                        <a:rPr lang="en-US" sz="2000" baseline="0" dirty="0" err="1" smtClean="0">
                          <a:solidFill>
                            <a:srgbClr val="FF0000"/>
                          </a:solidFill>
                          <a:sym typeface="Wingdings"/>
                        </a:rPr>
                        <a:t></a:t>
                      </a:r>
                      <a:r>
                        <a:rPr lang="en-US" sz="2000" baseline="0" dirty="0" smtClean="0">
                          <a:solidFill>
                            <a:srgbClr val="FF0000"/>
                          </a:solidFill>
                          <a:sym typeface="Wingdings"/>
                        </a:rPr>
                        <a:t> Best</a:t>
                      </a:r>
                      <a:endParaRPr lang="en-US" sz="2000" dirty="0">
                        <a:solidFill>
                          <a:srgbClr val="FF0000"/>
                        </a:solidFill>
                      </a:endParaRPr>
                    </a:p>
                  </a:txBody>
                  <a:tcPr anchor="ctr"/>
                </a:tc>
              </a:tr>
              <a:tr h="335280">
                <a:tc rowSpan="3">
                  <a:txBody>
                    <a:bodyPr/>
                    <a:lstStyle/>
                    <a:p>
                      <a:pPr algn="l"/>
                      <a:r>
                        <a:rPr lang="en-US" sz="2000" dirty="0" smtClean="0">
                          <a:solidFill>
                            <a:srgbClr val="3333CC"/>
                          </a:solidFill>
                        </a:rPr>
                        <a:t>Optimal placement and channel assignment</a:t>
                      </a:r>
                      <a:r>
                        <a:rPr lang="en-US" sz="2000" baseline="0" dirty="0" smtClean="0">
                          <a:solidFill>
                            <a:srgbClr val="3333CC"/>
                          </a:solidFill>
                        </a:rPr>
                        <a:t> </a:t>
                      </a:r>
                      <a:r>
                        <a:rPr lang="en-US" sz="2000" dirty="0" smtClean="0">
                          <a:solidFill>
                            <a:srgbClr val="3333CC"/>
                          </a:solidFill>
                        </a:rPr>
                        <a:t>in</a:t>
                      </a:r>
                      <a:r>
                        <a:rPr lang="en-US" sz="2000" baseline="0" dirty="0" smtClean="0">
                          <a:solidFill>
                            <a:srgbClr val="3333CC"/>
                          </a:solidFill>
                        </a:rPr>
                        <a:t> </a:t>
                      </a:r>
                      <a:r>
                        <a:rPr lang="en-US" sz="2000" baseline="0" dirty="0" smtClean="0">
                          <a:solidFill>
                            <a:srgbClr val="FF0000"/>
                          </a:solidFill>
                        </a:rPr>
                        <a:t>multi-channel</a:t>
                      </a:r>
                      <a:r>
                        <a:rPr lang="en-US" sz="2000" baseline="0" dirty="0" smtClean="0">
                          <a:solidFill>
                            <a:srgbClr val="3333CC"/>
                          </a:solidFill>
                        </a:rPr>
                        <a:t> networks</a:t>
                      </a:r>
                    </a:p>
                  </a:txBody>
                  <a:tcPr anchor="ctr"/>
                </a:tc>
                <a:tc>
                  <a:txBody>
                    <a:bodyPr/>
                    <a:lstStyle/>
                    <a:p>
                      <a:pPr algn="l"/>
                      <a:r>
                        <a:rPr lang="en-US" sz="2000" dirty="0" smtClean="0">
                          <a:solidFill>
                            <a:srgbClr val="3333CC"/>
                          </a:solidFill>
                        </a:rPr>
                        <a:t>GRD-MC, AR: 0.5 (even</a:t>
                      </a:r>
                      <a:r>
                        <a:rPr lang="en-US" sz="2000" baseline="0" dirty="0" smtClean="0">
                          <a:solidFill>
                            <a:srgbClr val="3333CC"/>
                          </a:solidFill>
                        </a:rPr>
                        <a:t> for 2 channels</a:t>
                      </a:r>
                      <a:r>
                        <a:rPr lang="en-US" sz="2000" dirty="0" smtClean="0">
                          <a:solidFill>
                            <a:srgbClr val="3333CC"/>
                          </a:solidFill>
                        </a:rPr>
                        <a:t>)</a:t>
                      </a:r>
                      <a:endParaRPr lang="en-US" sz="2000" dirty="0">
                        <a:solidFill>
                          <a:srgbClr val="3333CC"/>
                        </a:solidFill>
                      </a:endParaRPr>
                    </a:p>
                  </a:txBody>
                  <a:tcPr anchor="ctr"/>
                </a:tc>
              </a:tr>
              <a:tr h="335280">
                <a:tc vMerge="1">
                  <a:txBody>
                    <a:bodyPr/>
                    <a:lstStyle/>
                    <a:p>
                      <a:endParaRPr lang="en-US"/>
                    </a:p>
                  </a:txBody>
                  <a:tcPr/>
                </a:tc>
                <a:tc>
                  <a:txBody>
                    <a:bodyPr/>
                    <a:lstStyle/>
                    <a:p>
                      <a:pPr algn="l"/>
                      <a:r>
                        <a:rPr lang="en-US" sz="2000" dirty="0" smtClean="0">
                          <a:solidFill>
                            <a:srgbClr val="3333CC"/>
                          </a:solidFill>
                        </a:rPr>
                        <a:t>PRA, AR: 1 – 1/</a:t>
                      </a:r>
                      <a:r>
                        <a:rPr lang="en-US" sz="2000" i="1" dirty="0" smtClean="0">
                          <a:solidFill>
                            <a:srgbClr val="3333CC"/>
                          </a:solidFill>
                        </a:rPr>
                        <a:t>e</a:t>
                      </a:r>
                      <a:r>
                        <a:rPr lang="en-US" sz="2000" dirty="0" smtClean="0">
                          <a:solidFill>
                            <a:srgbClr val="3333CC"/>
                          </a:solidFill>
                        </a:rPr>
                        <a:t> ≈ 0.632 (probabilistically)</a:t>
                      </a:r>
                      <a:endParaRPr lang="en-US" sz="2000" dirty="0">
                        <a:solidFill>
                          <a:srgbClr val="3333CC"/>
                        </a:solidFill>
                      </a:endParaRPr>
                    </a:p>
                  </a:txBody>
                  <a:tcPr anchor="ctr"/>
                </a:tc>
              </a:tr>
              <a:tr h="335280">
                <a:tc vMerge="1">
                  <a:txBody>
                    <a:bodyPr/>
                    <a:lstStyle/>
                    <a:p>
                      <a:endParaRPr lang="en-US"/>
                    </a:p>
                  </a:txBody>
                  <a:tcPr/>
                </a:tc>
                <a:tc>
                  <a:txBody>
                    <a:bodyPr/>
                    <a:lstStyle/>
                    <a:p>
                      <a:pPr algn="l"/>
                      <a:r>
                        <a:rPr lang="en-US" sz="2000" dirty="0" smtClean="0">
                          <a:solidFill>
                            <a:schemeClr val="accent2"/>
                          </a:solidFill>
                        </a:rPr>
                        <a:t>DRA, AR:</a:t>
                      </a:r>
                      <a:r>
                        <a:rPr lang="en-US" sz="2000" baseline="0" dirty="0" smtClean="0">
                          <a:solidFill>
                            <a:schemeClr val="accent2"/>
                          </a:solidFill>
                        </a:rPr>
                        <a:t> 1 – 1/</a:t>
                      </a:r>
                      <a:r>
                        <a:rPr lang="en-US" sz="2000" i="1" baseline="0" dirty="0" smtClean="0">
                          <a:solidFill>
                            <a:schemeClr val="accent2"/>
                          </a:solidFill>
                        </a:rPr>
                        <a:t>e</a:t>
                      </a:r>
                      <a:r>
                        <a:rPr lang="en-US" sz="2000" baseline="0" dirty="0" smtClean="0">
                          <a:solidFill>
                            <a:schemeClr val="accent2"/>
                          </a:solidFill>
                        </a:rPr>
                        <a:t> (deterministically)</a:t>
                      </a:r>
                      <a:r>
                        <a:rPr lang="en-US" sz="2000" baseline="0" dirty="0" smtClean="0"/>
                        <a:t> </a:t>
                      </a:r>
                      <a:r>
                        <a:rPr lang="en-US" sz="2000" baseline="0" dirty="0" err="1" smtClean="0">
                          <a:solidFill>
                            <a:srgbClr val="FF0000"/>
                          </a:solidFill>
                          <a:sym typeface="Wingdings"/>
                        </a:rPr>
                        <a:t></a:t>
                      </a:r>
                      <a:r>
                        <a:rPr lang="en-US" sz="2000" baseline="0" dirty="0" smtClean="0">
                          <a:solidFill>
                            <a:srgbClr val="FF0000"/>
                          </a:solidFill>
                          <a:sym typeface="Wingdings"/>
                        </a:rPr>
                        <a:t> Best </a:t>
                      </a:r>
                      <a:endParaRPr lang="en-US" sz="2000" dirty="0">
                        <a:solidFill>
                          <a:srgbClr val="FF0000"/>
                        </a:solidFill>
                      </a:endParaRPr>
                    </a:p>
                  </a:txBody>
                  <a:tcPr anchor="ctr"/>
                </a:tc>
              </a:tr>
              <a:tr h="335280">
                <a:tc>
                  <a:txBody>
                    <a:bodyPr/>
                    <a:lstStyle/>
                    <a:p>
                      <a:pPr algn="l"/>
                      <a:r>
                        <a:rPr lang="en-US" sz="2000" baseline="0" dirty="0" smtClean="0">
                          <a:solidFill>
                            <a:schemeClr val="accent2"/>
                          </a:solidFill>
                        </a:rPr>
                        <a:t>Optimal sniffer-channel assignment (OSCA)</a:t>
                      </a:r>
                    </a:p>
                  </a:txBody>
                  <a:tcPr anchor="ctr"/>
                </a:tc>
                <a:tc>
                  <a:txBody>
                    <a:bodyPr/>
                    <a:lstStyle/>
                    <a:p>
                      <a:pPr algn="l"/>
                      <a:r>
                        <a:rPr lang="en-US" sz="2000" dirty="0" smtClean="0">
                          <a:solidFill>
                            <a:schemeClr val="accent2"/>
                          </a:solidFill>
                        </a:rPr>
                        <a:t>DA-OSCA (</a:t>
                      </a:r>
                      <a:r>
                        <a:rPr lang="en-US" sz="2000" dirty="0" smtClean="0">
                          <a:solidFill>
                            <a:srgbClr val="FF0000"/>
                          </a:solidFill>
                        </a:rPr>
                        <a:t>distributed algorithm</a:t>
                      </a:r>
                      <a:r>
                        <a:rPr lang="en-US" sz="2000" dirty="0" smtClean="0">
                          <a:solidFill>
                            <a:schemeClr val="accent2"/>
                          </a:solidFill>
                        </a:rPr>
                        <a:t>), AR:</a:t>
                      </a:r>
                      <a:r>
                        <a:rPr lang="en-US" sz="2000" baseline="0" dirty="0" smtClean="0">
                          <a:solidFill>
                            <a:schemeClr val="accent2"/>
                          </a:solidFill>
                        </a:rPr>
                        <a:t> 1 – 1/</a:t>
                      </a:r>
                      <a:r>
                        <a:rPr lang="en-US" sz="2000" i="1" baseline="0" dirty="0" smtClean="0">
                          <a:solidFill>
                            <a:schemeClr val="accent2"/>
                          </a:solidFill>
                        </a:rPr>
                        <a:t>e</a:t>
                      </a:r>
                      <a:endParaRPr lang="en-US" sz="2000" i="1" dirty="0">
                        <a:solidFill>
                          <a:srgbClr val="FF0000"/>
                        </a:solidFill>
                      </a:endParaRPr>
                    </a:p>
                  </a:txBody>
                  <a:tcPr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ltLang="ko-KR" dirty="0" smtClean="0">
                <a:ea typeface="굴림" pitchFamily="50" charset="-127"/>
              </a:rPr>
              <a:t>Road Map</a:t>
            </a:r>
          </a:p>
        </p:txBody>
      </p:sp>
      <p:sp>
        <p:nvSpPr>
          <p:cNvPr id="1144835" name="Rectangle 3"/>
          <p:cNvSpPr>
            <a:spLocks noGrp="1" noChangeArrowheads="1"/>
          </p:cNvSpPr>
          <p:nvPr>
            <p:ph type="body" idx="1"/>
          </p:nvPr>
        </p:nvSpPr>
        <p:spPr/>
        <p:txBody>
          <a:bodyPr/>
          <a:lstStyle/>
          <a:p>
            <a:pPr>
              <a:lnSpc>
                <a:spcPct val="90000"/>
              </a:lnSpc>
            </a:pPr>
            <a:r>
              <a:rPr lang="en-US" altLang="ko-KR" sz="2800" dirty="0" smtClean="0">
                <a:solidFill>
                  <a:schemeClr val="bg1"/>
                </a:solidFill>
                <a:effectLst>
                  <a:outerShdw blurRad="50800" dist="38100" dir="2700000">
                    <a:srgbClr val="000000">
                      <a:alpha val="43000"/>
                    </a:srgbClr>
                  </a:outerShdw>
                </a:effectLst>
                <a:latin typeface="Times New Roman" pitchFamily="18" charset="0"/>
              </a:rPr>
              <a:t>Introduction and Motivation</a:t>
            </a:r>
          </a:p>
          <a:p>
            <a:pPr>
              <a:lnSpc>
                <a:spcPct val="90000"/>
              </a:lnSpc>
              <a:buNone/>
            </a:pPr>
            <a:endParaRPr lang="en-US" altLang="ko-KR" sz="2800" dirty="0" smtClean="0">
              <a:solidFill>
                <a:schemeClr val="bg1"/>
              </a:solidFill>
              <a:effectLst>
                <a:outerShdw blurRad="50800" dist="38100" dir="2700000">
                  <a:srgbClr val="000000">
                    <a:alpha val="43000"/>
                  </a:srgbClr>
                </a:outerShdw>
              </a:effectLst>
              <a:latin typeface="Times New Roman" pitchFamily="18" charset="0"/>
            </a:endParaRPr>
          </a:p>
          <a:p>
            <a:pPr>
              <a:lnSpc>
                <a:spcPct val="90000"/>
              </a:lnSpc>
            </a:pPr>
            <a:r>
              <a:rPr lang="en-US" altLang="ko-KR" sz="2800" dirty="0" smtClean="0">
                <a:solidFill>
                  <a:schemeClr val="bg1"/>
                </a:solidFill>
                <a:effectLst>
                  <a:outerShdw blurRad="50800" dist="38100" dir="2700000">
                    <a:srgbClr val="000000">
                      <a:alpha val="43000"/>
                    </a:srgbClr>
                  </a:outerShdw>
                </a:effectLst>
                <a:latin typeface="Times New Roman" pitchFamily="18" charset="0"/>
              </a:rPr>
              <a:t>Summary of Research until Preliminary Examination</a:t>
            </a:r>
          </a:p>
          <a:p>
            <a:pPr>
              <a:lnSpc>
                <a:spcPct val="90000"/>
              </a:lnSpc>
              <a:buNone/>
            </a:pPr>
            <a:endParaRPr lang="en-US" altLang="ko-KR" sz="2800" dirty="0" smtClean="0">
              <a:latin typeface="Times New Roman" pitchFamily="18" charset="0"/>
            </a:endParaRPr>
          </a:p>
          <a:p>
            <a:pPr>
              <a:lnSpc>
                <a:spcPct val="90000"/>
              </a:lnSpc>
            </a:pPr>
            <a:r>
              <a:rPr lang="en-US" altLang="ko-KR" sz="2800" dirty="0" smtClean="0">
                <a:solidFill>
                  <a:schemeClr val="accent6"/>
                </a:solidFill>
                <a:latin typeface="Times New Roman" pitchFamily="18" charset="0"/>
              </a:rPr>
              <a:t>Channel Assignment of Imperfect Sniffers for Reliable Monitoring</a:t>
            </a:r>
          </a:p>
          <a:p>
            <a:pPr>
              <a:lnSpc>
                <a:spcPct val="90000"/>
              </a:lnSpc>
              <a:buNone/>
            </a:pPr>
            <a:endParaRPr lang="en-US" altLang="ko-KR" sz="2800" dirty="0" smtClean="0">
              <a:solidFill>
                <a:schemeClr val="accent6"/>
              </a:solidFill>
              <a:latin typeface="Times New Roman" pitchFamily="18" charset="0"/>
            </a:endParaRPr>
          </a:p>
          <a:p>
            <a:pPr>
              <a:lnSpc>
                <a:spcPct val="90000"/>
              </a:lnSpc>
            </a:pPr>
            <a:r>
              <a:rPr lang="en-US" altLang="ko-KR" sz="2800" dirty="0" smtClean="0">
                <a:solidFill>
                  <a:schemeClr val="bg1"/>
                </a:solidFill>
                <a:effectLst>
                  <a:outerShdw blurRad="50800" dist="38100" dir="2700000">
                    <a:srgbClr val="000000">
                      <a:alpha val="43000"/>
                    </a:srgbClr>
                  </a:outerShdw>
                </a:effectLst>
                <a:latin typeface="Times New Roman" pitchFamily="18" charset="0"/>
              </a:rPr>
              <a:t>Open Issues and Future Directions</a:t>
            </a:r>
          </a:p>
          <a:p>
            <a:pPr>
              <a:lnSpc>
                <a:spcPct val="90000"/>
              </a:lnSpc>
            </a:pPr>
            <a:endParaRPr lang="en-US" altLang="ko-KR" sz="2800" dirty="0" smtClean="0">
              <a:latin typeface="Times New Roman" pitchFamily="18" charset="0"/>
            </a:endParaRPr>
          </a:p>
          <a:p>
            <a:pPr>
              <a:lnSpc>
                <a:spcPct val="90000"/>
              </a:lnSpc>
            </a:pPr>
            <a:endParaRPr lang="en-US" altLang="ko-KR" dirty="0" smtClean="0">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ntitled 15">
  <a:themeElements>
    <a:clrScheme name="untitled 1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ntitled 15">
      <a:majorFont>
        <a:latin typeface="Helvetic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pitchFamily="18" charset="0"/>
            <a:ea typeface="굴림" pitchFamily="50" charset="-127"/>
          </a:defRPr>
        </a:defPPr>
      </a:lstStyle>
    </a:spDef>
    <a:lnDef>
      <a:spPr bwMode="auto">
        <a:xfrm>
          <a:off x="0" y="0"/>
          <a:ext cx="1" cy="1"/>
        </a:xfrm>
        <a:custGeom>
          <a:avLst/>
          <a:gdLst/>
          <a:ahLst/>
          <a:cxnLst/>
          <a:rect l="0" t="0" r="0" b="0"/>
          <a:pathLst/>
        </a:custGeom>
        <a:noFill/>
        <a:ln w="25400"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pitchFamily="18" charset="0"/>
            <a:ea typeface="굴림" pitchFamily="50" charset="-127"/>
          </a:defRPr>
        </a:defPPr>
      </a:lstStyle>
    </a:lnDef>
  </a:objectDefaults>
  <a:extraClrSchemeLst>
    <a:extraClrScheme>
      <a:clrScheme name="untitled 1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titled 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titled 15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titled 15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titled 1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titled 1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titled 1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63774</TotalTime>
  <Pages>22</Pages>
  <Words>4867</Words>
  <Application>Microsoft Office PowerPoint</Application>
  <PresentationFormat>On-screen Show (4:3)</PresentationFormat>
  <Paragraphs>732</Paragraphs>
  <Slides>43</Slides>
  <Notes>43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untitled 15</vt:lpstr>
      <vt:lpstr>Equation</vt:lpstr>
      <vt:lpstr>Algorithms For Distributed Monitoring In Multi-Channel Ad Hoc Wireless Networks</vt:lpstr>
      <vt:lpstr>Outline of the Talk</vt:lpstr>
      <vt:lpstr>Ad Hoc Wireless Networks (AHWN)</vt:lpstr>
      <vt:lpstr>Security Vulnerability of AHWN</vt:lpstr>
      <vt:lpstr>Motivation</vt:lpstr>
      <vt:lpstr>Monitoring in Multi-Channel Networks</vt:lpstr>
      <vt:lpstr>Summary of Research until Prelim.</vt:lpstr>
      <vt:lpstr>Contributions</vt:lpstr>
      <vt:lpstr>Road Map</vt:lpstr>
      <vt:lpstr>Outline</vt:lpstr>
      <vt:lpstr>Motivation</vt:lpstr>
      <vt:lpstr>Contributions</vt:lpstr>
      <vt:lpstr>Road Map</vt:lpstr>
      <vt:lpstr>Notation &amp; Terminology</vt:lpstr>
      <vt:lpstr>MCRM and NP-hardness</vt:lpstr>
      <vt:lpstr>Submodularity</vt:lpstr>
      <vt:lpstr>Submodularity of MCRM-SC</vt:lpstr>
      <vt:lpstr>Non-submodularity of MCRM-MC</vt:lpstr>
      <vt:lpstr>Road Map</vt:lpstr>
      <vt:lpstr>Naïve Greedy Algorithms for MCRM-MC</vt:lpstr>
      <vt:lpstr>Look-Ahead Greedy Algorithms</vt:lpstr>
      <vt:lpstr>Look-Ahead Greedy Algorithms</vt:lpstr>
      <vt:lpstr>Overview of Relaxation and Rounding</vt:lpstr>
      <vt:lpstr>PowerPoint Presentation</vt:lpstr>
      <vt:lpstr>SDP Relaxation</vt:lpstr>
      <vt:lpstr>SDP Relaxation</vt:lpstr>
      <vt:lpstr>Rounding Algorithms</vt:lpstr>
      <vt:lpstr>Time Complexity Analysis</vt:lpstr>
      <vt:lpstr>Road Map</vt:lpstr>
      <vt:lpstr>Simulation Settings</vt:lpstr>
      <vt:lpstr>Coverage in Random Network</vt:lpstr>
      <vt:lpstr>Coverage in Scale-free Network</vt:lpstr>
      <vt:lpstr>Running Time in Random Network</vt:lpstr>
      <vt:lpstr>Conclusion</vt:lpstr>
      <vt:lpstr>Road Map</vt:lpstr>
      <vt:lpstr>Open Issues and Future Directions</vt:lpstr>
      <vt:lpstr>Summary</vt:lpstr>
      <vt:lpstr>Thank You</vt:lpstr>
      <vt:lpstr>Monitoring in Single-Channel Network</vt:lpstr>
      <vt:lpstr>Related Work – in Multi-Channel Net.</vt:lpstr>
      <vt:lpstr>PowerPoint Presentation</vt:lpstr>
      <vt:lpstr>Randomized Rounding Algorithm</vt:lpstr>
      <vt:lpstr>FCRM and NP-hardness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441 lecture 15</dc:title>
  <dc:creator>Center for Reliable and High-performance Computing</dc:creator>
  <cp:lastModifiedBy>Saurabh Bagchi</cp:lastModifiedBy>
  <cp:revision>3327</cp:revision>
  <cp:lastPrinted>2000-04-05T22:40:32Z</cp:lastPrinted>
  <dcterms:created xsi:type="dcterms:W3CDTF">2012-07-19T16:58:16Z</dcterms:created>
  <dcterms:modified xsi:type="dcterms:W3CDTF">2013-07-04T21:56:05Z</dcterms:modified>
</cp:coreProperties>
</file>