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notesSlides/notesSlide28.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heme/themeOverride1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3.xml" ContentType="application/vnd.openxmlformats-officedocument.drawingml.chart+xml"/>
  <Override PartName="/ppt/theme/themeOverride1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1" r:id="rId2"/>
  </p:sldMasterIdLst>
  <p:notesMasterIdLst>
    <p:notesMasterId r:id="rId75"/>
  </p:notesMasterIdLst>
  <p:handoutMasterIdLst>
    <p:handoutMasterId r:id="rId76"/>
  </p:handoutMasterIdLst>
  <p:sldIdLst>
    <p:sldId id="382" r:id="rId3"/>
    <p:sldId id="480" r:id="rId4"/>
    <p:sldId id="481" r:id="rId5"/>
    <p:sldId id="527" r:id="rId6"/>
    <p:sldId id="500" r:id="rId7"/>
    <p:sldId id="423" r:id="rId8"/>
    <p:sldId id="424" r:id="rId9"/>
    <p:sldId id="501" r:id="rId10"/>
    <p:sldId id="270" r:id="rId11"/>
    <p:sldId id="530" r:id="rId12"/>
    <p:sldId id="377" r:id="rId13"/>
    <p:sldId id="379" r:id="rId14"/>
    <p:sldId id="357" r:id="rId15"/>
    <p:sldId id="408" r:id="rId16"/>
    <p:sldId id="354" r:id="rId17"/>
    <p:sldId id="360" r:id="rId18"/>
    <p:sldId id="361" r:id="rId19"/>
    <p:sldId id="298" r:id="rId20"/>
    <p:sldId id="301" r:id="rId21"/>
    <p:sldId id="304" r:id="rId22"/>
    <p:sldId id="414" r:id="rId23"/>
    <p:sldId id="418" r:id="rId24"/>
    <p:sldId id="308" r:id="rId25"/>
    <p:sldId id="531" r:id="rId26"/>
    <p:sldId id="391" r:id="rId27"/>
    <p:sldId id="286" r:id="rId28"/>
    <p:sldId id="323" r:id="rId29"/>
    <p:sldId id="503" r:id="rId30"/>
    <p:sldId id="506" r:id="rId31"/>
    <p:sldId id="532" r:id="rId32"/>
    <p:sldId id="533" r:id="rId33"/>
    <p:sldId id="505" r:id="rId34"/>
    <p:sldId id="511" r:id="rId35"/>
    <p:sldId id="518" r:id="rId36"/>
    <p:sldId id="521" r:id="rId37"/>
    <p:sldId id="514" r:id="rId38"/>
    <p:sldId id="515" r:id="rId39"/>
    <p:sldId id="522" r:id="rId40"/>
    <p:sldId id="523" r:id="rId41"/>
    <p:sldId id="524" r:id="rId42"/>
    <p:sldId id="508" r:id="rId43"/>
    <p:sldId id="525" r:id="rId44"/>
    <p:sldId id="465" r:id="rId45"/>
    <p:sldId id="484" r:id="rId46"/>
    <p:sldId id="321" r:id="rId47"/>
    <p:sldId id="366" r:id="rId48"/>
    <p:sldId id="367" r:id="rId49"/>
    <p:sldId id="324" r:id="rId50"/>
    <p:sldId id="419" r:id="rId51"/>
    <p:sldId id="478" r:id="rId52"/>
    <p:sldId id="476" r:id="rId53"/>
    <p:sldId id="477" r:id="rId54"/>
    <p:sldId id="479" r:id="rId55"/>
    <p:sldId id="420" r:id="rId56"/>
    <p:sldId id="416" r:id="rId57"/>
    <p:sldId id="417" r:id="rId58"/>
    <p:sldId id="475" r:id="rId59"/>
    <p:sldId id="485" r:id="rId60"/>
    <p:sldId id="486" r:id="rId61"/>
    <p:sldId id="487" r:id="rId62"/>
    <p:sldId id="488" r:id="rId63"/>
    <p:sldId id="489" r:id="rId64"/>
    <p:sldId id="490" r:id="rId65"/>
    <p:sldId id="491" r:id="rId66"/>
    <p:sldId id="492" r:id="rId67"/>
    <p:sldId id="493" r:id="rId68"/>
    <p:sldId id="494" r:id="rId69"/>
    <p:sldId id="502" r:id="rId70"/>
    <p:sldId id="513" r:id="rId71"/>
    <p:sldId id="520" r:id="rId72"/>
    <p:sldId id="526" r:id="rId73"/>
    <p:sldId id="528"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93ED"/>
    <a:srgbClr val="A21DED"/>
    <a:srgbClr val="5835DF"/>
    <a:srgbClr val="C0933F"/>
    <a:srgbClr val="FF5006"/>
    <a:srgbClr val="00FF01"/>
    <a:srgbClr val="00FF28"/>
    <a:srgbClr val="E52D18"/>
    <a:srgbClr val="00811B"/>
    <a:srgbClr val="701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18" autoAdjust="0"/>
  </p:normalViewPr>
  <p:slideViewPr>
    <p:cSldViewPr>
      <p:cViewPr varScale="1">
        <p:scale>
          <a:sx n="85" d="100"/>
          <a:sy n="85" d="100"/>
        </p:scale>
        <p:origin x="-1368"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tanzi:LLNL:Intern-11:exp-ipdps12:exp-ipdps12:system-exp2.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tanzi:LLNL:Intern-11:exp-ipdps12:exp-ipdps12:system-exp2.1.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tanzi:LLNL:Intern-11:SC12:LLNL:SC12_checkpointcompression:design-img:system-exp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tanzi:LLNL:Intern-11:SC12:LLNL:SC12_checkpointcompression:design-img:system-exp2.1.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Macintosh%20HD:Users:tanzi:Graduate-Materials:ResearchProject:Falcon:Implementations-Falcon:Falcon-Experiments:breakdown.xlsx" TargetMode="External"/><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oleObject" Target="Macintosh%20HD:Users:tanzi:Graduate-Materials:ResearchProject:Falcon:Implementations-Falcon:Falcon-Experiments:breakdown.xlsx" TargetMode="External"/><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tanzi:Graduate-Materials:ResearchProject:Falcon:Implementations-Falcon:Falcon-Experiments:breakdow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tanzi:Graduate-Materials:ResearchProject:Falcon:Implementations-Falcon:Falcon-Experiments:breakdow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tanzi:LLNL:Intern-11:SC12:LLNL:SC12_checkpointcompression:design-img:cactus-ipdps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tanzi:LLNL:Intern-11:SC12:LLNL:SC12_checkpointcompression:design-img:implosion2.1-varyGS.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Macintosh%20HD:Users:tanzi:LLNL:Intern-11:SC12:LLNL:SC12_checkpointcompression:design-img:enzo-ipdps2.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tanzi:LLNL:Intern-11:exp-ipdps12:exp-ipdps12:system-exp2.1.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tanzi:Graduate-Materials:ResearchProject:Falcon:Implementations-Falcon:Falcon-Experiments:breakdown.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tanzi:Graduate-Materials:ResearchProject:Falcon:Implementations-Falcon:Falcon-Experiments:breakdown.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tanzi:Graduate-Materials:ResearchProject:Falcon:Implementations-Falcon:Falcon-Experiments:Exp-4:exp-4.xls" TargetMode="Externa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tanzi:LLNL:Intern-11:SC12:LLNL:SC12_checkpointcompression:design-img:system-exp2.1.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tanzi:LLNL:Intern-11:exp-ipdps12:exp-ipdps12:ale3d-ipdps2.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tanzi:LLNL:Intern-11:exp-ipdps12:exp-ipdps12:cactus-ipdps2.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tanzi:LLNL:Intern-11:exp-ipdps12:exp-ipdps12:ale3d-ipdps2.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tanzi:LLNL:Intern-11:exp-ipdps12:exp-ipdps12:cactus-ipdps2.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tanzi:LLNL:Intern-11:exp-ipdps12:exp-ipdps12:system-exp2.1.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tanzi:LLNL:Intern-11:exp-ipdps12:exp-ipdps12:system-exp2.1.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23344832287671"/>
          <c:y val="0.15878850669982"/>
          <c:w val="0.86035039986683404"/>
          <c:h val="0.556734700925542"/>
        </c:manualLayout>
      </c:layout>
      <c:lineChart>
        <c:grouping val="standard"/>
        <c:varyColors val="0"/>
        <c:ser>
          <c:idx val="0"/>
          <c:order val="0"/>
          <c:tx>
            <c:strRef>
              <c:f>'contrib-agg'!$G$18</c:f>
              <c:strCache>
                <c:ptCount val="1"/>
                <c:pt idx="0">
                  <c:v>C+NoAgg-read</c:v>
                </c:pt>
              </c:strCache>
            </c:strRef>
          </c:tx>
          <c:spPr>
            <a:ln w="28575">
              <a:solidFill>
                <a:srgbClr val="FF0000"/>
              </a:solidFill>
              <a:prstDash val="sysDash"/>
            </a:ln>
          </c:spPr>
          <c:marker>
            <c:symbol val="circle"/>
            <c:size val="9"/>
            <c:spPr>
              <a:solidFill>
                <a:srgbClr val="FFFFFF"/>
              </a:solidFill>
              <a:ln>
                <a:solidFill>
                  <a:srgbClr val="FF0000"/>
                </a:solidFill>
              </a:ln>
            </c:spPr>
          </c:marker>
          <c:errBars>
            <c:errDir val="y"/>
            <c:errBarType val="both"/>
            <c:errValType val="cust"/>
            <c:noEndCap val="0"/>
            <c:plus>
              <c:numRef>
                <c:f>'contrib-agg'!$E$48:$E$55</c:f>
                <c:numCache>
                  <c:formatCode>General</c:formatCode>
                  <c:ptCount val="8"/>
                  <c:pt idx="0">
                    <c:v>0.13564979999999999</c:v>
                  </c:pt>
                  <c:pt idx="1">
                    <c:v>2.5101600000000002E-2</c:v>
                  </c:pt>
                  <c:pt idx="2">
                    <c:v>8.3201999999999998E-3</c:v>
                  </c:pt>
                  <c:pt idx="3">
                    <c:v>1.4973200000000001E-2</c:v>
                  </c:pt>
                  <c:pt idx="4">
                    <c:v>790.66040099999998</c:v>
                  </c:pt>
                  <c:pt idx="5">
                    <c:v>62.530999999999942</c:v>
                  </c:pt>
                  <c:pt idx="6">
                    <c:v>10.99299999999994</c:v>
                  </c:pt>
                  <c:pt idx="7">
                    <c:v>277.17000000000019</c:v>
                  </c:pt>
                </c:numCache>
              </c:numRef>
            </c:plus>
            <c:minus>
              <c:numRef>
                <c:f>'contrib-agg'!$F$48:$F$55</c:f>
                <c:numCache>
                  <c:formatCode>General</c:formatCode>
                  <c:ptCount val="8"/>
                  <c:pt idx="0">
                    <c:v>2.72132E-2</c:v>
                  </c:pt>
                  <c:pt idx="1">
                    <c:v>6.8434000000000004E-3</c:v>
                  </c:pt>
                  <c:pt idx="2">
                    <c:v>3.9057999999999901E-3</c:v>
                  </c:pt>
                  <c:pt idx="3">
                    <c:v>1.36718E-2</c:v>
                  </c:pt>
                  <c:pt idx="4">
                    <c:v>501.58430499999992</c:v>
                  </c:pt>
                  <c:pt idx="5">
                    <c:v>476.81900000000007</c:v>
                  </c:pt>
                  <c:pt idx="6">
                    <c:v>26.537000000000031</c:v>
                  </c:pt>
                  <c:pt idx="7">
                    <c:v>972.91999999999939</c:v>
                  </c:pt>
                </c:numCache>
              </c:numRef>
            </c:minus>
            <c:spPr>
              <a:ln>
                <a:solidFill>
                  <a:srgbClr val="FF0000"/>
                </a:solidFill>
                <a:prstDash val="sysDash"/>
              </a:ln>
            </c:spPr>
          </c:errBars>
          <c:cat>
            <c:numRef>
              <c:f>'contrib-agg'!$D$7:$D$14</c:f>
              <c:numCache>
                <c:formatCode>General</c:formatCode>
                <c:ptCount val="8"/>
                <c:pt idx="0">
                  <c:v>128</c:v>
                </c:pt>
                <c:pt idx="1">
                  <c:v>256</c:v>
                </c:pt>
                <c:pt idx="2">
                  <c:v>512</c:v>
                </c:pt>
                <c:pt idx="3">
                  <c:v>1024</c:v>
                </c:pt>
                <c:pt idx="4">
                  <c:v>2048</c:v>
                </c:pt>
                <c:pt idx="5">
                  <c:v>4096</c:v>
                </c:pt>
                <c:pt idx="6">
                  <c:v>8192</c:v>
                </c:pt>
                <c:pt idx="7">
                  <c:v>15408</c:v>
                </c:pt>
              </c:numCache>
            </c:numRef>
          </c:cat>
          <c:val>
            <c:numRef>
              <c:f>'contrib-agg'!$G$19:$G$26</c:f>
              <c:numCache>
                <c:formatCode>General</c:formatCode>
                <c:ptCount val="8"/>
                <c:pt idx="0">
                  <c:v>9.7411200000000003E-2</c:v>
                </c:pt>
                <c:pt idx="1">
                  <c:v>0.1189484</c:v>
                </c:pt>
                <c:pt idx="2">
                  <c:v>0.1982138</c:v>
                </c:pt>
                <c:pt idx="3">
                  <c:v>0.27357480000000001</c:v>
                </c:pt>
                <c:pt idx="4">
                  <c:v>501.92959899999892</c:v>
                </c:pt>
                <c:pt idx="5">
                  <c:v>1242.6590000000001</c:v>
                </c:pt>
                <c:pt idx="6">
                  <c:v>1269.6769999999999</c:v>
                </c:pt>
                <c:pt idx="7">
                  <c:v>974.50999999999988</c:v>
                </c:pt>
              </c:numCache>
            </c:numRef>
          </c:val>
          <c:smooth val="0"/>
        </c:ser>
        <c:dLbls>
          <c:showLegendKey val="0"/>
          <c:showVal val="0"/>
          <c:showCatName val="0"/>
          <c:showSerName val="0"/>
          <c:showPercent val="0"/>
          <c:showBubbleSize val="0"/>
        </c:dLbls>
        <c:marker val="1"/>
        <c:smooth val="0"/>
        <c:axId val="169682816"/>
        <c:axId val="169914368"/>
      </c:lineChart>
      <c:catAx>
        <c:axId val="169682816"/>
        <c:scaling>
          <c:orientation val="minMax"/>
        </c:scaling>
        <c:delete val="0"/>
        <c:axPos val="b"/>
        <c:title>
          <c:tx>
            <c:rich>
              <a:bodyPr/>
              <a:lstStyle/>
              <a:p>
                <a:pPr>
                  <a:defRPr>
                    <a:solidFill>
                      <a:schemeClr val="bg1"/>
                    </a:solidFill>
                  </a:defRPr>
                </a:pPr>
                <a:r>
                  <a:rPr lang="en-US" dirty="0" smtClean="0">
                    <a:solidFill>
                      <a:schemeClr val="bg1">
                        <a:lumMod val="95000"/>
                        <a:lumOff val="5000"/>
                      </a:schemeClr>
                    </a:solidFill>
                  </a:rPr>
                  <a:t># of Processes (N)</a:t>
                </a:r>
                <a:endParaRPr lang="en-US" dirty="0">
                  <a:solidFill>
                    <a:schemeClr val="bg1">
                      <a:lumMod val="95000"/>
                      <a:lumOff val="5000"/>
                    </a:schemeClr>
                  </a:solidFill>
                </a:endParaRPr>
              </a:p>
            </c:rich>
          </c:tx>
          <c:layout>
            <c:manualLayout>
              <c:xMode val="edge"/>
              <c:yMode val="edge"/>
              <c:x val="0.354663115619469"/>
              <c:y val="0.90333333333333299"/>
            </c:manualLayout>
          </c:layout>
          <c:overlay val="0"/>
        </c:title>
        <c:numFmt formatCode="General" sourceLinked="1"/>
        <c:majorTickMark val="out"/>
        <c:minorTickMark val="none"/>
        <c:tickLblPos val="nextTo"/>
        <c:spPr>
          <a:ln>
            <a:solidFill>
              <a:sysClr val="windowText" lastClr="000000">
                <a:lumMod val="50000"/>
                <a:lumOff val="50000"/>
              </a:sysClr>
            </a:solidFill>
          </a:ln>
        </c:spPr>
        <c:txPr>
          <a:bodyPr rot="-2700000"/>
          <a:lstStyle/>
          <a:p>
            <a:pPr>
              <a:defRPr>
                <a:solidFill>
                  <a:schemeClr val="bg1"/>
                </a:solidFill>
              </a:defRPr>
            </a:pPr>
            <a:endParaRPr lang="en-US"/>
          </a:p>
        </c:txPr>
        <c:crossAx val="169914368"/>
        <c:crosses val="autoZero"/>
        <c:auto val="1"/>
        <c:lblAlgn val="ctr"/>
        <c:lblOffset val="100"/>
        <c:noMultiLvlLbl val="0"/>
      </c:catAx>
      <c:valAx>
        <c:axId val="169914368"/>
        <c:scaling>
          <c:orientation val="minMax"/>
        </c:scaling>
        <c:delete val="0"/>
        <c:axPos val="l"/>
        <c:majorGridlines>
          <c:spPr>
            <a:ln>
              <a:solidFill>
                <a:srgbClr val="FFFFFF"/>
              </a:solidFill>
            </a:ln>
          </c:spPr>
        </c:majorGridlines>
        <c:numFmt formatCode="General" sourceLinked="1"/>
        <c:majorTickMark val="out"/>
        <c:minorTickMark val="none"/>
        <c:tickLblPos val="nextTo"/>
        <c:spPr>
          <a:ln>
            <a:solidFill>
              <a:sysClr val="windowText" lastClr="000000">
                <a:lumMod val="50000"/>
                <a:lumOff val="50000"/>
              </a:sysClr>
            </a:solidFill>
          </a:ln>
        </c:spPr>
        <c:txPr>
          <a:bodyPr/>
          <a:lstStyle/>
          <a:p>
            <a:pPr>
              <a:defRPr>
                <a:solidFill>
                  <a:schemeClr val="bg1"/>
                </a:solidFill>
              </a:defRPr>
            </a:pPr>
            <a:endParaRPr lang="en-US"/>
          </a:p>
        </c:txPr>
        <c:crossAx val="169682816"/>
        <c:crosses val="autoZero"/>
        <c:crossBetween val="between"/>
      </c:valAx>
    </c:plotArea>
    <c:plotVisOnly val="1"/>
    <c:dispBlanksAs val="gap"/>
    <c:showDLblsOverMax val="0"/>
  </c:chart>
  <c:spPr>
    <a:ln>
      <a:noFill/>
    </a:ln>
  </c:spPr>
  <c:txPr>
    <a:bodyPr/>
    <a:lstStyle/>
    <a:p>
      <a:pPr>
        <a:defRPr sz="1600">
          <a:latin typeface="Times"/>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23344832287671"/>
          <c:y val="7.9841138278767806E-2"/>
          <c:w val="0.86035039986683404"/>
          <c:h val="0.57839033792650896"/>
        </c:manualLayout>
      </c:layout>
      <c:lineChart>
        <c:grouping val="standard"/>
        <c:varyColors val="0"/>
        <c:ser>
          <c:idx val="0"/>
          <c:order val="0"/>
          <c:tx>
            <c:strRef>
              <c:f>'contrib-agg'!$G$18</c:f>
              <c:strCache>
                <c:ptCount val="1"/>
                <c:pt idx="0">
                  <c:v>C+NoAgg-read</c:v>
                </c:pt>
              </c:strCache>
            </c:strRef>
          </c:tx>
          <c:spPr>
            <a:ln w="28575">
              <a:solidFill>
                <a:srgbClr val="FF0000"/>
              </a:solidFill>
              <a:prstDash val="sysDash"/>
            </a:ln>
          </c:spPr>
          <c:marker>
            <c:symbol val="circle"/>
            <c:size val="9"/>
            <c:spPr>
              <a:solidFill>
                <a:sysClr val="window" lastClr="FFFFFF"/>
              </a:solidFill>
              <a:ln>
                <a:solidFill>
                  <a:srgbClr val="FF0000"/>
                </a:solidFill>
              </a:ln>
            </c:spPr>
          </c:marker>
          <c:errBars>
            <c:errDir val="y"/>
            <c:errBarType val="both"/>
            <c:errValType val="cust"/>
            <c:noEndCap val="0"/>
            <c:plus>
              <c:numRef>
                <c:f>'contrib-agg'!$E$48:$E$55</c:f>
                <c:numCache>
                  <c:formatCode>General</c:formatCode>
                  <c:ptCount val="8"/>
                  <c:pt idx="0">
                    <c:v>0.13564979999999999</c:v>
                  </c:pt>
                  <c:pt idx="1">
                    <c:v>2.5101600000000002E-2</c:v>
                  </c:pt>
                  <c:pt idx="2">
                    <c:v>8.3201999999999998E-3</c:v>
                  </c:pt>
                  <c:pt idx="3">
                    <c:v>1.4973200000000001E-2</c:v>
                  </c:pt>
                  <c:pt idx="4">
                    <c:v>790.66040099999998</c:v>
                  </c:pt>
                  <c:pt idx="5">
                    <c:v>62.530999999999942</c:v>
                  </c:pt>
                  <c:pt idx="6">
                    <c:v>10.99299999999994</c:v>
                  </c:pt>
                  <c:pt idx="7">
                    <c:v>277.17000000000019</c:v>
                  </c:pt>
                </c:numCache>
              </c:numRef>
            </c:plus>
            <c:minus>
              <c:numRef>
                <c:f>'contrib-agg'!$F$48:$F$55</c:f>
                <c:numCache>
                  <c:formatCode>General</c:formatCode>
                  <c:ptCount val="8"/>
                  <c:pt idx="0">
                    <c:v>2.72132E-2</c:v>
                  </c:pt>
                  <c:pt idx="1">
                    <c:v>6.8434000000000004E-3</c:v>
                  </c:pt>
                  <c:pt idx="2">
                    <c:v>3.9057999999999901E-3</c:v>
                  </c:pt>
                  <c:pt idx="3">
                    <c:v>1.36718E-2</c:v>
                  </c:pt>
                  <c:pt idx="4">
                    <c:v>501.58430499999992</c:v>
                  </c:pt>
                  <c:pt idx="5">
                    <c:v>476.81900000000007</c:v>
                  </c:pt>
                  <c:pt idx="6">
                    <c:v>26.537000000000031</c:v>
                  </c:pt>
                  <c:pt idx="7">
                    <c:v>972.91999999999939</c:v>
                  </c:pt>
                </c:numCache>
              </c:numRef>
            </c:minus>
            <c:spPr>
              <a:ln>
                <a:solidFill>
                  <a:srgbClr val="FF0000"/>
                </a:solidFill>
                <a:prstDash val="sysDash"/>
              </a:ln>
            </c:spPr>
          </c:errBars>
          <c:cat>
            <c:numRef>
              <c:f>'contrib-agg'!$D$7:$D$14</c:f>
              <c:numCache>
                <c:formatCode>General</c:formatCode>
                <c:ptCount val="8"/>
                <c:pt idx="0">
                  <c:v>128</c:v>
                </c:pt>
                <c:pt idx="1">
                  <c:v>256</c:v>
                </c:pt>
                <c:pt idx="2">
                  <c:v>512</c:v>
                </c:pt>
                <c:pt idx="3">
                  <c:v>1024</c:v>
                </c:pt>
                <c:pt idx="4">
                  <c:v>2048</c:v>
                </c:pt>
                <c:pt idx="5">
                  <c:v>4096</c:v>
                </c:pt>
                <c:pt idx="6">
                  <c:v>8192</c:v>
                </c:pt>
                <c:pt idx="7">
                  <c:v>15408</c:v>
                </c:pt>
              </c:numCache>
            </c:numRef>
          </c:cat>
          <c:val>
            <c:numRef>
              <c:f>'contrib-agg'!$G$19:$G$26</c:f>
              <c:numCache>
                <c:formatCode>General</c:formatCode>
                <c:ptCount val="8"/>
                <c:pt idx="0">
                  <c:v>9.7411200000000003E-2</c:v>
                </c:pt>
                <c:pt idx="1">
                  <c:v>0.1189484</c:v>
                </c:pt>
                <c:pt idx="2">
                  <c:v>0.1982138</c:v>
                </c:pt>
                <c:pt idx="3">
                  <c:v>0.27357480000000001</c:v>
                </c:pt>
                <c:pt idx="4">
                  <c:v>501.92959899999892</c:v>
                </c:pt>
                <c:pt idx="5">
                  <c:v>1242.6590000000001</c:v>
                </c:pt>
                <c:pt idx="6">
                  <c:v>1269.6769999999999</c:v>
                </c:pt>
                <c:pt idx="7">
                  <c:v>974.50999999999988</c:v>
                </c:pt>
              </c:numCache>
            </c:numRef>
          </c:val>
          <c:smooth val="0"/>
        </c:ser>
        <c:ser>
          <c:idx val="1"/>
          <c:order val="1"/>
          <c:tx>
            <c:strRef>
              <c:f>'contrib-agg'!$H$18</c:f>
              <c:strCache>
                <c:ptCount val="1"/>
                <c:pt idx="0">
                  <c:v>Agnostic+Agg-read</c:v>
                </c:pt>
              </c:strCache>
            </c:strRef>
          </c:tx>
          <c:spPr>
            <a:ln w="28575" cmpd="sng">
              <a:solidFill>
                <a:srgbClr val="7DCC2E">
                  <a:lumMod val="50000"/>
                </a:srgbClr>
              </a:solidFill>
              <a:prstDash val="sysDash"/>
            </a:ln>
          </c:spPr>
          <c:marker>
            <c:symbol val="triangle"/>
            <c:size val="12"/>
            <c:spPr>
              <a:solidFill>
                <a:sysClr val="window" lastClr="FFFFFF"/>
              </a:solidFill>
              <a:ln>
                <a:solidFill>
                  <a:srgbClr val="7DCC2E">
                    <a:lumMod val="50000"/>
                  </a:srgbClr>
                </a:solidFill>
              </a:ln>
            </c:spPr>
          </c:marker>
          <c:errBars>
            <c:errDir val="y"/>
            <c:errBarType val="both"/>
            <c:errValType val="cust"/>
            <c:noEndCap val="1"/>
            <c:plus>
              <c:numRef>
                <c:f>'contrib-agg'!$E$37:$E$44</c:f>
                <c:numCache>
                  <c:formatCode>General</c:formatCode>
                  <c:ptCount val="8"/>
                  <c:pt idx="0">
                    <c:v>7.8329999999999966</c:v>
                  </c:pt>
                  <c:pt idx="1">
                    <c:v>10.239013399999999</c:v>
                  </c:pt>
                  <c:pt idx="2">
                    <c:v>4.79</c:v>
                  </c:pt>
                  <c:pt idx="3">
                    <c:v>7.3339999999999961</c:v>
                  </c:pt>
                  <c:pt idx="4">
                    <c:v>2.906999999999996</c:v>
                  </c:pt>
                  <c:pt idx="5">
                    <c:v>19.797999999999991</c:v>
                  </c:pt>
                  <c:pt idx="6">
                    <c:v>3.7820000000000111</c:v>
                  </c:pt>
                  <c:pt idx="7">
                    <c:v>25.378</c:v>
                  </c:pt>
                </c:numCache>
              </c:numRef>
            </c:plus>
            <c:minus>
              <c:numRef>
                <c:f>'contrib-agg'!$F$37:$F$44</c:f>
                <c:numCache>
                  <c:formatCode>General</c:formatCode>
                  <c:ptCount val="8"/>
                  <c:pt idx="0">
                    <c:v>12.597</c:v>
                  </c:pt>
                  <c:pt idx="1">
                    <c:v>18.851120600000009</c:v>
                  </c:pt>
                  <c:pt idx="2">
                    <c:v>5.4000000000000021</c:v>
                  </c:pt>
                  <c:pt idx="3">
                    <c:v>11.256</c:v>
                  </c:pt>
                  <c:pt idx="4">
                    <c:v>5.2430000000000021</c:v>
                  </c:pt>
                  <c:pt idx="5">
                    <c:v>4.4520000000000088</c:v>
                  </c:pt>
                  <c:pt idx="6">
                    <c:v>5.9179999999999886</c:v>
                  </c:pt>
                  <c:pt idx="7">
                    <c:v>16.352</c:v>
                  </c:pt>
                </c:numCache>
              </c:numRef>
            </c:minus>
          </c:errBars>
          <c:cat>
            <c:numRef>
              <c:f>'contrib-agg'!$D$7:$D$14</c:f>
              <c:numCache>
                <c:formatCode>General</c:formatCode>
                <c:ptCount val="8"/>
                <c:pt idx="0">
                  <c:v>128</c:v>
                </c:pt>
                <c:pt idx="1">
                  <c:v>256</c:v>
                </c:pt>
                <c:pt idx="2">
                  <c:v>512</c:v>
                </c:pt>
                <c:pt idx="3">
                  <c:v>1024</c:v>
                </c:pt>
                <c:pt idx="4">
                  <c:v>2048</c:v>
                </c:pt>
                <c:pt idx="5">
                  <c:v>4096</c:v>
                </c:pt>
                <c:pt idx="6">
                  <c:v>8192</c:v>
                </c:pt>
                <c:pt idx="7">
                  <c:v>15408</c:v>
                </c:pt>
              </c:numCache>
            </c:numRef>
          </c:cat>
          <c:val>
            <c:numRef>
              <c:f>'contrib-agg'!$H$19:$H$26</c:f>
              <c:numCache>
                <c:formatCode>General</c:formatCode>
                <c:ptCount val="8"/>
                <c:pt idx="0">
                  <c:v>19.457000000000001</c:v>
                </c:pt>
                <c:pt idx="1">
                  <c:v>19.520986600000001</c:v>
                </c:pt>
                <c:pt idx="2">
                  <c:v>26.13</c:v>
                </c:pt>
                <c:pt idx="3">
                  <c:v>23.526</c:v>
                </c:pt>
                <c:pt idx="4">
                  <c:v>28.023</c:v>
                </c:pt>
                <c:pt idx="5">
                  <c:v>32.692</c:v>
                </c:pt>
                <c:pt idx="6">
                  <c:v>47.167999999999999</c:v>
                </c:pt>
                <c:pt idx="7">
                  <c:v>97.902000000000001</c:v>
                </c:pt>
              </c:numCache>
            </c:numRef>
          </c:val>
          <c:smooth val="0"/>
        </c:ser>
        <c:dLbls>
          <c:showLegendKey val="0"/>
          <c:showVal val="0"/>
          <c:showCatName val="0"/>
          <c:showSerName val="0"/>
          <c:showPercent val="0"/>
          <c:showBubbleSize val="0"/>
        </c:dLbls>
        <c:marker val="1"/>
        <c:smooth val="0"/>
        <c:axId val="118209536"/>
        <c:axId val="118555776"/>
      </c:lineChart>
      <c:catAx>
        <c:axId val="118209536"/>
        <c:scaling>
          <c:orientation val="minMax"/>
        </c:scaling>
        <c:delete val="0"/>
        <c:axPos val="b"/>
        <c:title>
          <c:tx>
            <c:rich>
              <a:bodyPr/>
              <a:lstStyle/>
              <a:p>
                <a:pPr>
                  <a:defRPr/>
                </a:pPr>
                <a:r>
                  <a:rPr lang="en-US"/>
                  <a:t># of Processes (N)</a:t>
                </a:r>
              </a:p>
            </c:rich>
          </c:tx>
          <c:layout/>
          <c:overlay val="0"/>
        </c:title>
        <c:numFmt formatCode="General" sourceLinked="1"/>
        <c:majorTickMark val="out"/>
        <c:minorTickMark val="none"/>
        <c:tickLblPos val="nextTo"/>
        <c:spPr>
          <a:ln>
            <a:solidFill>
              <a:sysClr val="windowText" lastClr="000000">
                <a:lumMod val="50000"/>
                <a:lumOff val="50000"/>
              </a:sysClr>
            </a:solidFill>
          </a:ln>
        </c:spPr>
        <c:txPr>
          <a:bodyPr rot="-2700000"/>
          <a:lstStyle/>
          <a:p>
            <a:pPr>
              <a:defRPr/>
            </a:pPr>
            <a:endParaRPr lang="en-US"/>
          </a:p>
        </c:txPr>
        <c:crossAx val="118555776"/>
        <c:crosses val="autoZero"/>
        <c:auto val="1"/>
        <c:lblAlgn val="ctr"/>
        <c:lblOffset val="100"/>
        <c:noMultiLvlLbl val="0"/>
      </c:catAx>
      <c:valAx>
        <c:axId val="118555776"/>
        <c:scaling>
          <c:orientation val="minMax"/>
        </c:scaling>
        <c:delete val="0"/>
        <c:axPos val="l"/>
        <c:majorGridlines>
          <c:spPr>
            <a:ln>
              <a:solidFill>
                <a:srgbClr val="FFFFFF"/>
              </a:solidFill>
            </a:ln>
          </c:spPr>
        </c:majorGridlines>
        <c:numFmt formatCode="General" sourceLinked="1"/>
        <c:majorTickMark val="out"/>
        <c:minorTickMark val="none"/>
        <c:tickLblPos val="nextTo"/>
        <c:spPr>
          <a:ln>
            <a:solidFill>
              <a:sysClr val="windowText" lastClr="000000">
                <a:lumMod val="50000"/>
                <a:lumOff val="50000"/>
              </a:sysClr>
            </a:solidFill>
          </a:ln>
        </c:spPr>
        <c:crossAx val="118209536"/>
        <c:crosses val="autoZero"/>
        <c:crossBetween val="between"/>
      </c:valAx>
    </c:plotArea>
    <c:plotVisOnly val="1"/>
    <c:dispBlanksAs val="gap"/>
    <c:showDLblsOverMax val="0"/>
  </c:chart>
  <c:spPr>
    <a:ln>
      <a:noFill/>
    </a:ln>
  </c:spPr>
  <c:txPr>
    <a:bodyPr/>
    <a:lstStyle/>
    <a:p>
      <a:pPr>
        <a:defRPr sz="1400">
          <a:solidFill>
            <a:srgbClr val="000000"/>
          </a:solidFill>
          <a:latin typeface="Times"/>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6608996539792395E-2"/>
          <c:y val="4.1744302990163601E-2"/>
          <c:w val="0.93339100346020798"/>
          <c:h val="0.658567959378909"/>
        </c:manualLayout>
      </c:layout>
      <c:barChart>
        <c:barDir val="col"/>
        <c:grouping val="stacked"/>
        <c:varyColors val="0"/>
        <c:ser>
          <c:idx val="0"/>
          <c:order val="0"/>
          <c:tx>
            <c:strRef>
              <c:f>'cmpre-case-ckpting'!$D$236</c:f>
              <c:strCache>
                <c:ptCount val="1"/>
                <c:pt idx="0">
                  <c:v>I/O Overhead</c:v>
                </c:pt>
              </c:strCache>
            </c:strRef>
          </c:tx>
          <c:invertIfNegative val="0"/>
          <c:cat>
            <c:multiLvlStrRef>
              <c:f>'cmpre-case-ckpting'!$E$233:$N$235</c:f>
              <c:multiLvlStrCache>
                <c:ptCount val="10"/>
                <c:lvl>
                  <c:pt idx="0">
                    <c:v>No Comp.</c:v>
                  </c:pt>
                  <c:pt idx="1">
                    <c:v>Indiv. Comp</c:v>
                  </c:pt>
                  <c:pt idx="2">
                    <c:v>No Comp.</c:v>
                  </c:pt>
                  <c:pt idx="3">
                    <c:v>Agnostic</c:v>
                  </c:pt>
                  <c:pt idx="4">
                    <c:v>Aware</c:v>
                  </c:pt>
                  <c:pt idx="5">
                    <c:v>No Comp.</c:v>
                  </c:pt>
                  <c:pt idx="6">
                    <c:v>Indiv. Comp</c:v>
                  </c:pt>
                  <c:pt idx="7">
                    <c:v>No Comp.</c:v>
                  </c:pt>
                  <c:pt idx="8">
                    <c:v>Agnostic</c:v>
                  </c:pt>
                  <c:pt idx="9">
                    <c:v>Aware</c:v>
                  </c:pt>
                </c:lvl>
                <c:lvl>
                  <c:pt idx="0">
                    <c:v>Direct</c:v>
                  </c:pt>
                  <c:pt idx="2">
                    <c:v>Grouped</c:v>
                  </c:pt>
                  <c:pt idx="5">
                    <c:v>Direct</c:v>
                  </c:pt>
                  <c:pt idx="7">
                    <c:v>Grouped</c:v>
                  </c:pt>
                </c:lvl>
                <c:lvl>
                  <c:pt idx="0">
                    <c:v>ALE3D</c:v>
                  </c:pt>
                  <c:pt idx="5">
                    <c:v>Cactus</c:v>
                  </c:pt>
                </c:lvl>
              </c:multiLvlStrCache>
            </c:multiLvlStrRef>
          </c:cat>
          <c:val>
            <c:numRef>
              <c:f>'cmpre-case-ckpting'!$E$236:$N$236</c:f>
              <c:numCache>
                <c:formatCode>General</c:formatCode>
                <c:ptCount val="10"/>
                <c:pt idx="0">
                  <c:v>322.755</c:v>
                </c:pt>
                <c:pt idx="1">
                  <c:v>84.95</c:v>
                </c:pt>
                <c:pt idx="2">
                  <c:v>41.029000000000003</c:v>
                </c:pt>
                <c:pt idx="3">
                  <c:v>46.581679999999999</c:v>
                </c:pt>
                <c:pt idx="4">
                  <c:v>3.4064139999999998</c:v>
                </c:pt>
                <c:pt idx="5">
                  <c:v>136.54400000000001</c:v>
                </c:pt>
                <c:pt idx="6">
                  <c:v>117.801</c:v>
                </c:pt>
                <c:pt idx="7">
                  <c:v>94.816000000000003</c:v>
                </c:pt>
                <c:pt idx="8">
                  <c:v>57.636000000000003</c:v>
                </c:pt>
                <c:pt idx="9">
                  <c:v>7.8593159999999997</c:v>
                </c:pt>
              </c:numCache>
            </c:numRef>
          </c:val>
        </c:ser>
        <c:ser>
          <c:idx val="1"/>
          <c:order val="1"/>
          <c:tx>
            <c:strRef>
              <c:f>'cmpre-case-ckpting'!$D$237</c:f>
              <c:strCache>
                <c:ptCount val="1"/>
                <c:pt idx="0">
                  <c:v>CPU Overhead</c:v>
                </c:pt>
              </c:strCache>
            </c:strRef>
          </c:tx>
          <c:invertIfNegative val="0"/>
          <c:cat>
            <c:multiLvlStrRef>
              <c:f>'cmpre-case-ckpting'!$E$233:$N$235</c:f>
              <c:multiLvlStrCache>
                <c:ptCount val="10"/>
                <c:lvl>
                  <c:pt idx="0">
                    <c:v>No Comp.</c:v>
                  </c:pt>
                  <c:pt idx="1">
                    <c:v>Indiv. Comp</c:v>
                  </c:pt>
                  <c:pt idx="2">
                    <c:v>No Comp.</c:v>
                  </c:pt>
                  <c:pt idx="3">
                    <c:v>Agnostic</c:v>
                  </c:pt>
                  <c:pt idx="4">
                    <c:v>Aware</c:v>
                  </c:pt>
                  <c:pt idx="5">
                    <c:v>No Comp.</c:v>
                  </c:pt>
                  <c:pt idx="6">
                    <c:v>Indiv. Comp</c:v>
                  </c:pt>
                  <c:pt idx="7">
                    <c:v>No Comp.</c:v>
                  </c:pt>
                  <c:pt idx="8">
                    <c:v>Agnostic</c:v>
                  </c:pt>
                  <c:pt idx="9">
                    <c:v>Aware</c:v>
                  </c:pt>
                </c:lvl>
                <c:lvl>
                  <c:pt idx="0">
                    <c:v>Direct</c:v>
                  </c:pt>
                  <c:pt idx="2">
                    <c:v>Grouped</c:v>
                  </c:pt>
                  <c:pt idx="5">
                    <c:v>Direct</c:v>
                  </c:pt>
                  <c:pt idx="7">
                    <c:v>Grouped</c:v>
                  </c:pt>
                </c:lvl>
                <c:lvl>
                  <c:pt idx="0">
                    <c:v>ALE3D</c:v>
                  </c:pt>
                  <c:pt idx="5">
                    <c:v>Cactus</c:v>
                  </c:pt>
                </c:lvl>
              </c:multiLvlStrCache>
            </c:multiLvlStrRef>
          </c:cat>
          <c:val>
            <c:numRef>
              <c:f>'cmpre-case-ckpting'!$E$237:$N$237</c:f>
              <c:numCache>
                <c:formatCode>General</c:formatCode>
                <c:ptCount val="10"/>
                <c:pt idx="0">
                  <c:v>0</c:v>
                </c:pt>
                <c:pt idx="1">
                  <c:v>4.2523999999999997</c:v>
                </c:pt>
                <c:pt idx="2">
                  <c:v>0</c:v>
                </c:pt>
                <c:pt idx="3">
                  <c:v>3.4508730000000001</c:v>
                </c:pt>
                <c:pt idx="4">
                  <c:v>35.615813357142848</c:v>
                </c:pt>
                <c:pt idx="5">
                  <c:v>0</c:v>
                </c:pt>
                <c:pt idx="6">
                  <c:v>4.2382</c:v>
                </c:pt>
                <c:pt idx="7">
                  <c:v>0</c:v>
                </c:pt>
                <c:pt idx="8">
                  <c:v>3.462415</c:v>
                </c:pt>
                <c:pt idx="9">
                  <c:v>58.517230666666563</c:v>
                </c:pt>
              </c:numCache>
            </c:numRef>
          </c:val>
        </c:ser>
        <c:dLbls>
          <c:showLegendKey val="0"/>
          <c:showVal val="0"/>
          <c:showCatName val="0"/>
          <c:showSerName val="0"/>
          <c:showPercent val="0"/>
          <c:showBubbleSize val="0"/>
        </c:dLbls>
        <c:gapWidth val="150"/>
        <c:overlap val="100"/>
        <c:axId val="118746496"/>
        <c:axId val="119182464"/>
      </c:barChart>
      <c:catAx>
        <c:axId val="118746496"/>
        <c:scaling>
          <c:orientation val="minMax"/>
        </c:scaling>
        <c:delete val="0"/>
        <c:axPos val="b"/>
        <c:majorTickMark val="none"/>
        <c:minorTickMark val="none"/>
        <c:tickLblPos val="nextTo"/>
        <c:spPr>
          <a:ln>
            <a:solidFill>
              <a:schemeClr val="bg1">
                <a:lumMod val="50000"/>
                <a:lumOff val="50000"/>
              </a:schemeClr>
            </a:solidFill>
          </a:ln>
        </c:spPr>
        <c:crossAx val="119182464"/>
        <c:crosses val="autoZero"/>
        <c:auto val="1"/>
        <c:lblAlgn val="ctr"/>
        <c:lblOffset val="100"/>
        <c:noMultiLvlLbl val="0"/>
      </c:catAx>
      <c:valAx>
        <c:axId val="119182464"/>
        <c:scaling>
          <c:orientation val="minMax"/>
        </c:scaling>
        <c:delete val="0"/>
        <c:axPos val="l"/>
        <c:majorGridlines/>
        <c:numFmt formatCode="General" sourceLinked="1"/>
        <c:majorTickMark val="out"/>
        <c:minorTickMark val="none"/>
        <c:tickLblPos val="nextTo"/>
        <c:spPr>
          <a:ln>
            <a:solidFill>
              <a:schemeClr val="bg1">
                <a:lumMod val="50000"/>
                <a:lumOff val="50000"/>
              </a:schemeClr>
            </a:solidFill>
          </a:ln>
        </c:spPr>
        <c:crossAx val="118746496"/>
        <c:crosses val="autoZero"/>
        <c:crossBetween val="between"/>
      </c:valAx>
    </c:plotArea>
    <c:plotVisOnly val="1"/>
    <c:dispBlanksAs val="gap"/>
    <c:showDLblsOverMax val="0"/>
  </c:chart>
  <c:txPr>
    <a:bodyPr/>
    <a:lstStyle/>
    <a:p>
      <a:pPr>
        <a:defRPr sz="1400">
          <a:solidFill>
            <a:srgbClr val="000000"/>
          </a:solidFill>
          <a:latin typeface="Times"/>
          <a:cs typeface="Times"/>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1209439528023601E-2"/>
          <c:y val="3.9880718035245601E-2"/>
          <c:w val="0.93552841846096702"/>
          <c:h val="0.68869141357330299"/>
        </c:manualLayout>
      </c:layout>
      <c:barChart>
        <c:barDir val="col"/>
        <c:grouping val="stacked"/>
        <c:varyColors val="0"/>
        <c:ser>
          <c:idx val="0"/>
          <c:order val="0"/>
          <c:tx>
            <c:strRef>
              <c:f>'compare-cases-restart'!$C$145</c:f>
              <c:strCache>
                <c:ptCount val="1"/>
                <c:pt idx="0">
                  <c:v>PFS</c:v>
                </c:pt>
              </c:strCache>
            </c:strRef>
          </c:tx>
          <c:invertIfNegative val="0"/>
          <c:cat>
            <c:multiLvlStrRef>
              <c:f>'compare-cases-restart'!$D$142:$M$144</c:f>
              <c:multiLvlStrCache>
                <c:ptCount val="10"/>
                <c:lvl>
                  <c:pt idx="0">
                    <c:v>No Comp.</c:v>
                  </c:pt>
                  <c:pt idx="1">
                    <c:v>Indiv. Comp</c:v>
                  </c:pt>
                  <c:pt idx="2">
                    <c:v>No Comp.</c:v>
                  </c:pt>
                  <c:pt idx="3">
                    <c:v>Agnostic</c:v>
                  </c:pt>
                  <c:pt idx="4">
                    <c:v>Aware</c:v>
                  </c:pt>
                  <c:pt idx="5">
                    <c:v>No Comp.</c:v>
                  </c:pt>
                  <c:pt idx="6">
                    <c:v>Indiv. Comp</c:v>
                  </c:pt>
                  <c:pt idx="7">
                    <c:v>No Comp.</c:v>
                  </c:pt>
                  <c:pt idx="8">
                    <c:v>Agnostic</c:v>
                  </c:pt>
                  <c:pt idx="9">
                    <c:v>Aware</c:v>
                  </c:pt>
                </c:lvl>
                <c:lvl>
                  <c:pt idx="0">
                    <c:v>Direct</c:v>
                  </c:pt>
                  <c:pt idx="2">
                    <c:v>Grouped</c:v>
                  </c:pt>
                  <c:pt idx="5">
                    <c:v>Direct</c:v>
                  </c:pt>
                  <c:pt idx="7">
                    <c:v>Grouped</c:v>
                  </c:pt>
                </c:lvl>
                <c:lvl>
                  <c:pt idx="0">
                    <c:v>ALE3D</c:v>
                  </c:pt>
                  <c:pt idx="5">
                    <c:v>Cactus</c:v>
                  </c:pt>
                </c:lvl>
              </c:multiLvlStrCache>
            </c:multiLvlStrRef>
          </c:cat>
          <c:val>
            <c:numRef>
              <c:f>'compare-cases-restart'!$D$145:$M$145</c:f>
              <c:numCache>
                <c:formatCode>General</c:formatCode>
                <c:ptCount val="10"/>
                <c:pt idx="0">
                  <c:v>219.96199999999999</c:v>
                </c:pt>
                <c:pt idx="1">
                  <c:v>503.71857142900001</c:v>
                </c:pt>
                <c:pt idx="2">
                  <c:v>120.70399999999999</c:v>
                </c:pt>
                <c:pt idx="3">
                  <c:v>45.23</c:v>
                </c:pt>
                <c:pt idx="4">
                  <c:v>25.408000000000001</c:v>
                </c:pt>
                <c:pt idx="5">
                  <c:v>151.81399999999999</c:v>
                </c:pt>
                <c:pt idx="6">
                  <c:v>297.79399999999998</c:v>
                </c:pt>
                <c:pt idx="7">
                  <c:v>73.292000000000002</c:v>
                </c:pt>
                <c:pt idx="8">
                  <c:v>72.388000000000005</c:v>
                </c:pt>
                <c:pt idx="9">
                  <c:v>21.126999999999999</c:v>
                </c:pt>
              </c:numCache>
            </c:numRef>
          </c:val>
        </c:ser>
        <c:ser>
          <c:idx val="1"/>
          <c:order val="1"/>
          <c:tx>
            <c:strRef>
              <c:f>'compare-cases-restart'!$C$146</c:f>
              <c:strCache>
                <c:ptCount val="1"/>
                <c:pt idx="0">
                  <c:v>CPU</c:v>
                </c:pt>
              </c:strCache>
            </c:strRef>
          </c:tx>
          <c:invertIfNegative val="0"/>
          <c:cat>
            <c:multiLvlStrRef>
              <c:f>'compare-cases-restart'!$D$142:$M$144</c:f>
              <c:multiLvlStrCache>
                <c:ptCount val="10"/>
                <c:lvl>
                  <c:pt idx="0">
                    <c:v>No Comp.</c:v>
                  </c:pt>
                  <c:pt idx="1">
                    <c:v>Indiv. Comp</c:v>
                  </c:pt>
                  <c:pt idx="2">
                    <c:v>No Comp.</c:v>
                  </c:pt>
                  <c:pt idx="3">
                    <c:v>Agnostic</c:v>
                  </c:pt>
                  <c:pt idx="4">
                    <c:v>Aware</c:v>
                  </c:pt>
                  <c:pt idx="5">
                    <c:v>No Comp.</c:v>
                  </c:pt>
                  <c:pt idx="6">
                    <c:v>Indiv. Comp</c:v>
                  </c:pt>
                  <c:pt idx="7">
                    <c:v>No Comp.</c:v>
                  </c:pt>
                  <c:pt idx="8">
                    <c:v>Agnostic</c:v>
                  </c:pt>
                  <c:pt idx="9">
                    <c:v>Aware</c:v>
                  </c:pt>
                </c:lvl>
                <c:lvl>
                  <c:pt idx="0">
                    <c:v>Direct</c:v>
                  </c:pt>
                  <c:pt idx="2">
                    <c:v>Grouped</c:v>
                  </c:pt>
                  <c:pt idx="5">
                    <c:v>Direct</c:v>
                  </c:pt>
                  <c:pt idx="7">
                    <c:v>Grouped</c:v>
                  </c:pt>
                </c:lvl>
                <c:lvl>
                  <c:pt idx="0">
                    <c:v>ALE3D</c:v>
                  </c:pt>
                  <c:pt idx="5">
                    <c:v>Cactus</c:v>
                  </c:pt>
                </c:lvl>
              </c:multiLvlStrCache>
            </c:multiLvlStrRef>
          </c:cat>
          <c:val>
            <c:numRef>
              <c:f>'compare-cases-restart'!$D$146:$M$146</c:f>
              <c:numCache>
                <c:formatCode>General</c:formatCode>
                <c:ptCount val="10"/>
                <c:pt idx="0">
                  <c:v>0</c:v>
                </c:pt>
                <c:pt idx="1">
                  <c:v>0</c:v>
                </c:pt>
                <c:pt idx="2">
                  <c:v>0</c:v>
                </c:pt>
                <c:pt idx="3">
                  <c:v>2.0238200000000002</c:v>
                </c:pt>
                <c:pt idx="4">
                  <c:v>48.092546499999997</c:v>
                </c:pt>
                <c:pt idx="5">
                  <c:v>0</c:v>
                </c:pt>
                <c:pt idx="6">
                  <c:v>0</c:v>
                </c:pt>
                <c:pt idx="7">
                  <c:v>0</c:v>
                </c:pt>
                <c:pt idx="8">
                  <c:v>0.75602000000000003</c:v>
                </c:pt>
                <c:pt idx="9">
                  <c:v>26.6416185</c:v>
                </c:pt>
              </c:numCache>
            </c:numRef>
          </c:val>
        </c:ser>
        <c:dLbls>
          <c:showLegendKey val="0"/>
          <c:showVal val="0"/>
          <c:showCatName val="0"/>
          <c:showSerName val="0"/>
          <c:showPercent val="0"/>
          <c:showBubbleSize val="0"/>
        </c:dLbls>
        <c:gapWidth val="150"/>
        <c:overlap val="100"/>
        <c:axId val="141617024"/>
        <c:axId val="141618560"/>
      </c:barChart>
      <c:catAx>
        <c:axId val="141617024"/>
        <c:scaling>
          <c:orientation val="minMax"/>
        </c:scaling>
        <c:delete val="0"/>
        <c:axPos val="b"/>
        <c:majorTickMark val="none"/>
        <c:minorTickMark val="none"/>
        <c:tickLblPos val="nextTo"/>
        <c:spPr>
          <a:ln>
            <a:solidFill>
              <a:schemeClr val="bg1">
                <a:lumMod val="50000"/>
                <a:lumOff val="50000"/>
              </a:schemeClr>
            </a:solidFill>
          </a:ln>
        </c:spPr>
        <c:crossAx val="141618560"/>
        <c:crosses val="autoZero"/>
        <c:auto val="1"/>
        <c:lblAlgn val="ctr"/>
        <c:lblOffset val="100"/>
        <c:noMultiLvlLbl val="0"/>
      </c:catAx>
      <c:valAx>
        <c:axId val="141618560"/>
        <c:scaling>
          <c:orientation val="minMax"/>
        </c:scaling>
        <c:delete val="0"/>
        <c:axPos val="l"/>
        <c:majorGridlines/>
        <c:numFmt formatCode="General" sourceLinked="1"/>
        <c:majorTickMark val="out"/>
        <c:minorTickMark val="none"/>
        <c:tickLblPos val="nextTo"/>
        <c:spPr>
          <a:ln>
            <a:solidFill>
              <a:schemeClr val="bg1">
                <a:lumMod val="50000"/>
                <a:lumOff val="50000"/>
              </a:schemeClr>
            </a:solidFill>
          </a:ln>
        </c:spPr>
        <c:crossAx val="141617024"/>
        <c:crosses val="autoZero"/>
        <c:crossBetween val="between"/>
      </c:valAx>
    </c:plotArea>
    <c:plotVisOnly val="1"/>
    <c:dispBlanksAs val="gap"/>
    <c:showDLblsOverMax val="0"/>
  </c:chart>
  <c:txPr>
    <a:bodyPr/>
    <a:lstStyle/>
    <a:p>
      <a:pPr>
        <a:defRPr sz="1400">
          <a:solidFill>
            <a:srgbClr val="000000"/>
          </a:solidFill>
          <a:latin typeface="Times"/>
          <a:cs typeface="Times"/>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6585629921259801"/>
          <c:y val="4.3790592352426501E-2"/>
          <c:w val="0.83414370078740097"/>
          <c:h val="0.73976094899902201"/>
        </c:manualLayout>
      </c:layout>
      <c:barChart>
        <c:barDir val="col"/>
        <c:grouping val="stacked"/>
        <c:varyColors val="0"/>
        <c:ser>
          <c:idx val="0"/>
          <c:order val="0"/>
          <c:tx>
            <c:strRef>
              <c:f>'ckpt-breamdown'!$I$59</c:f>
              <c:strCache>
                <c:ptCount val="1"/>
                <c:pt idx="0">
                  <c:v>Compress</c:v>
                </c:pt>
              </c:strCache>
            </c:strRef>
          </c:tx>
          <c:invertIfNegative val="0"/>
          <c:cat>
            <c:multiLvlStrRef>
              <c:f>'ckpt-breamdown'!$J$57:$O$58</c:f>
              <c:multiLvlStrCache>
                <c:ptCount val="6"/>
                <c:lvl>
                  <c:pt idx="0">
                    <c:v>F</c:v>
                  </c:pt>
                  <c:pt idx="1">
                    <c:v>D</c:v>
                  </c:pt>
                  <c:pt idx="2">
                    <c:v>F</c:v>
                  </c:pt>
                  <c:pt idx="3">
                    <c:v>D</c:v>
                  </c:pt>
                  <c:pt idx="4">
                    <c:v>F</c:v>
                  </c:pt>
                  <c:pt idx="5">
                    <c:v>D</c:v>
                  </c:pt>
                </c:lvl>
                <c:lvl>
                  <c:pt idx="0">
                    <c:v>500MB</c:v>
                  </c:pt>
                  <c:pt idx="2">
                    <c:v>946MB</c:v>
                  </c:pt>
                  <c:pt idx="4">
                    <c:v>1677MB</c:v>
                  </c:pt>
                </c:lvl>
              </c:multiLvlStrCache>
            </c:multiLvlStrRef>
          </c:cat>
          <c:val>
            <c:numRef>
              <c:f>'ckpt-breamdown'!$J$59:$O$59</c:f>
              <c:numCache>
                <c:formatCode>General</c:formatCode>
                <c:ptCount val="6"/>
                <c:pt idx="0">
                  <c:v>41.034999999999997</c:v>
                </c:pt>
                <c:pt idx="1">
                  <c:v>0</c:v>
                </c:pt>
                <c:pt idx="2">
                  <c:v>65.826999999999998</c:v>
                </c:pt>
                <c:pt idx="3">
                  <c:v>0</c:v>
                </c:pt>
                <c:pt idx="4">
                  <c:v>83.587999999999994</c:v>
                </c:pt>
                <c:pt idx="5">
                  <c:v>0</c:v>
                </c:pt>
              </c:numCache>
            </c:numRef>
          </c:val>
        </c:ser>
        <c:ser>
          <c:idx val="1"/>
          <c:order val="1"/>
          <c:tx>
            <c:strRef>
              <c:f>'ckpt-breamdown'!$I$60</c:f>
              <c:strCache>
                <c:ptCount val="1"/>
                <c:pt idx="0">
                  <c:v>Erasure Encode</c:v>
                </c:pt>
              </c:strCache>
            </c:strRef>
          </c:tx>
          <c:invertIfNegative val="0"/>
          <c:cat>
            <c:multiLvlStrRef>
              <c:f>'ckpt-breamdown'!$J$57:$O$58</c:f>
              <c:multiLvlStrCache>
                <c:ptCount val="6"/>
                <c:lvl>
                  <c:pt idx="0">
                    <c:v>F</c:v>
                  </c:pt>
                  <c:pt idx="1">
                    <c:v>D</c:v>
                  </c:pt>
                  <c:pt idx="2">
                    <c:v>F</c:v>
                  </c:pt>
                  <c:pt idx="3">
                    <c:v>D</c:v>
                  </c:pt>
                  <c:pt idx="4">
                    <c:v>F</c:v>
                  </c:pt>
                  <c:pt idx="5">
                    <c:v>D</c:v>
                  </c:pt>
                </c:lvl>
                <c:lvl>
                  <c:pt idx="0">
                    <c:v>500MB</c:v>
                  </c:pt>
                  <c:pt idx="2">
                    <c:v>946MB</c:v>
                  </c:pt>
                  <c:pt idx="4">
                    <c:v>1677MB</c:v>
                  </c:pt>
                </c:lvl>
              </c:multiLvlStrCache>
            </c:multiLvlStrRef>
          </c:cat>
          <c:val>
            <c:numRef>
              <c:f>'ckpt-breamdown'!$J$60:$O$60</c:f>
              <c:numCache>
                <c:formatCode>General</c:formatCode>
                <c:ptCount val="6"/>
                <c:pt idx="0">
                  <c:v>3.4220000000000002</c:v>
                </c:pt>
                <c:pt idx="1">
                  <c:v>0</c:v>
                </c:pt>
                <c:pt idx="2">
                  <c:v>9.8230000000000004</c:v>
                </c:pt>
                <c:pt idx="3">
                  <c:v>0</c:v>
                </c:pt>
                <c:pt idx="4">
                  <c:v>5.5019999999999998</c:v>
                </c:pt>
                <c:pt idx="5">
                  <c:v>0</c:v>
                </c:pt>
              </c:numCache>
            </c:numRef>
          </c:val>
        </c:ser>
        <c:ser>
          <c:idx val="2"/>
          <c:order val="2"/>
          <c:tx>
            <c:strRef>
              <c:f>'ckpt-breamdown'!$I$61</c:f>
              <c:strCache>
                <c:ptCount val="1"/>
                <c:pt idx="0">
                  <c:v>Disk Read &amp; Network Transfer</c:v>
                </c:pt>
              </c:strCache>
            </c:strRef>
          </c:tx>
          <c:invertIfNegative val="0"/>
          <c:cat>
            <c:multiLvlStrRef>
              <c:f>'ckpt-breamdown'!$J$57:$O$58</c:f>
              <c:multiLvlStrCache>
                <c:ptCount val="6"/>
                <c:lvl>
                  <c:pt idx="0">
                    <c:v>F</c:v>
                  </c:pt>
                  <c:pt idx="1">
                    <c:v>D</c:v>
                  </c:pt>
                  <c:pt idx="2">
                    <c:v>F</c:v>
                  </c:pt>
                  <c:pt idx="3">
                    <c:v>D</c:v>
                  </c:pt>
                  <c:pt idx="4">
                    <c:v>F</c:v>
                  </c:pt>
                  <c:pt idx="5">
                    <c:v>D</c:v>
                  </c:pt>
                </c:lvl>
                <c:lvl>
                  <c:pt idx="0">
                    <c:v>500MB</c:v>
                  </c:pt>
                  <c:pt idx="2">
                    <c:v>946MB</c:v>
                  </c:pt>
                  <c:pt idx="4">
                    <c:v>1677MB</c:v>
                  </c:pt>
                </c:lvl>
              </c:multiLvlStrCache>
            </c:multiLvlStrRef>
          </c:cat>
          <c:val>
            <c:numRef>
              <c:f>'ckpt-breamdown'!$J$61:$O$61</c:f>
              <c:numCache>
                <c:formatCode>General</c:formatCode>
                <c:ptCount val="6"/>
                <c:pt idx="0">
                  <c:v>13.932</c:v>
                </c:pt>
                <c:pt idx="1">
                  <c:v>60.521500000000003</c:v>
                </c:pt>
                <c:pt idx="2">
                  <c:v>12.874000000000001</c:v>
                </c:pt>
                <c:pt idx="3">
                  <c:v>112.514</c:v>
                </c:pt>
                <c:pt idx="4">
                  <c:v>7.7830000000000004</c:v>
                </c:pt>
                <c:pt idx="5">
                  <c:v>162.9314286</c:v>
                </c:pt>
              </c:numCache>
            </c:numRef>
          </c:val>
        </c:ser>
        <c:dLbls>
          <c:showLegendKey val="0"/>
          <c:showVal val="0"/>
          <c:showCatName val="0"/>
          <c:showSerName val="0"/>
          <c:showPercent val="0"/>
          <c:showBubbleSize val="0"/>
        </c:dLbls>
        <c:gapWidth val="150"/>
        <c:overlap val="100"/>
        <c:axId val="156933504"/>
        <c:axId val="156943488"/>
      </c:barChart>
      <c:catAx>
        <c:axId val="156933504"/>
        <c:scaling>
          <c:orientation val="minMax"/>
        </c:scaling>
        <c:delete val="0"/>
        <c:axPos val="b"/>
        <c:majorTickMark val="none"/>
        <c:minorTickMark val="none"/>
        <c:tickLblPos val="nextTo"/>
        <c:spPr>
          <a:ln>
            <a:solidFill>
              <a:schemeClr val="bg1"/>
            </a:solidFill>
          </a:ln>
        </c:spPr>
        <c:txPr>
          <a:bodyPr rot="-2700000"/>
          <a:lstStyle/>
          <a:p>
            <a:pPr>
              <a:defRPr/>
            </a:pPr>
            <a:endParaRPr lang="en-US"/>
          </a:p>
        </c:txPr>
        <c:crossAx val="156943488"/>
        <c:crosses val="autoZero"/>
        <c:auto val="1"/>
        <c:lblAlgn val="ctr"/>
        <c:lblOffset val="100"/>
        <c:noMultiLvlLbl val="0"/>
      </c:catAx>
      <c:valAx>
        <c:axId val="156943488"/>
        <c:scaling>
          <c:orientation val="minMax"/>
        </c:scaling>
        <c:delete val="0"/>
        <c:axPos val="l"/>
        <c:majorGridlines/>
        <c:title>
          <c:tx>
            <c:rich>
              <a:bodyPr rot="-5400000" vert="horz"/>
              <a:lstStyle/>
              <a:p>
                <a:pPr>
                  <a:defRPr/>
                </a:pPr>
                <a:r>
                  <a:rPr lang="en-US" dirty="0" smtClean="0"/>
                  <a:t>Checkpointing</a:t>
                </a:r>
                <a:r>
                  <a:rPr lang="en-US" baseline="0" dirty="0" smtClean="0"/>
                  <a:t> </a:t>
                </a:r>
                <a:r>
                  <a:rPr lang="en-US" dirty="0" smtClean="0"/>
                  <a:t>Overhead </a:t>
                </a:r>
                <a:r>
                  <a:rPr lang="en-US" dirty="0"/>
                  <a:t>(sec)</a:t>
                </a:r>
              </a:p>
            </c:rich>
          </c:tx>
          <c:layout>
            <c:manualLayout>
              <c:xMode val="edge"/>
              <c:yMode val="edge"/>
              <c:x val="8.3333333333333297E-3"/>
              <c:y val="7.1553445525191703E-2"/>
            </c:manualLayout>
          </c:layout>
          <c:overlay val="0"/>
        </c:title>
        <c:numFmt formatCode="General" sourceLinked="1"/>
        <c:majorTickMark val="out"/>
        <c:minorTickMark val="none"/>
        <c:tickLblPos val="nextTo"/>
        <c:spPr>
          <a:ln>
            <a:solidFill>
              <a:schemeClr val="bg1"/>
            </a:solidFill>
          </a:ln>
        </c:spPr>
        <c:crossAx val="156933504"/>
        <c:crosses val="autoZero"/>
        <c:crossBetween val="between"/>
      </c:valAx>
    </c:plotArea>
    <c:plotVisOnly val="1"/>
    <c:dispBlanksAs val="gap"/>
    <c:showDLblsOverMax val="0"/>
  </c:chart>
  <c:txPr>
    <a:bodyPr/>
    <a:lstStyle/>
    <a:p>
      <a:pPr>
        <a:defRPr sz="1400">
          <a:solidFill>
            <a:srgbClr val="000000"/>
          </a:solidFill>
          <a:latin typeface="Times New Roman"/>
          <a:cs typeface="Times New Roman"/>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73831396075491"/>
          <c:y val="4.3790592352426501E-2"/>
          <c:w val="0.82616860392450897"/>
          <c:h val="0.74191935566877698"/>
        </c:manualLayout>
      </c:layout>
      <c:barChart>
        <c:barDir val="col"/>
        <c:grouping val="stacked"/>
        <c:varyColors val="0"/>
        <c:ser>
          <c:idx val="0"/>
          <c:order val="0"/>
          <c:tx>
            <c:strRef>
              <c:f>'recovery-breakdown'!$L$58</c:f>
              <c:strCache>
                <c:ptCount val="1"/>
                <c:pt idx="0">
                  <c:v>Fetch &amp; Disk Write</c:v>
                </c:pt>
              </c:strCache>
            </c:strRef>
          </c:tx>
          <c:invertIfNegative val="0"/>
          <c:cat>
            <c:multiLvlStrRef>
              <c:f>'recovery-breakdown'!$M$56:$R$57</c:f>
              <c:multiLvlStrCache>
                <c:ptCount val="6"/>
                <c:lvl>
                  <c:pt idx="0">
                    <c:v>F</c:v>
                  </c:pt>
                  <c:pt idx="1">
                    <c:v>D</c:v>
                  </c:pt>
                  <c:pt idx="2">
                    <c:v>F</c:v>
                  </c:pt>
                  <c:pt idx="3">
                    <c:v>D</c:v>
                  </c:pt>
                  <c:pt idx="4">
                    <c:v>F</c:v>
                  </c:pt>
                  <c:pt idx="5">
                    <c:v>D</c:v>
                  </c:pt>
                </c:lvl>
                <c:lvl>
                  <c:pt idx="0">
                    <c:v>500MB</c:v>
                  </c:pt>
                  <c:pt idx="2">
                    <c:v>946MB</c:v>
                  </c:pt>
                  <c:pt idx="4">
                    <c:v>1677MB</c:v>
                  </c:pt>
                </c:lvl>
              </c:multiLvlStrCache>
            </c:multiLvlStrRef>
          </c:cat>
          <c:val>
            <c:numRef>
              <c:f>'recovery-breakdown'!$M$58:$R$58</c:f>
              <c:numCache>
                <c:formatCode>General</c:formatCode>
                <c:ptCount val="6"/>
                <c:pt idx="0">
                  <c:v>4.3904999999999976</c:v>
                </c:pt>
                <c:pt idx="1">
                  <c:v>60.521500000000003</c:v>
                </c:pt>
                <c:pt idx="2">
                  <c:v>6.9575709999999997</c:v>
                </c:pt>
                <c:pt idx="3">
                  <c:v>112.514</c:v>
                </c:pt>
                <c:pt idx="4">
                  <c:v>10.35083</c:v>
                </c:pt>
                <c:pt idx="5">
                  <c:v>162.9314286</c:v>
                </c:pt>
              </c:numCache>
            </c:numRef>
          </c:val>
        </c:ser>
        <c:ser>
          <c:idx val="1"/>
          <c:order val="1"/>
          <c:tx>
            <c:strRef>
              <c:f>'recovery-breakdown'!$L$59</c:f>
              <c:strCache>
                <c:ptCount val="1"/>
                <c:pt idx="0">
                  <c:v>Decode</c:v>
                </c:pt>
              </c:strCache>
            </c:strRef>
          </c:tx>
          <c:invertIfNegative val="0"/>
          <c:cat>
            <c:multiLvlStrRef>
              <c:f>'recovery-breakdown'!$M$56:$R$57</c:f>
              <c:multiLvlStrCache>
                <c:ptCount val="6"/>
                <c:lvl>
                  <c:pt idx="0">
                    <c:v>F</c:v>
                  </c:pt>
                  <c:pt idx="1">
                    <c:v>D</c:v>
                  </c:pt>
                  <c:pt idx="2">
                    <c:v>F</c:v>
                  </c:pt>
                  <c:pt idx="3">
                    <c:v>D</c:v>
                  </c:pt>
                  <c:pt idx="4">
                    <c:v>F</c:v>
                  </c:pt>
                  <c:pt idx="5">
                    <c:v>D</c:v>
                  </c:pt>
                </c:lvl>
                <c:lvl>
                  <c:pt idx="0">
                    <c:v>500MB</c:v>
                  </c:pt>
                  <c:pt idx="2">
                    <c:v>946MB</c:v>
                  </c:pt>
                  <c:pt idx="4">
                    <c:v>1677MB</c:v>
                  </c:pt>
                </c:lvl>
              </c:multiLvlStrCache>
            </c:multiLvlStrRef>
          </c:cat>
          <c:val>
            <c:numRef>
              <c:f>'recovery-breakdown'!$M$59:$R$59</c:f>
              <c:numCache>
                <c:formatCode>General</c:formatCode>
                <c:ptCount val="6"/>
                <c:pt idx="0">
                  <c:v>3.4039999999999999</c:v>
                </c:pt>
                <c:pt idx="1">
                  <c:v>0</c:v>
                </c:pt>
                <c:pt idx="2">
                  <c:v>6.0644289999999996</c:v>
                </c:pt>
                <c:pt idx="3">
                  <c:v>0</c:v>
                </c:pt>
                <c:pt idx="4">
                  <c:v>12.398</c:v>
                </c:pt>
                <c:pt idx="5">
                  <c:v>0</c:v>
                </c:pt>
              </c:numCache>
            </c:numRef>
          </c:val>
        </c:ser>
        <c:ser>
          <c:idx val="2"/>
          <c:order val="2"/>
          <c:tx>
            <c:strRef>
              <c:f>'recovery-breakdown'!$L$60</c:f>
              <c:strCache>
                <c:ptCount val="1"/>
                <c:pt idx="0">
                  <c:v>Uncompress</c:v>
                </c:pt>
              </c:strCache>
            </c:strRef>
          </c:tx>
          <c:invertIfNegative val="0"/>
          <c:cat>
            <c:multiLvlStrRef>
              <c:f>'recovery-breakdown'!$M$56:$R$57</c:f>
              <c:multiLvlStrCache>
                <c:ptCount val="6"/>
                <c:lvl>
                  <c:pt idx="0">
                    <c:v>F</c:v>
                  </c:pt>
                  <c:pt idx="1">
                    <c:v>D</c:v>
                  </c:pt>
                  <c:pt idx="2">
                    <c:v>F</c:v>
                  </c:pt>
                  <c:pt idx="3">
                    <c:v>D</c:v>
                  </c:pt>
                  <c:pt idx="4">
                    <c:v>F</c:v>
                  </c:pt>
                  <c:pt idx="5">
                    <c:v>D</c:v>
                  </c:pt>
                </c:lvl>
                <c:lvl>
                  <c:pt idx="0">
                    <c:v>500MB</c:v>
                  </c:pt>
                  <c:pt idx="2">
                    <c:v>946MB</c:v>
                  </c:pt>
                  <c:pt idx="4">
                    <c:v>1677MB</c:v>
                  </c:pt>
                </c:lvl>
              </c:multiLvlStrCache>
            </c:multiLvlStrRef>
          </c:cat>
          <c:val>
            <c:numRef>
              <c:f>'recovery-breakdown'!$M$60:$R$60</c:f>
              <c:numCache>
                <c:formatCode>General</c:formatCode>
                <c:ptCount val="6"/>
                <c:pt idx="0">
                  <c:v>9.2183329999999977</c:v>
                </c:pt>
                <c:pt idx="1">
                  <c:v>0</c:v>
                </c:pt>
                <c:pt idx="2">
                  <c:v>17.543710000000001</c:v>
                </c:pt>
                <c:pt idx="3">
                  <c:v>0</c:v>
                </c:pt>
                <c:pt idx="4">
                  <c:v>16.360669999999999</c:v>
                </c:pt>
                <c:pt idx="5">
                  <c:v>0</c:v>
                </c:pt>
              </c:numCache>
            </c:numRef>
          </c:val>
        </c:ser>
        <c:dLbls>
          <c:showLegendKey val="0"/>
          <c:showVal val="0"/>
          <c:showCatName val="0"/>
          <c:showSerName val="0"/>
          <c:showPercent val="0"/>
          <c:showBubbleSize val="0"/>
        </c:dLbls>
        <c:gapWidth val="150"/>
        <c:overlap val="100"/>
        <c:axId val="166598912"/>
        <c:axId val="166621184"/>
      </c:barChart>
      <c:catAx>
        <c:axId val="166598912"/>
        <c:scaling>
          <c:orientation val="minMax"/>
        </c:scaling>
        <c:delete val="0"/>
        <c:axPos val="b"/>
        <c:majorTickMark val="none"/>
        <c:minorTickMark val="none"/>
        <c:tickLblPos val="nextTo"/>
        <c:spPr>
          <a:ln>
            <a:solidFill>
              <a:schemeClr val="bg1"/>
            </a:solidFill>
          </a:ln>
        </c:spPr>
        <c:txPr>
          <a:bodyPr rot="-2700000"/>
          <a:lstStyle/>
          <a:p>
            <a:pPr>
              <a:defRPr/>
            </a:pPr>
            <a:endParaRPr lang="en-US"/>
          </a:p>
        </c:txPr>
        <c:crossAx val="166621184"/>
        <c:crosses val="autoZero"/>
        <c:auto val="1"/>
        <c:lblAlgn val="ctr"/>
        <c:lblOffset val="100"/>
        <c:noMultiLvlLbl val="0"/>
      </c:catAx>
      <c:valAx>
        <c:axId val="166621184"/>
        <c:scaling>
          <c:orientation val="minMax"/>
        </c:scaling>
        <c:delete val="0"/>
        <c:axPos val="l"/>
        <c:majorGridlines/>
        <c:title>
          <c:tx>
            <c:rich>
              <a:bodyPr rot="-5400000" vert="horz"/>
              <a:lstStyle/>
              <a:p>
                <a:pPr>
                  <a:defRPr/>
                </a:pPr>
                <a:r>
                  <a:rPr lang="en-US"/>
                  <a:t>Recovery Overhead (sec)</a:t>
                </a:r>
              </a:p>
            </c:rich>
          </c:tx>
          <c:layout>
            <c:manualLayout>
              <c:xMode val="edge"/>
              <c:yMode val="edge"/>
              <c:x val="3.4391534391534397E-2"/>
              <c:y val="0.16755287941948399"/>
            </c:manualLayout>
          </c:layout>
          <c:overlay val="0"/>
        </c:title>
        <c:numFmt formatCode="General" sourceLinked="1"/>
        <c:majorTickMark val="none"/>
        <c:minorTickMark val="none"/>
        <c:tickLblPos val="nextTo"/>
        <c:spPr>
          <a:ln>
            <a:solidFill>
              <a:schemeClr val="bg1"/>
            </a:solidFill>
          </a:ln>
        </c:spPr>
        <c:txPr>
          <a:bodyPr rot="0"/>
          <a:lstStyle/>
          <a:p>
            <a:pPr>
              <a:defRPr/>
            </a:pPr>
            <a:endParaRPr lang="en-US"/>
          </a:p>
        </c:txPr>
        <c:crossAx val="166598912"/>
        <c:crosses val="autoZero"/>
        <c:crossBetween val="between"/>
      </c:valAx>
    </c:plotArea>
    <c:plotVisOnly val="1"/>
    <c:dispBlanksAs val="gap"/>
    <c:showDLblsOverMax val="0"/>
  </c:chart>
  <c:txPr>
    <a:bodyPr/>
    <a:lstStyle/>
    <a:p>
      <a:pPr>
        <a:defRPr sz="1400">
          <a:solidFill>
            <a:srgbClr val="000000"/>
          </a:solidFill>
          <a:latin typeface="Times New Roman"/>
          <a:cs typeface="Times New Roman"/>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674390086485101"/>
          <c:y val="4.3790592352426501E-2"/>
          <c:w val="0.844370724151284"/>
          <c:h val="0.74828418506510197"/>
        </c:manualLayout>
      </c:layout>
      <c:barChart>
        <c:barDir val="col"/>
        <c:grouping val="stacked"/>
        <c:varyColors val="0"/>
        <c:ser>
          <c:idx val="0"/>
          <c:order val="0"/>
          <c:tx>
            <c:strRef>
              <c:f>'recovery-breakdown'!$L$66</c:f>
              <c:strCache>
                <c:ptCount val="1"/>
                <c:pt idx="0">
                  <c:v>Fetch &amp; Disk Write</c:v>
                </c:pt>
              </c:strCache>
            </c:strRef>
          </c:tx>
          <c:invertIfNegative val="0"/>
          <c:cat>
            <c:multiLvlStrRef>
              <c:f>'recovery-breakdown'!$M$64:$U$65</c:f>
              <c:multiLvlStrCache>
                <c:ptCount val="9"/>
                <c:lvl>
                  <c:pt idx="0">
                    <c:v>F</c:v>
                  </c:pt>
                  <c:pt idx="1">
                    <c:v>PF</c:v>
                  </c:pt>
                  <c:pt idx="2">
                    <c:v>D</c:v>
                  </c:pt>
                  <c:pt idx="3">
                    <c:v>F</c:v>
                  </c:pt>
                  <c:pt idx="4">
                    <c:v>PF</c:v>
                  </c:pt>
                  <c:pt idx="5">
                    <c:v>D</c:v>
                  </c:pt>
                  <c:pt idx="6">
                    <c:v>F</c:v>
                  </c:pt>
                  <c:pt idx="7">
                    <c:v>PF</c:v>
                  </c:pt>
                  <c:pt idx="8">
                    <c:v>D</c:v>
                  </c:pt>
                </c:lvl>
                <c:lvl>
                  <c:pt idx="0">
                    <c:v>500MB</c:v>
                  </c:pt>
                  <c:pt idx="3">
                    <c:v>946MB</c:v>
                  </c:pt>
                  <c:pt idx="6">
                    <c:v>1677MB</c:v>
                  </c:pt>
                </c:lvl>
              </c:multiLvlStrCache>
            </c:multiLvlStrRef>
          </c:cat>
          <c:val>
            <c:numRef>
              <c:f>'recovery-breakdown'!$M$66:$U$66</c:f>
              <c:numCache>
                <c:formatCode>General</c:formatCode>
                <c:ptCount val="9"/>
                <c:pt idx="0">
                  <c:v>4.3904999999999976</c:v>
                </c:pt>
                <c:pt idx="1">
                  <c:v>4.3904999999999976</c:v>
                </c:pt>
                <c:pt idx="2">
                  <c:v>60.521500000000003</c:v>
                </c:pt>
                <c:pt idx="3">
                  <c:v>6.9575709999999997</c:v>
                </c:pt>
                <c:pt idx="4">
                  <c:v>6.9575709999999997</c:v>
                </c:pt>
                <c:pt idx="5">
                  <c:v>112.514</c:v>
                </c:pt>
                <c:pt idx="6">
                  <c:v>10.35083</c:v>
                </c:pt>
                <c:pt idx="7">
                  <c:v>10.35083</c:v>
                </c:pt>
                <c:pt idx="8">
                  <c:v>162.9314286</c:v>
                </c:pt>
              </c:numCache>
            </c:numRef>
          </c:val>
        </c:ser>
        <c:ser>
          <c:idx val="1"/>
          <c:order val="1"/>
          <c:tx>
            <c:strRef>
              <c:f>'recovery-breakdown'!$L$67</c:f>
              <c:strCache>
                <c:ptCount val="1"/>
                <c:pt idx="0">
                  <c:v>Decode</c:v>
                </c:pt>
              </c:strCache>
            </c:strRef>
          </c:tx>
          <c:invertIfNegative val="0"/>
          <c:cat>
            <c:multiLvlStrRef>
              <c:f>'recovery-breakdown'!$M$64:$U$65</c:f>
              <c:multiLvlStrCache>
                <c:ptCount val="9"/>
                <c:lvl>
                  <c:pt idx="0">
                    <c:v>F</c:v>
                  </c:pt>
                  <c:pt idx="1">
                    <c:v>PF</c:v>
                  </c:pt>
                  <c:pt idx="2">
                    <c:v>D</c:v>
                  </c:pt>
                  <c:pt idx="3">
                    <c:v>F</c:v>
                  </c:pt>
                  <c:pt idx="4">
                    <c:v>PF</c:v>
                  </c:pt>
                  <c:pt idx="5">
                    <c:v>D</c:v>
                  </c:pt>
                  <c:pt idx="6">
                    <c:v>F</c:v>
                  </c:pt>
                  <c:pt idx="7">
                    <c:v>PF</c:v>
                  </c:pt>
                  <c:pt idx="8">
                    <c:v>D</c:v>
                  </c:pt>
                </c:lvl>
                <c:lvl>
                  <c:pt idx="0">
                    <c:v>500MB</c:v>
                  </c:pt>
                  <c:pt idx="3">
                    <c:v>946MB</c:v>
                  </c:pt>
                  <c:pt idx="6">
                    <c:v>1677MB</c:v>
                  </c:pt>
                </c:lvl>
              </c:multiLvlStrCache>
            </c:multiLvlStrRef>
          </c:cat>
          <c:val>
            <c:numRef>
              <c:f>'recovery-breakdown'!$M$67:$U$67</c:f>
              <c:numCache>
                <c:formatCode>General</c:formatCode>
                <c:ptCount val="9"/>
                <c:pt idx="0">
                  <c:v>3.4039999999999999</c:v>
                </c:pt>
                <c:pt idx="1">
                  <c:v>1.0609999999999999</c:v>
                </c:pt>
                <c:pt idx="2">
                  <c:v>0</c:v>
                </c:pt>
                <c:pt idx="3">
                  <c:v>6.0644289999999996</c:v>
                </c:pt>
                <c:pt idx="4">
                  <c:v>1.8440000000000001</c:v>
                </c:pt>
                <c:pt idx="5">
                  <c:v>0</c:v>
                </c:pt>
                <c:pt idx="6">
                  <c:v>12.398</c:v>
                </c:pt>
                <c:pt idx="7">
                  <c:v>2.157</c:v>
                </c:pt>
                <c:pt idx="8">
                  <c:v>0</c:v>
                </c:pt>
              </c:numCache>
            </c:numRef>
          </c:val>
        </c:ser>
        <c:ser>
          <c:idx val="2"/>
          <c:order val="2"/>
          <c:tx>
            <c:strRef>
              <c:f>'recovery-breakdown'!$L$68</c:f>
              <c:strCache>
                <c:ptCount val="1"/>
                <c:pt idx="0">
                  <c:v>Uncompress</c:v>
                </c:pt>
              </c:strCache>
            </c:strRef>
          </c:tx>
          <c:invertIfNegative val="0"/>
          <c:cat>
            <c:multiLvlStrRef>
              <c:f>'recovery-breakdown'!$M$64:$U$65</c:f>
              <c:multiLvlStrCache>
                <c:ptCount val="9"/>
                <c:lvl>
                  <c:pt idx="0">
                    <c:v>F</c:v>
                  </c:pt>
                  <c:pt idx="1">
                    <c:v>PF</c:v>
                  </c:pt>
                  <c:pt idx="2">
                    <c:v>D</c:v>
                  </c:pt>
                  <c:pt idx="3">
                    <c:v>F</c:v>
                  </c:pt>
                  <c:pt idx="4">
                    <c:v>PF</c:v>
                  </c:pt>
                  <c:pt idx="5">
                    <c:v>D</c:v>
                  </c:pt>
                  <c:pt idx="6">
                    <c:v>F</c:v>
                  </c:pt>
                  <c:pt idx="7">
                    <c:v>PF</c:v>
                  </c:pt>
                  <c:pt idx="8">
                    <c:v>D</c:v>
                  </c:pt>
                </c:lvl>
                <c:lvl>
                  <c:pt idx="0">
                    <c:v>500MB</c:v>
                  </c:pt>
                  <c:pt idx="3">
                    <c:v>946MB</c:v>
                  </c:pt>
                  <c:pt idx="6">
                    <c:v>1677MB</c:v>
                  </c:pt>
                </c:lvl>
              </c:multiLvlStrCache>
            </c:multiLvlStrRef>
          </c:cat>
          <c:val>
            <c:numRef>
              <c:f>'recovery-breakdown'!$M$68:$U$68</c:f>
              <c:numCache>
                <c:formatCode>General</c:formatCode>
                <c:ptCount val="9"/>
                <c:pt idx="0">
                  <c:v>9.2183329999999977</c:v>
                </c:pt>
                <c:pt idx="1">
                  <c:v>2.7320000000000002</c:v>
                </c:pt>
                <c:pt idx="2">
                  <c:v>0</c:v>
                </c:pt>
                <c:pt idx="3">
                  <c:v>17.543710000000001</c:v>
                </c:pt>
                <c:pt idx="4">
                  <c:v>10.867000000000001</c:v>
                </c:pt>
                <c:pt idx="5">
                  <c:v>0</c:v>
                </c:pt>
                <c:pt idx="6">
                  <c:v>16.360669999999999</c:v>
                </c:pt>
                <c:pt idx="7">
                  <c:v>25.446000000000002</c:v>
                </c:pt>
                <c:pt idx="8">
                  <c:v>0</c:v>
                </c:pt>
              </c:numCache>
            </c:numRef>
          </c:val>
        </c:ser>
        <c:dLbls>
          <c:showLegendKey val="0"/>
          <c:showVal val="0"/>
          <c:showCatName val="0"/>
          <c:showSerName val="0"/>
          <c:showPercent val="0"/>
          <c:showBubbleSize val="0"/>
        </c:dLbls>
        <c:gapWidth val="150"/>
        <c:overlap val="100"/>
        <c:axId val="166636928"/>
        <c:axId val="166651008"/>
      </c:barChart>
      <c:catAx>
        <c:axId val="166636928"/>
        <c:scaling>
          <c:orientation val="minMax"/>
        </c:scaling>
        <c:delete val="0"/>
        <c:axPos val="b"/>
        <c:majorTickMark val="none"/>
        <c:minorTickMark val="none"/>
        <c:tickLblPos val="nextTo"/>
        <c:spPr>
          <a:ln>
            <a:solidFill>
              <a:schemeClr val="bg1"/>
            </a:solidFill>
          </a:ln>
        </c:spPr>
        <c:txPr>
          <a:bodyPr rot="-2700000"/>
          <a:lstStyle/>
          <a:p>
            <a:pPr>
              <a:defRPr/>
            </a:pPr>
            <a:endParaRPr lang="en-US"/>
          </a:p>
        </c:txPr>
        <c:crossAx val="166651008"/>
        <c:crosses val="autoZero"/>
        <c:auto val="1"/>
        <c:lblAlgn val="ctr"/>
        <c:lblOffset val="100"/>
        <c:noMultiLvlLbl val="0"/>
      </c:catAx>
      <c:valAx>
        <c:axId val="166651008"/>
        <c:scaling>
          <c:orientation val="minMax"/>
        </c:scaling>
        <c:delete val="0"/>
        <c:axPos val="l"/>
        <c:majorGridlines/>
        <c:title>
          <c:tx>
            <c:rich>
              <a:bodyPr rot="-5400000" vert="horz"/>
              <a:lstStyle/>
              <a:p>
                <a:pPr>
                  <a:defRPr/>
                </a:pPr>
                <a:r>
                  <a:rPr lang="en-US"/>
                  <a:t>Recovery Overhead (sec)</a:t>
                </a:r>
              </a:p>
            </c:rich>
          </c:tx>
          <c:layout>
            <c:manualLayout>
              <c:xMode val="edge"/>
              <c:yMode val="edge"/>
              <c:x val="5.4644808743169399E-3"/>
              <c:y val="0.170735422778035"/>
            </c:manualLayout>
          </c:layout>
          <c:overlay val="0"/>
        </c:title>
        <c:numFmt formatCode="General" sourceLinked="1"/>
        <c:majorTickMark val="out"/>
        <c:minorTickMark val="none"/>
        <c:tickLblPos val="nextTo"/>
        <c:spPr>
          <a:ln>
            <a:solidFill>
              <a:schemeClr val="bg1"/>
            </a:solidFill>
          </a:ln>
        </c:spPr>
        <c:crossAx val="166636928"/>
        <c:crosses val="autoZero"/>
        <c:crossBetween val="between"/>
      </c:valAx>
    </c:plotArea>
    <c:plotVisOnly val="1"/>
    <c:dispBlanksAs val="gap"/>
    <c:showDLblsOverMax val="0"/>
  </c:chart>
  <c:txPr>
    <a:bodyPr/>
    <a:lstStyle/>
    <a:p>
      <a:pPr>
        <a:defRPr sz="1400">
          <a:solidFill>
            <a:srgbClr val="000000"/>
          </a:solidFill>
          <a:latin typeface="Times New Roman"/>
          <a:cs typeface="Times New Roman"/>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6319426805520301"/>
          <c:y val="4.0522618496217397E-2"/>
          <c:w val="0.826869020404707"/>
          <c:h val="0.74828418506510197"/>
        </c:manualLayout>
      </c:layout>
      <c:barChart>
        <c:barDir val="col"/>
        <c:grouping val="stacked"/>
        <c:varyColors val="0"/>
        <c:ser>
          <c:idx val="0"/>
          <c:order val="0"/>
          <c:tx>
            <c:strRef>
              <c:f>'ckpt-breamdown'!$I$89</c:f>
              <c:strCache>
                <c:ptCount val="1"/>
                <c:pt idx="0">
                  <c:v>Compress</c:v>
                </c:pt>
              </c:strCache>
            </c:strRef>
          </c:tx>
          <c:invertIfNegative val="0"/>
          <c:cat>
            <c:multiLvlStrRef>
              <c:f>'ckpt-breamdown'!$J$87:$R$88</c:f>
              <c:multiLvlStrCache>
                <c:ptCount val="9"/>
                <c:lvl>
                  <c:pt idx="0">
                    <c:v>F</c:v>
                  </c:pt>
                  <c:pt idx="1">
                    <c:v>PF</c:v>
                  </c:pt>
                  <c:pt idx="2">
                    <c:v>D</c:v>
                  </c:pt>
                  <c:pt idx="3">
                    <c:v>F</c:v>
                  </c:pt>
                  <c:pt idx="4">
                    <c:v>PF</c:v>
                  </c:pt>
                  <c:pt idx="5">
                    <c:v>D</c:v>
                  </c:pt>
                  <c:pt idx="6">
                    <c:v>F</c:v>
                  </c:pt>
                  <c:pt idx="7">
                    <c:v>PF</c:v>
                  </c:pt>
                  <c:pt idx="8">
                    <c:v>D</c:v>
                  </c:pt>
                </c:lvl>
                <c:lvl>
                  <c:pt idx="0">
                    <c:v>500MB</c:v>
                  </c:pt>
                  <c:pt idx="3">
                    <c:v>946MB</c:v>
                  </c:pt>
                  <c:pt idx="6">
                    <c:v>1677MB</c:v>
                  </c:pt>
                </c:lvl>
              </c:multiLvlStrCache>
            </c:multiLvlStrRef>
          </c:cat>
          <c:val>
            <c:numRef>
              <c:f>'ckpt-breamdown'!$J$89:$R$89</c:f>
              <c:numCache>
                <c:formatCode>General</c:formatCode>
                <c:ptCount val="9"/>
                <c:pt idx="0">
                  <c:v>41.034999999999997</c:v>
                </c:pt>
                <c:pt idx="1">
                  <c:v>14.0215</c:v>
                </c:pt>
                <c:pt idx="2">
                  <c:v>0</c:v>
                </c:pt>
                <c:pt idx="3">
                  <c:v>65.826999999999998</c:v>
                </c:pt>
                <c:pt idx="4">
                  <c:v>28.473400000000002</c:v>
                </c:pt>
                <c:pt idx="5">
                  <c:v>0</c:v>
                </c:pt>
                <c:pt idx="6">
                  <c:v>83.587999999999994</c:v>
                </c:pt>
                <c:pt idx="7">
                  <c:v>26.93825</c:v>
                </c:pt>
                <c:pt idx="8">
                  <c:v>0</c:v>
                </c:pt>
              </c:numCache>
            </c:numRef>
          </c:val>
        </c:ser>
        <c:ser>
          <c:idx val="1"/>
          <c:order val="1"/>
          <c:tx>
            <c:strRef>
              <c:f>'ckpt-breamdown'!$I$90</c:f>
              <c:strCache>
                <c:ptCount val="1"/>
                <c:pt idx="0">
                  <c:v>Erasure Encode</c:v>
                </c:pt>
              </c:strCache>
            </c:strRef>
          </c:tx>
          <c:invertIfNegative val="0"/>
          <c:cat>
            <c:multiLvlStrRef>
              <c:f>'ckpt-breamdown'!$J$87:$R$88</c:f>
              <c:multiLvlStrCache>
                <c:ptCount val="9"/>
                <c:lvl>
                  <c:pt idx="0">
                    <c:v>F</c:v>
                  </c:pt>
                  <c:pt idx="1">
                    <c:v>PF</c:v>
                  </c:pt>
                  <c:pt idx="2">
                    <c:v>D</c:v>
                  </c:pt>
                  <c:pt idx="3">
                    <c:v>F</c:v>
                  </c:pt>
                  <c:pt idx="4">
                    <c:v>PF</c:v>
                  </c:pt>
                  <c:pt idx="5">
                    <c:v>D</c:v>
                  </c:pt>
                  <c:pt idx="6">
                    <c:v>F</c:v>
                  </c:pt>
                  <c:pt idx="7">
                    <c:v>PF</c:v>
                  </c:pt>
                  <c:pt idx="8">
                    <c:v>D</c:v>
                  </c:pt>
                </c:lvl>
                <c:lvl>
                  <c:pt idx="0">
                    <c:v>500MB</c:v>
                  </c:pt>
                  <c:pt idx="3">
                    <c:v>946MB</c:v>
                  </c:pt>
                  <c:pt idx="6">
                    <c:v>1677MB</c:v>
                  </c:pt>
                </c:lvl>
              </c:multiLvlStrCache>
            </c:multiLvlStrRef>
          </c:cat>
          <c:val>
            <c:numRef>
              <c:f>'ckpt-breamdown'!$J$90:$R$90</c:f>
              <c:numCache>
                <c:formatCode>General</c:formatCode>
                <c:ptCount val="9"/>
                <c:pt idx="0">
                  <c:v>3.4220000000000002</c:v>
                </c:pt>
                <c:pt idx="1">
                  <c:v>1.48</c:v>
                </c:pt>
                <c:pt idx="2">
                  <c:v>0</c:v>
                </c:pt>
                <c:pt idx="3">
                  <c:v>9.8230000000000004</c:v>
                </c:pt>
                <c:pt idx="4">
                  <c:v>2.2884000000000002</c:v>
                </c:pt>
                <c:pt idx="5">
                  <c:v>0</c:v>
                </c:pt>
                <c:pt idx="6">
                  <c:v>5.5019999999999998</c:v>
                </c:pt>
                <c:pt idx="7">
                  <c:v>4.0597500000000002</c:v>
                </c:pt>
                <c:pt idx="8">
                  <c:v>0</c:v>
                </c:pt>
              </c:numCache>
            </c:numRef>
          </c:val>
        </c:ser>
        <c:ser>
          <c:idx val="2"/>
          <c:order val="2"/>
          <c:tx>
            <c:strRef>
              <c:f>'ckpt-breamdown'!$I$91</c:f>
              <c:strCache>
                <c:ptCount val="1"/>
                <c:pt idx="0">
                  <c:v>Disk Read &amp; Network Transfer</c:v>
                </c:pt>
              </c:strCache>
            </c:strRef>
          </c:tx>
          <c:invertIfNegative val="0"/>
          <c:cat>
            <c:multiLvlStrRef>
              <c:f>'ckpt-breamdown'!$J$87:$R$88</c:f>
              <c:multiLvlStrCache>
                <c:ptCount val="9"/>
                <c:lvl>
                  <c:pt idx="0">
                    <c:v>F</c:v>
                  </c:pt>
                  <c:pt idx="1">
                    <c:v>PF</c:v>
                  </c:pt>
                  <c:pt idx="2">
                    <c:v>D</c:v>
                  </c:pt>
                  <c:pt idx="3">
                    <c:v>F</c:v>
                  </c:pt>
                  <c:pt idx="4">
                    <c:v>PF</c:v>
                  </c:pt>
                  <c:pt idx="5">
                    <c:v>D</c:v>
                  </c:pt>
                  <c:pt idx="6">
                    <c:v>F</c:v>
                  </c:pt>
                  <c:pt idx="7">
                    <c:v>PF</c:v>
                  </c:pt>
                  <c:pt idx="8">
                    <c:v>D</c:v>
                  </c:pt>
                </c:lvl>
                <c:lvl>
                  <c:pt idx="0">
                    <c:v>500MB</c:v>
                  </c:pt>
                  <c:pt idx="3">
                    <c:v>946MB</c:v>
                  </c:pt>
                  <c:pt idx="6">
                    <c:v>1677MB</c:v>
                  </c:pt>
                </c:lvl>
              </c:multiLvlStrCache>
            </c:multiLvlStrRef>
          </c:cat>
          <c:val>
            <c:numRef>
              <c:f>'ckpt-breamdown'!$J$91:$R$91</c:f>
              <c:numCache>
                <c:formatCode>General</c:formatCode>
                <c:ptCount val="9"/>
                <c:pt idx="0">
                  <c:v>13.932</c:v>
                </c:pt>
                <c:pt idx="1">
                  <c:v>13.932</c:v>
                </c:pt>
                <c:pt idx="2">
                  <c:v>60.521500000000003</c:v>
                </c:pt>
                <c:pt idx="3">
                  <c:v>12.874000000000001</c:v>
                </c:pt>
                <c:pt idx="4">
                  <c:v>12.874000000000001</c:v>
                </c:pt>
                <c:pt idx="5">
                  <c:v>112.514</c:v>
                </c:pt>
                <c:pt idx="6">
                  <c:v>7.7830000000000004</c:v>
                </c:pt>
                <c:pt idx="7">
                  <c:v>7.7830000000000004</c:v>
                </c:pt>
                <c:pt idx="8">
                  <c:v>162.9314286</c:v>
                </c:pt>
              </c:numCache>
            </c:numRef>
          </c:val>
        </c:ser>
        <c:dLbls>
          <c:showLegendKey val="0"/>
          <c:showVal val="0"/>
          <c:showCatName val="0"/>
          <c:showSerName val="0"/>
          <c:showPercent val="0"/>
          <c:showBubbleSize val="0"/>
        </c:dLbls>
        <c:gapWidth val="150"/>
        <c:overlap val="100"/>
        <c:axId val="166729984"/>
        <c:axId val="166752256"/>
      </c:barChart>
      <c:catAx>
        <c:axId val="166729984"/>
        <c:scaling>
          <c:orientation val="minMax"/>
        </c:scaling>
        <c:delete val="0"/>
        <c:axPos val="b"/>
        <c:majorTickMark val="none"/>
        <c:minorTickMark val="none"/>
        <c:tickLblPos val="nextTo"/>
        <c:spPr>
          <a:ln>
            <a:solidFill>
              <a:schemeClr val="bg1"/>
            </a:solidFill>
          </a:ln>
        </c:spPr>
        <c:txPr>
          <a:bodyPr rot="-2700000"/>
          <a:lstStyle/>
          <a:p>
            <a:pPr>
              <a:defRPr/>
            </a:pPr>
            <a:endParaRPr lang="en-US"/>
          </a:p>
        </c:txPr>
        <c:crossAx val="166752256"/>
        <c:crosses val="autoZero"/>
        <c:auto val="1"/>
        <c:lblAlgn val="ctr"/>
        <c:lblOffset val="100"/>
        <c:noMultiLvlLbl val="0"/>
      </c:catAx>
      <c:valAx>
        <c:axId val="166752256"/>
        <c:scaling>
          <c:orientation val="minMax"/>
        </c:scaling>
        <c:delete val="0"/>
        <c:axPos val="l"/>
        <c:majorGridlines/>
        <c:title>
          <c:tx>
            <c:rich>
              <a:bodyPr rot="-5400000" vert="horz"/>
              <a:lstStyle/>
              <a:p>
                <a:pPr>
                  <a:defRPr/>
                </a:pPr>
                <a:r>
                  <a:rPr lang="en-US"/>
                  <a:t>Checkpoint Storing Overhead (sec)</a:t>
                </a:r>
              </a:p>
            </c:rich>
          </c:tx>
          <c:layout>
            <c:manualLayout>
              <c:xMode val="edge"/>
              <c:yMode val="edge"/>
              <c:x val="8.0645161290322596E-3"/>
              <c:y val="7.0912974113529897E-2"/>
            </c:manualLayout>
          </c:layout>
          <c:overlay val="0"/>
        </c:title>
        <c:numFmt formatCode="General" sourceLinked="1"/>
        <c:majorTickMark val="out"/>
        <c:minorTickMark val="none"/>
        <c:tickLblPos val="nextTo"/>
        <c:spPr>
          <a:ln>
            <a:solidFill>
              <a:schemeClr val="bg1"/>
            </a:solidFill>
          </a:ln>
        </c:spPr>
        <c:crossAx val="166729984"/>
        <c:crosses val="autoZero"/>
        <c:crossBetween val="between"/>
      </c:valAx>
    </c:plotArea>
    <c:plotVisOnly val="1"/>
    <c:dispBlanksAs val="gap"/>
    <c:showDLblsOverMax val="0"/>
  </c:chart>
  <c:txPr>
    <a:bodyPr/>
    <a:lstStyle/>
    <a:p>
      <a:pPr>
        <a:defRPr sz="1400">
          <a:solidFill>
            <a:srgbClr val="000000"/>
          </a:solidFill>
          <a:latin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361926612991599"/>
          <c:y val="5.2635123600361898E-2"/>
          <c:w val="0.85442189718730499"/>
          <c:h val="0.89073670769409896"/>
        </c:manualLayout>
      </c:layout>
      <c:lineChart>
        <c:grouping val="standard"/>
        <c:varyColors val="0"/>
        <c:ser>
          <c:idx val="0"/>
          <c:order val="0"/>
          <c:tx>
            <c:strRef>
              <c:f>'compR-vary-timestep'!$D$6</c:f>
              <c:strCache>
                <c:ptCount val="1"/>
                <c:pt idx="0">
                  <c:v>Aware-Block</c:v>
                </c:pt>
              </c:strCache>
            </c:strRef>
          </c:tx>
          <c:spPr>
            <a:ln w="44450">
              <a:solidFill>
                <a:srgbClr val="DB0500"/>
              </a:solidFill>
            </a:ln>
          </c:spPr>
          <c:marker>
            <c:symbol val="circle"/>
            <c:size val="11"/>
            <c:spPr>
              <a:solidFill>
                <a:srgbClr val="DB0500"/>
              </a:solidFill>
              <a:ln w="31750">
                <a:noFill/>
              </a:ln>
            </c:spPr>
          </c:marker>
          <c:cat>
            <c:strRef>
              <c:f>'compR-vary-timestep'!$B$8:$B$28</c:f>
              <c:strCache>
                <c:ptCount val="21"/>
                <c:pt idx="0">
                  <c:v>DD0000</c:v>
                </c:pt>
                <c:pt idx="1">
                  <c:v>DD0001</c:v>
                </c:pt>
                <c:pt idx="2">
                  <c:v>DD0002</c:v>
                </c:pt>
                <c:pt idx="3">
                  <c:v>DD0003</c:v>
                </c:pt>
                <c:pt idx="4">
                  <c:v>DD0004</c:v>
                </c:pt>
                <c:pt idx="5">
                  <c:v>DD0005</c:v>
                </c:pt>
                <c:pt idx="6">
                  <c:v>DD0006</c:v>
                </c:pt>
                <c:pt idx="7">
                  <c:v>DD0007</c:v>
                </c:pt>
                <c:pt idx="8">
                  <c:v>DD0008</c:v>
                </c:pt>
                <c:pt idx="9">
                  <c:v>DD0009</c:v>
                </c:pt>
                <c:pt idx="10">
                  <c:v>DD0010</c:v>
                </c:pt>
                <c:pt idx="11">
                  <c:v>DD0011</c:v>
                </c:pt>
                <c:pt idx="12">
                  <c:v>DD0012</c:v>
                </c:pt>
                <c:pt idx="13">
                  <c:v>DD0013</c:v>
                </c:pt>
                <c:pt idx="14">
                  <c:v>DD0014</c:v>
                </c:pt>
                <c:pt idx="15">
                  <c:v>DD0015</c:v>
                </c:pt>
                <c:pt idx="16">
                  <c:v>DD0016</c:v>
                </c:pt>
                <c:pt idx="17">
                  <c:v>DD0017</c:v>
                </c:pt>
                <c:pt idx="18">
                  <c:v>DD0018</c:v>
                </c:pt>
                <c:pt idx="19">
                  <c:v>DD0019</c:v>
                </c:pt>
                <c:pt idx="20">
                  <c:v>DD0020</c:v>
                </c:pt>
              </c:strCache>
            </c:strRef>
          </c:cat>
          <c:val>
            <c:numRef>
              <c:f>'compR-vary-timestep'!$D$8:$D$27</c:f>
              <c:numCache>
                <c:formatCode>General</c:formatCode>
                <c:ptCount val="20"/>
                <c:pt idx="0">
                  <c:v>1.173736253</c:v>
                </c:pt>
                <c:pt idx="1">
                  <c:v>1.187225754</c:v>
                </c:pt>
                <c:pt idx="2">
                  <c:v>1.1836293250000001</c:v>
                </c:pt>
                <c:pt idx="3">
                  <c:v>1.185234025</c:v>
                </c:pt>
                <c:pt idx="4">
                  <c:v>1.186118376</c:v>
                </c:pt>
                <c:pt idx="5">
                  <c:v>1.1815941459999999</c:v>
                </c:pt>
                <c:pt idx="6">
                  <c:v>1.1724626339999999</c:v>
                </c:pt>
                <c:pt idx="7">
                  <c:v>1.168937806</c:v>
                </c:pt>
                <c:pt idx="8">
                  <c:v>1.168978362</c:v>
                </c:pt>
                <c:pt idx="9">
                  <c:v>1.1673517200000001</c:v>
                </c:pt>
                <c:pt idx="10">
                  <c:v>1.1670971160000001</c:v>
                </c:pt>
                <c:pt idx="11">
                  <c:v>1.167962164</c:v>
                </c:pt>
                <c:pt idx="12">
                  <c:v>1.168513755</c:v>
                </c:pt>
                <c:pt idx="13">
                  <c:v>1.168339853</c:v>
                </c:pt>
                <c:pt idx="14">
                  <c:v>1.1679716410000001</c:v>
                </c:pt>
                <c:pt idx="15">
                  <c:v>1.16743464</c:v>
                </c:pt>
                <c:pt idx="16">
                  <c:v>1.168531397</c:v>
                </c:pt>
                <c:pt idx="17">
                  <c:v>1.1697468600000001</c:v>
                </c:pt>
                <c:pt idx="18">
                  <c:v>1.171089238</c:v>
                </c:pt>
                <c:pt idx="19">
                  <c:v>1.172548014</c:v>
                </c:pt>
              </c:numCache>
            </c:numRef>
          </c:val>
          <c:smooth val="0"/>
        </c:ser>
        <c:ser>
          <c:idx val="2"/>
          <c:order val="1"/>
          <c:tx>
            <c:strRef>
              <c:f>'compR-vary-timestep'!$H$6</c:f>
              <c:strCache>
                <c:ptCount val="1"/>
                <c:pt idx="0">
                  <c:v>Aware</c:v>
                </c:pt>
              </c:strCache>
            </c:strRef>
          </c:tx>
          <c:spPr>
            <a:ln w="44450">
              <a:solidFill>
                <a:srgbClr val="DB0500"/>
              </a:solidFill>
              <a:prstDash val="sysDash"/>
            </a:ln>
          </c:spPr>
          <c:marker>
            <c:symbol val="circle"/>
            <c:size val="11"/>
            <c:spPr>
              <a:noFill/>
              <a:ln w="25400">
                <a:solidFill>
                  <a:srgbClr val="DB0500"/>
                </a:solidFill>
              </a:ln>
            </c:spPr>
          </c:marker>
          <c:cat>
            <c:strRef>
              <c:f>'compR-vary-timestep'!$B$8:$B$28</c:f>
              <c:strCache>
                <c:ptCount val="21"/>
                <c:pt idx="0">
                  <c:v>DD0000</c:v>
                </c:pt>
                <c:pt idx="1">
                  <c:v>DD0001</c:v>
                </c:pt>
                <c:pt idx="2">
                  <c:v>DD0002</c:v>
                </c:pt>
                <c:pt idx="3">
                  <c:v>DD0003</c:v>
                </c:pt>
                <c:pt idx="4">
                  <c:v>DD0004</c:v>
                </c:pt>
                <c:pt idx="5">
                  <c:v>DD0005</c:v>
                </c:pt>
                <c:pt idx="6">
                  <c:v>DD0006</c:v>
                </c:pt>
                <c:pt idx="7">
                  <c:v>DD0007</c:v>
                </c:pt>
                <c:pt idx="8">
                  <c:v>DD0008</c:v>
                </c:pt>
                <c:pt idx="9">
                  <c:v>DD0009</c:v>
                </c:pt>
                <c:pt idx="10">
                  <c:v>DD0010</c:v>
                </c:pt>
                <c:pt idx="11">
                  <c:v>DD0011</c:v>
                </c:pt>
                <c:pt idx="12">
                  <c:v>DD0012</c:v>
                </c:pt>
                <c:pt idx="13">
                  <c:v>DD0013</c:v>
                </c:pt>
                <c:pt idx="14">
                  <c:v>DD0014</c:v>
                </c:pt>
                <c:pt idx="15">
                  <c:v>DD0015</c:v>
                </c:pt>
                <c:pt idx="16">
                  <c:v>DD0016</c:v>
                </c:pt>
                <c:pt idx="17">
                  <c:v>DD0017</c:v>
                </c:pt>
                <c:pt idx="18">
                  <c:v>DD0018</c:v>
                </c:pt>
                <c:pt idx="19">
                  <c:v>DD0019</c:v>
                </c:pt>
                <c:pt idx="20">
                  <c:v>DD0020</c:v>
                </c:pt>
              </c:strCache>
            </c:strRef>
          </c:cat>
          <c:val>
            <c:numRef>
              <c:f>'compR-vary-timestep'!$H$8:$H$27</c:f>
              <c:numCache>
                <c:formatCode>General</c:formatCode>
                <c:ptCount val="20"/>
                <c:pt idx="0">
                  <c:v>2.101952735064708</c:v>
                </c:pt>
                <c:pt idx="1">
                  <c:v>2.1061021343749728</c:v>
                </c:pt>
                <c:pt idx="2">
                  <c:v>2.0992016608280362</c:v>
                </c:pt>
                <c:pt idx="3">
                  <c:v>2.1013951900209609</c:v>
                </c:pt>
                <c:pt idx="4">
                  <c:v>2.1030903723090648</c:v>
                </c:pt>
                <c:pt idx="5">
                  <c:v>2.0941685414576861</c:v>
                </c:pt>
                <c:pt idx="6">
                  <c:v>2.0771398943065482</c:v>
                </c:pt>
                <c:pt idx="7">
                  <c:v>2.0699775278448449</c:v>
                </c:pt>
                <c:pt idx="8">
                  <c:v>2.069478318380563</c:v>
                </c:pt>
                <c:pt idx="9">
                  <c:v>2.067480223418289</c:v>
                </c:pt>
                <c:pt idx="10">
                  <c:v>2.06652435474868</c:v>
                </c:pt>
                <c:pt idx="11">
                  <c:v>2.067892211018131</c:v>
                </c:pt>
                <c:pt idx="12">
                  <c:v>2.067886453678101</c:v>
                </c:pt>
                <c:pt idx="13">
                  <c:v>2.0680318294542208</c:v>
                </c:pt>
                <c:pt idx="14">
                  <c:v>2.06810371775603</c:v>
                </c:pt>
                <c:pt idx="15">
                  <c:v>2.0675330717659701</c:v>
                </c:pt>
                <c:pt idx="16">
                  <c:v>2.0697436876183599</c:v>
                </c:pt>
                <c:pt idx="17">
                  <c:v>2.0718157660645979</c:v>
                </c:pt>
                <c:pt idx="18">
                  <c:v>2.0732272706620098</c:v>
                </c:pt>
                <c:pt idx="19">
                  <c:v>2.0781191011028861</c:v>
                </c:pt>
              </c:numCache>
            </c:numRef>
          </c:val>
          <c:smooth val="0"/>
        </c:ser>
        <c:ser>
          <c:idx val="1"/>
          <c:order val="2"/>
          <c:tx>
            <c:strRef>
              <c:f>'Agnostic-Block'!$G$81</c:f>
              <c:strCache>
                <c:ptCount val="1"/>
                <c:pt idx="0">
                  <c:v>Agnostic-Block</c:v>
                </c:pt>
              </c:strCache>
            </c:strRef>
          </c:tx>
          <c:spPr>
            <a:ln w="44450">
              <a:solidFill>
                <a:srgbClr val="9302FF"/>
              </a:solidFill>
            </a:ln>
          </c:spPr>
          <c:marker>
            <c:symbol val="x"/>
            <c:size val="14"/>
            <c:spPr>
              <a:noFill/>
              <a:ln w="31750">
                <a:solidFill>
                  <a:srgbClr val="9302FF"/>
                </a:solidFill>
              </a:ln>
            </c:spPr>
          </c:marker>
          <c:val>
            <c:numRef>
              <c:f>'Agnostic-Block'!$G$82:$G$101</c:f>
              <c:numCache>
                <c:formatCode>General</c:formatCode>
                <c:ptCount val="20"/>
                <c:pt idx="0">
                  <c:v>1.0527087467183429</c:v>
                </c:pt>
                <c:pt idx="1">
                  <c:v>1.043452303251668</c:v>
                </c:pt>
                <c:pt idx="2">
                  <c:v>1.043347305914281</c:v>
                </c:pt>
                <c:pt idx="3">
                  <c:v>1.043317567570764</c:v>
                </c:pt>
                <c:pt idx="4">
                  <c:v>1.0433068562514161</c:v>
                </c:pt>
                <c:pt idx="5">
                  <c:v>1.043252239284745</c:v>
                </c:pt>
                <c:pt idx="6">
                  <c:v>1.04313095110829</c:v>
                </c:pt>
                <c:pt idx="7">
                  <c:v>1.043068025772915</c:v>
                </c:pt>
                <c:pt idx="8">
                  <c:v>1.0430399356249309</c:v>
                </c:pt>
                <c:pt idx="9">
                  <c:v>1.0430039412034351</c:v>
                </c:pt>
                <c:pt idx="10">
                  <c:v>1.042961937421222</c:v>
                </c:pt>
                <c:pt idx="11">
                  <c:v>1.0429488677727381</c:v>
                </c:pt>
                <c:pt idx="12">
                  <c:v>1.042907493432671</c:v>
                </c:pt>
                <c:pt idx="13">
                  <c:v>1.042935561670064</c:v>
                </c:pt>
                <c:pt idx="14">
                  <c:v>1.0428979563760761</c:v>
                </c:pt>
                <c:pt idx="15">
                  <c:v>1.0428855152310501</c:v>
                </c:pt>
                <c:pt idx="16">
                  <c:v>1.042915002741202</c:v>
                </c:pt>
                <c:pt idx="17">
                  <c:v>1.042898210433979</c:v>
                </c:pt>
                <c:pt idx="18">
                  <c:v>1.0428884708796899</c:v>
                </c:pt>
                <c:pt idx="19">
                  <c:v>1.0429593353691089</c:v>
                </c:pt>
              </c:numCache>
            </c:numRef>
          </c:val>
          <c:smooth val="0"/>
        </c:ser>
        <c:ser>
          <c:idx val="8"/>
          <c:order val="3"/>
          <c:tx>
            <c:strRef>
              <c:f>'compR-vary-timestep'!$K$6</c:f>
              <c:strCache>
                <c:ptCount val="1"/>
                <c:pt idx="0">
                  <c:v>Agnostic</c:v>
                </c:pt>
              </c:strCache>
            </c:strRef>
          </c:tx>
          <c:spPr>
            <a:ln w="44450">
              <a:solidFill>
                <a:srgbClr val="9302FF"/>
              </a:solidFill>
              <a:prstDash val="sysDash"/>
            </a:ln>
          </c:spPr>
          <c:marker>
            <c:symbol val="triangle"/>
            <c:size val="9"/>
            <c:spPr>
              <a:noFill/>
              <a:ln w="19050">
                <a:solidFill>
                  <a:srgbClr val="9302FF"/>
                </a:solidFill>
              </a:ln>
            </c:spPr>
          </c:marker>
          <c:cat>
            <c:strRef>
              <c:f>'compR-vary-timestep'!$B$8:$B$28</c:f>
              <c:strCache>
                <c:ptCount val="21"/>
                <c:pt idx="0">
                  <c:v>DD0000</c:v>
                </c:pt>
                <c:pt idx="1">
                  <c:v>DD0001</c:v>
                </c:pt>
                <c:pt idx="2">
                  <c:v>DD0002</c:v>
                </c:pt>
                <c:pt idx="3">
                  <c:v>DD0003</c:v>
                </c:pt>
                <c:pt idx="4">
                  <c:v>DD0004</c:v>
                </c:pt>
                <c:pt idx="5">
                  <c:v>DD0005</c:v>
                </c:pt>
                <c:pt idx="6">
                  <c:v>DD0006</c:v>
                </c:pt>
                <c:pt idx="7">
                  <c:v>DD0007</c:v>
                </c:pt>
                <c:pt idx="8">
                  <c:v>DD0008</c:v>
                </c:pt>
                <c:pt idx="9">
                  <c:v>DD0009</c:v>
                </c:pt>
                <c:pt idx="10">
                  <c:v>DD0010</c:v>
                </c:pt>
                <c:pt idx="11">
                  <c:v>DD0011</c:v>
                </c:pt>
                <c:pt idx="12">
                  <c:v>DD0012</c:v>
                </c:pt>
                <c:pt idx="13">
                  <c:v>DD0013</c:v>
                </c:pt>
                <c:pt idx="14">
                  <c:v>DD0014</c:v>
                </c:pt>
                <c:pt idx="15">
                  <c:v>DD0015</c:v>
                </c:pt>
                <c:pt idx="16">
                  <c:v>DD0016</c:v>
                </c:pt>
                <c:pt idx="17">
                  <c:v>DD0017</c:v>
                </c:pt>
                <c:pt idx="18">
                  <c:v>DD0018</c:v>
                </c:pt>
                <c:pt idx="19">
                  <c:v>DD0019</c:v>
                </c:pt>
                <c:pt idx="20">
                  <c:v>DD0020</c:v>
                </c:pt>
              </c:strCache>
            </c:strRef>
          </c:cat>
          <c:val>
            <c:numRef>
              <c:f>'compR-vary-timestep'!$K$8:$K$27</c:f>
              <c:numCache>
                <c:formatCode>General</c:formatCode>
                <c:ptCount val="20"/>
                <c:pt idx="0">
                  <c:v>1.0566843783258399</c:v>
                </c:pt>
                <c:pt idx="1">
                  <c:v>1.044952601390871</c:v>
                </c:pt>
                <c:pt idx="2">
                  <c:v>1.044850854353697</c:v>
                </c:pt>
                <c:pt idx="3">
                  <c:v>1.0447724791963819</c:v>
                </c:pt>
                <c:pt idx="4">
                  <c:v>1.0447677611358159</c:v>
                </c:pt>
                <c:pt idx="5">
                  <c:v>1.0446611735194851</c:v>
                </c:pt>
                <c:pt idx="6">
                  <c:v>1.044523476691863</c:v>
                </c:pt>
                <c:pt idx="7">
                  <c:v>1.04443694573145</c:v>
                </c:pt>
                <c:pt idx="8">
                  <c:v>1.044394485715435</c:v>
                </c:pt>
                <c:pt idx="9">
                  <c:v>1.0443377994096901</c:v>
                </c:pt>
                <c:pt idx="10">
                  <c:v>1.0443025303271609</c:v>
                </c:pt>
                <c:pt idx="11">
                  <c:v>1.04429525777056</c:v>
                </c:pt>
                <c:pt idx="12">
                  <c:v>1.0442350085830669</c:v>
                </c:pt>
                <c:pt idx="13">
                  <c:v>1.044204352352635</c:v>
                </c:pt>
                <c:pt idx="14">
                  <c:v>1.04419097863344</c:v>
                </c:pt>
                <c:pt idx="15">
                  <c:v>1.0441432178198149</c:v>
                </c:pt>
                <c:pt idx="16">
                  <c:v>1.0441521807943039</c:v>
                </c:pt>
                <c:pt idx="17">
                  <c:v>1.0441494081029301</c:v>
                </c:pt>
                <c:pt idx="18">
                  <c:v>1.044155477536995</c:v>
                </c:pt>
                <c:pt idx="19">
                  <c:v>1.044193137131995</c:v>
                </c:pt>
              </c:numCache>
            </c:numRef>
          </c:val>
          <c:smooth val="0"/>
        </c:ser>
        <c:dLbls>
          <c:showLegendKey val="0"/>
          <c:showVal val="0"/>
          <c:showCatName val="0"/>
          <c:showSerName val="0"/>
          <c:showPercent val="0"/>
          <c:showBubbleSize val="0"/>
        </c:dLbls>
        <c:marker val="1"/>
        <c:smooth val="0"/>
        <c:axId val="166830080"/>
        <c:axId val="166832000"/>
      </c:lineChart>
      <c:catAx>
        <c:axId val="166830080"/>
        <c:scaling>
          <c:orientation val="minMax"/>
        </c:scaling>
        <c:delete val="1"/>
        <c:axPos val="b"/>
        <c:numFmt formatCode="General" sourceLinked="1"/>
        <c:majorTickMark val="out"/>
        <c:minorTickMark val="none"/>
        <c:tickLblPos val="nextTo"/>
        <c:crossAx val="166832000"/>
        <c:crosses val="autoZero"/>
        <c:auto val="1"/>
        <c:lblAlgn val="ctr"/>
        <c:lblOffset val="100"/>
        <c:noMultiLvlLbl val="0"/>
      </c:catAx>
      <c:valAx>
        <c:axId val="166832000"/>
        <c:scaling>
          <c:orientation val="minMax"/>
          <c:min val="0.8"/>
        </c:scaling>
        <c:delete val="0"/>
        <c:axPos val="l"/>
        <c:majorGridlines>
          <c:spPr>
            <a:ln>
              <a:solidFill>
                <a:schemeClr val="tx1"/>
              </a:solidFill>
            </a:ln>
          </c:spPr>
        </c:majorGridlines>
        <c:numFmt formatCode="General" sourceLinked="1"/>
        <c:majorTickMark val="out"/>
        <c:minorTickMark val="none"/>
        <c:tickLblPos val="nextTo"/>
        <c:spPr>
          <a:ln>
            <a:solidFill>
              <a:schemeClr val="bg1">
                <a:lumMod val="75000"/>
                <a:lumOff val="25000"/>
              </a:schemeClr>
            </a:solidFill>
          </a:ln>
        </c:spPr>
        <c:crossAx val="166830080"/>
        <c:crosses val="autoZero"/>
        <c:crossBetween val="between"/>
      </c:valAx>
    </c:plotArea>
    <c:plotVisOnly val="1"/>
    <c:dispBlanksAs val="gap"/>
    <c:showDLblsOverMax val="0"/>
  </c:chart>
  <c:spPr>
    <a:ln>
      <a:noFill/>
    </a:ln>
  </c:spPr>
  <c:txPr>
    <a:bodyPr/>
    <a:lstStyle/>
    <a:p>
      <a:pPr>
        <a:defRPr sz="1400">
          <a:solidFill>
            <a:srgbClr val="000000"/>
          </a:solidFill>
          <a:latin typeface="Times"/>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9890413371730695E-2"/>
          <c:y val="0.13696829165789901"/>
          <c:w val="0.92010958662826903"/>
          <c:h val="0.800503024182322"/>
        </c:manualLayout>
      </c:layout>
      <c:lineChart>
        <c:grouping val="standard"/>
        <c:varyColors val="0"/>
        <c:ser>
          <c:idx val="1"/>
          <c:order val="0"/>
          <c:tx>
            <c:strRef>
              <c:f>'relative-improvement'!$B$11</c:f>
              <c:strCache>
                <c:ptCount val="1"/>
                <c:pt idx="0">
                  <c:v>Aware-Block</c:v>
                </c:pt>
              </c:strCache>
            </c:strRef>
          </c:tx>
          <c:spPr>
            <a:ln w="44450">
              <a:solidFill>
                <a:srgbClr val="DA0000"/>
              </a:solidFill>
            </a:ln>
          </c:spPr>
          <c:marker>
            <c:symbol val="circle"/>
            <c:size val="9"/>
            <c:spPr>
              <a:solidFill>
                <a:srgbClr val="DA0000"/>
              </a:solidFill>
              <a:ln w="31750">
                <a:noFill/>
              </a:ln>
            </c:spPr>
          </c:marker>
          <c:cat>
            <c:strRef>
              <c:f>'Concat-Micro'!$O$9:$O$15</c:f>
              <c:strCache>
                <c:ptCount val="7"/>
                <c:pt idx="0">
                  <c:v>DD0001</c:v>
                </c:pt>
                <c:pt idx="1">
                  <c:v>DD0002</c:v>
                </c:pt>
                <c:pt idx="2">
                  <c:v>DD0003</c:v>
                </c:pt>
                <c:pt idx="3">
                  <c:v>DD0004</c:v>
                </c:pt>
                <c:pt idx="4">
                  <c:v>DD0005</c:v>
                </c:pt>
                <c:pt idx="5">
                  <c:v>DD0006</c:v>
                </c:pt>
                <c:pt idx="6">
                  <c:v>DD0007</c:v>
                </c:pt>
              </c:strCache>
            </c:strRef>
          </c:cat>
          <c:val>
            <c:numRef>
              <c:f>'Block-Macro'!$O$13:$O$19</c:f>
              <c:numCache>
                <c:formatCode>General</c:formatCode>
                <c:ptCount val="7"/>
                <c:pt idx="0">
                  <c:v>5.481294673772318</c:v>
                </c:pt>
                <c:pt idx="1">
                  <c:v>3.634690725895211</c:v>
                </c:pt>
                <c:pt idx="2">
                  <c:v>3.360547981193418</c:v>
                </c:pt>
                <c:pt idx="3">
                  <c:v>3.35536754928156</c:v>
                </c:pt>
                <c:pt idx="4">
                  <c:v>3.46546904660413</c:v>
                </c:pt>
                <c:pt idx="5">
                  <c:v>3.769984310634888</c:v>
                </c:pt>
                <c:pt idx="6">
                  <c:v>3.934228757366276</c:v>
                </c:pt>
              </c:numCache>
            </c:numRef>
          </c:val>
          <c:smooth val="0"/>
        </c:ser>
        <c:ser>
          <c:idx val="5"/>
          <c:order val="1"/>
          <c:tx>
            <c:strRef>
              <c:f>'relative-improvement'!$B$13</c:f>
              <c:strCache>
                <c:ptCount val="1"/>
                <c:pt idx="0">
                  <c:v>Aware</c:v>
                </c:pt>
              </c:strCache>
            </c:strRef>
          </c:tx>
          <c:spPr>
            <a:ln w="44450">
              <a:solidFill>
                <a:srgbClr val="DA0000"/>
              </a:solidFill>
              <a:prstDash val="sysDash"/>
            </a:ln>
            <a:effectLst/>
          </c:spPr>
          <c:marker>
            <c:symbol val="circle"/>
            <c:size val="18"/>
            <c:spPr>
              <a:noFill/>
              <a:ln w="31750">
                <a:solidFill>
                  <a:srgbClr val="DA0000"/>
                </a:solidFill>
              </a:ln>
              <a:effectLst/>
            </c:spPr>
          </c:marker>
          <c:cat>
            <c:strRef>
              <c:f>'Concat-Micro'!$O$9:$O$15</c:f>
              <c:strCache>
                <c:ptCount val="7"/>
                <c:pt idx="0">
                  <c:v>DD0001</c:v>
                </c:pt>
                <c:pt idx="1">
                  <c:v>DD0002</c:v>
                </c:pt>
                <c:pt idx="2">
                  <c:v>DD0003</c:v>
                </c:pt>
                <c:pt idx="3">
                  <c:v>DD0004</c:v>
                </c:pt>
                <c:pt idx="4">
                  <c:v>DD0005</c:v>
                </c:pt>
                <c:pt idx="5">
                  <c:v>DD0006</c:v>
                </c:pt>
                <c:pt idx="6">
                  <c:v>DD0007</c:v>
                </c:pt>
              </c:strCache>
            </c:strRef>
          </c:cat>
          <c:val>
            <c:numRef>
              <c:f>'Concat-Macro'!$P$18:$P$24</c:f>
              <c:numCache>
                <c:formatCode>General</c:formatCode>
                <c:ptCount val="7"/>
                <c:pt idx="0">
                  <c:v>5.499003807160264</c:v>
                </c:pt>
                <c:pt idx="1">
                  <c:v>3.6390301145378801</c:v>
                </c:pt>
                <c:pt idx="2">
                  <c:v>3.3695530230731321</c:v>
                </c:pt>
                <c:pt idx="3">
                  <c:v>3.364996481747704</c:v>
                </c:pt>
                <c:pt idx="4">
                  <c:v>3.4735422948328338</c:v>
                </c:pt>
                <c:pt idx="5">
                  <c:v>3.7826871943012841</c:v>
                </c:pt>
                <c:pt idx="6">
                  <c:v>3.949719839699223</c:v>
                </c:pt>
              </c:numCache>
            </c:numRef>
          </c:val>
          <c:smooth val="0"/>
        </c:ser>
        <c:ser>
          <c:idx val="0"/>
          <c:order val="2"/>
          <c:tx>
            <c:strRef>
              <c:f>'Agnostic-Block'!$H$1</c:f>
              <c:strCache>
                <c:ptCount val="1"/>
                <c:pt idx="0">
                  <c:v>Agnostic-Block</c:v>
                </c:pt>
              </c:strCache>
            </c:strRef>
          </c:tx>
          <c:spPr>
            <a:ln w="44450">
              <a:solidFill>
                <a:srgbClr val="9704DC"/>
              </a:solidFill>
            </a:ln>
          </c:spPr>
          <c:marker>
            <c:symbol val="x"/>
            <c:size val="12"/>
            <c:spPr>
              <a:noFill/>
              <a:ln w="31750">
                <a:solidFill>
                  <a:srgbClr val="9704DC"/>
                </a:solidFill>
              </a:ln>
            </c:spPr>
          </c:marker>
          <c:val>
            <c:numRef>
              <c:f>'Agnostic-Block'!$P$3:$P$9</c:f>
              <c:numCache>
                <c:formatCode>General</c:formatCode>
                <c:ptCount val="7"/>
                <c:pt idx="0">
                  <c:v>3.6871840766247348</c:v>
                </c:pt>
                <c:pt idx="1">
                  <c:v>2.530950623289097</c:v>
                </c:pt>
                <c:pt idx="2">
                  <c:v>2.275943196321812</c:v>
                </c:pt>
                <c:pt idx="3">
                  <c:v>2.2394142604209981</c:v>
                </c:pt>
                <c:pt idx="4">
                  <c:v>2.274347669696644</c:v>
                </c:pt>
                <c:pt idx="5">
                  <c:v>2.442458028142263</c:v>
                </c:pt>
                <c:pt idx="6">
                  <c:v>2.52039741726349</c:v>
                </c:pt>
              </c:numCache>
            </c:numRef>
          </c:val>
          <c:smooth val="0"/>
        </c:ser>
        <c:ser>
          <c:idx val="8"/>
          <c:order val="3"/>
          <c:tx>
            <c:v>Agnostic</c:v>
          </c:tx>
          <c:spPr>
            <a:ln w="38100">
              <a:solidFill>
                <a:srgbClr val="7030A0"/>
              </a:solidFill>
              <a:prstDash val="sysDash"/>
            </a:ln>
          </c:spPr>
          <c:marker>
            <c:symbol val="triangle"/>
            <c:size val="9"/>
            <c:spPr>
              <a:noFill/>
              <a:ln w="31750">
                <a:solidFill>
                  <a:srgbClr val="9704DC"/>
                </a:solidFill>
              </a:ln>
            </c:spPr>
          </c:marker>
          <c:val>
            <c:numRef>
              <c:f>Baseline!$I$83:$I$89</c:f>
              <c:numCache>
                <c:formatCode>General</c:formatCode>
                <c:ptCount val="7"/>
                <c:pt idx="0">
                  <c:v>3.8062749999999981</c:v>
                </c:pt>
                <c:pt idx="1">
                  <c:v>2.5924299999999998</c:v>
                </c:pt>
                <c:pt idx="2">
                  <c:v>2.338279</c:v>
                </c:pt>
                <c:pt idx="3">
                  <c:v>2.3198910000000001</c:v>
                </c:pt>
                <c:pt idx="4">
                  <c:v>2.3690470000000001</c:v>
                </c:pt>
                <c:pt idx="5">
                  <c:v>2.5701170000000002</c:v>
                </c:pt>
                <c:pt idx="6">
                  <c:v>2.6726990000000002</c:v>
                </c:pt>
              </c:numCache>
            </c:numRef>
          </c:val>
          <c:smooth val="0"/>
        </c:ser>
        <c:dLbls>
          <c:showLegendKey val="0"/>
          <c:showVal val="0"/>
          <c:showCatName val="0"/>
          <c:showSerName val="0"/>
          <c:showPercent val="0"/>
          <c:showBubbleSize val="0"/>
        </c:dLbls>
        <c:marker val="1"/>
        <c:smooth val="0"/>
        <c:axId val="166849536"/>
        <c:axId val="166872192"/>
      </c:lineChart>
      <c:catAx>
        <c:axId val="166849536"/>
        <c:scaling>
          <c:orientation val="minMax"/>
        </c:scaling>
        <c:delete val="1"/>
        <c:axPos val="b"/>
        <c:majorTickMark val="out"/>
        <c:minorTickMark val="none"/>
        <c:tickLblPos val="nextTo"/>
        <c:crossAx val="166872192"/>
        <c:crosses val="autoZero"/>
        <c:auto val="1"/>
        <c:lblAlgn val="ctr"/>
        <c:lblOffset val="100"/>
        <c:noMultiLvlLbl val="0"/>
      </c:catAx>
      <c:valAx>
        <c:axId val="166872192"/>
        <c:scaling>
          <c:orientation val="minMax"/>
          <c:min val="1"/>
        </c:scaling>
        <c:delete val="0"/>
        <c:axPos val="l"/>
        <c:majorGridlines>
          <c:spPr>
            <a:ln>
              <a:solidFill>
                <a:schemeClr val="tx1"/>
              </a:solidFill>
            </a:ln>
          </c:spPr>
        </c:majorGridlines>
        <c:numFmt formatCode="#,##0.0" sourceLinked="0"/>
        <c:majorTickMark val="out"/>
        <c:minorTickMark val="none"/>
        <c:tickLblPos val="nextTo"/>
        <c:spPr>
          <a:ln>
            <a:solidFill>
              <a:schemeClr val="bg1">
                <a:lumMod val="75000"/>
                <a:lumOff val="25000"/>
              </a:schemeClr>
            </a:solidFill>
          </a:ln>
        </c:spPr>
        <c:txPr>
          <a:bodyPr/>
          <a:lstStyle/>
          <a:p>
            <a:pPr>
              <a:defRPr>
                <a:solidFill>
                  <a:srgbClr val="000000"/>
                </a:solidFill>
              </a:defRPr>
            </a:pPr>
            <a:endParaRPr lang="en-US"/>
          </a:p>
        </c:txPr>
        <c:crossAx val="166849536"/>
        <c:crosses val="autoZero"/>
        <c:crossBetween val="between"/>
      </c:valAx>
      <c:spPr>
        <a:ln>
          <a:solidFill>
            <a:schemeClr val="tx1">
              <a:lumMod val="50000"/>
            </a:schemeClr>
          </a:solidFill>
        </a:ln>
      </c:spPr>
    </c:plotArea>
    <c:plotVisOnly val="1"/>
    <c:dispBlanksAs val="gap"/>
    <c:showDLblsOverMax val="0"/>
  </c:chart>
  <c:spPr>
    <a:ln>
      <a:noFill/>
    </a:ln>
  </c:spPr>
  <c:txPr>
    <a:bodyPr/>
    <a:lstStyle/>
    <a:p>
      <a:pPr>
        <a:defRPr sz="1400">
          <a:latin typeface="Times"/>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172608144943199E-2"/>
          <c:y val="0.16628227940750301"/>
          <c:w val="0.94332119226446198"/>
          <c:h val="0.776473353323617"/>
        </c:manualLayout>
      </c:layout>
      <c:lineChart>
        <c:grouping val="standard"/>
        <c:varyColors val="0"/>
        <c:ser>
          <c:idx val="0"/>
          <c:order val="0"/>
          <c:tx>
            <c:strRef>
              <c:f>'CR-vs-TimeStep64'!$B$4</c:f>
              <c:strCache>
                <c:ptCount val="1"/>
                <c:pt idx="0">
                  <c:v>Aware-Block</c:v>
                </c:pt>
              </c:strCache>
            </c:strRef>
          </c:tx>
          <c:spPr>
            <a:ln w="44450">
              <a:solidFill>
                <a:srgbClr val="CA0000"/>
              </a:solidFill>
              <a:prstDash val="solid"/>
            </a:ln>
            <a:effectLst>
              <a:outerShdw blurRad="50800" dist="38100" dir="2700000" algn="tl" rotWithShape="0">
                <a:srgbClr val="000000">
                  <a:alpha val="43000"/>
                </a:srgbClr>
              </a:outerShdw>
            </a:effectLst>
          </c:spPr>
          <c:marker>
            <c:symbol val="circle"/>
            <c:size val="12"/>
            <c:spPr>
              <a:solidFill>
                <a:srgbClr val="DE050A"/>
              </a:solidFill>
              <a:ln w="31750">
                <a:noFill/>
              </a:ln>
              <a:effectLst>
                <a:outerShdw blurRad="50800" dist="38100" dir="2700000" algn="tl" rotWithShape="0">
                  <a:srgbClr val="000000">
                    <a:alpha val="43000"/>
                  </a:srgbClr>
                </a:outerShdw>
              </a:effectLst>
            </c:spPr>
          </c:marker>
          <c:cat>
            <c:strRef>
              <c:f>'CR-vs-TimeStep64'!$B$11:$B$22</c:f>
              <c:strCache>
                <c:ptCount val="12"/>
                <c:pt idx="0">
                  <c:v>DD0000</c:v>
                </c:pt>
                <c:pt idx="1">
                  <c:v>DD0001</c:v>
                </c:pt>
                <c:pt idx="2">
                  <c:v>DD0002</c:v>
                </c:pt>
                <c:pt idx="3">
                  <c:v>DD0003</c:v>
                </c:pt>
                <c:pt idx="4">
                  <c:v>DD0004</c:v>
                </c:pt>
                <c:pt idx="5">
                  <c:v>DD0005</c:v>
                </c:pt>
                <c:pt idx="6">
                  <c:v>DD0006</c:v>
                </c:pt>
                <c:pt idx="7">
                  <c:v>DD0007</c:v>
                </c:pt>
                <c:pt idx="8">
                  <c:v>DD0008</c:v>
                </c:pt>
                <c:pt idx="9">
                  <c:v>DD0009</c:v>
                </c:pt>
                <c:pt idx="10">
                  <c:v>DD0010</c:v>
                </c:pt>
                <c:pt idx="11">
                  <c:v>DD0011</c:v>
                </c:pt>
              </c:strCache>
            </c:strRef>
          </c:cat>
          <c:val>
            <c:numRef>
              <c:f>'CR-vs-TimeStep64'!$M$11:$M$22</c:f>
              <c:numCache>
                <c:formatCode>General</c:formatCode>
                <c:ptCount val="12"/>
                <c:pt idx="0">
                  <c:v>2.1424055744556378</c:v>
                </c:pt>
                <c:pt idx="1">
                  <c:v>1.7554671270836411</c:v>
                </c:pt>
                <c:pt idx="2">
                  <c:v>1.7466497029694661</c:v>
                </c:pt>
                <c:pt idx="3">
                  <c:v>1.7496019252974251</c:v>
                </c:pt>
                <c:pt idx="4">
                  <c:v>1.7481786311073939</c:v>
                </c:pt>
                <c:pt idx="5">
                  <c:v>1.7460789591964501</c:v>
                </c:pt>
                <c:pt idx="6">
                  <c:v>1.74525454653136</c:v>
                </c:pt>
                <c:pt idx="7">
                  <c:v>1.744693923008906</c:v>
                </c:pt>
                <c:pt idx="8">
                  <c:v>1.7415708200208779</c:v>
                </c:pt>
                <c:pt idx="9">
                  <c:v>1.7406827312215321</c:v>
                </c:pt>
                <c:pt idx="10">
                  <c:v>1.739085280187884</c:v>
                </c:pt>
                <c:pt idx="11">
                  <c:v>1.738869067632737</c:v>
                </c:pt>
              </c:numCache>
            </c:numRef>
          </c:val>
          <c:smooth val="0"/>
        </c:ser>
        <c:ser>
          <c:idx val="2"/>
          <c:order val="1"/>
          <c:tx>
            <c:strRef>
              <c:f>'CR-vs-TimeStep64'!$D$4</c:f>
              <c:strCache>
                <c:ptCount val="1"/>
                <c:pt idx="0">
                  <c:v>Aware</c:v>
                </c:pt>
              </c:strCache>
            </c:strRef>
          </c:tx>
          <c:spPr>
            <a:ln w="44450">
              <a:solidFill>
                <a:srgbClr val="DE050A"/>
              </a:solidFill>
              <a:prstDash val="sysDash"/>
            </a:ln>
          </c:spPr>
          <c:marker>
            <c:symbol val="circle"/>
            <c:size val="18"/>
            <c:spPr>
              <a:noFill/>
              <a:ln w="31750">
                <a:solidFill>
                  <a:srgbClr val="DE050A"/>
                </a:solidFill>
              </a:ln>
            </c:spPr>
          </c:marker>
          <c:val>
            <c:numRef>
              <c:f>'CR-vs-TimeStep64'!$M$42:$M$53</c:f>
              <c:numCache>
                <c:formatCode>General</c:formatCode>
                <c:ptCount val="12"/>
                <c:pt idx="0">
                  <c:v>2.15971308342858</c:v>
                </c:pt>
                <c:pt idx="1">
                  <c:v>1.7706972156736529</c:v>
                </c:pt>
                <c:pt idx="2">
                  <c:v>1.761234796280982</c:v>
                </c:pt>
                <c:pt idx="3">
                  <c:v>1.7640842390878511</c:v>
                </c:pt>
                <c:pt idx="4">
                  <c:v>1.762561500473822</c:v>
                </c:pt>
                <c:pt idx="5">
                  <c:v>1.760665706107164</c:v>
                </c:pt>
                <c:pt idx="6">
                  <c:v>1.759605863731271</c:v>
                </c:pt>
                <c:pt idx="7">
                  <c:v>1.759487919126254</c:v>
                </c:pt>
                <c:pt idx="8">
                  <c:v>1.7564957390496809</c:v>
                </c:pt>
                <c:pt idx="9">
                  <c:v>1.755524668048996</c:v>
                </c:pt>
                <c:pt idx="10">
                  <c:v>1.7541559181714059</c:v>
                </c:pt>
                <c:pt idx="11">
                  <c:v>1.7542850873749429</c:v>
                </c:pt>
              </c:numCache>
            </c:numRef>
          </c:val>
          <c:smooth val="0"/>
        </c:ser>
        <c:ser>
          <c:idx val="1"/>
          <c:order val="2"/>
          <c:tx>
            <c:strRef>
              <c:f>'Agnostic-block'!$L$1</c:f>
              <c:strCache>
                <c:ptCount val="1"/>
                <c:pt idx="0">
                  <c:v>Agnostic-Block</c:v>
                </c:pt>
              </c:strCache>
            </c:strRef>
          </c:tx>
          <c:spPr>
            <a:ln w="44450">
              <a:solidFill>
                <a:srgbClr val="6D3F9B"/>
              </a:solidFill>
            </a:ln>
          </c:spPr>
          <c:marker>
            <c:symbol val="x"/>
            <c:size val="9"/>
            <c:spPr>
              <a:noFill/>
              <a:ln w="31750">
                <a:solidFill>
                  <a:srgbClr val="6D3F9B"/>
                </a:solidFill>
              </a:ln>
            </c:spPr>
          </c:marker>
          <c:val>
            <c:numRef>
              <c:f>'Agnostic-block'!$L$2:$L$13</c:f>
              <c:numCache>
                <c:formatCode>General</c:formatCode>
                <c:ptCount val="12"/>
                <c:pt idx="0">
                  <c:v>1.7246624505815731</c:v>
                </c:pt>
                <c:pt idx="1">
                  <c:v>1.391434560349915</c:v>
                </c:pt>
                <c:pt idx="2">
                  <c:v>1.38680829649267</c:v>
                </c:pt>
                <c:pt idx="3">
                  <c:v>1.391525951930692</c:v>
                </c:pt>
                <c:pt idx="4">
                  <c:v>1.3914078790413771</c:v>
                </c:pt>
                <c:pt idx="5">
                  <c:v>1.3905233032782021</c:v>
                </c:pt>
                <c:pt idx="6">
                  <c:v>1.390344159869995</c:v>
                </c:pt>
                <c:pt idx="7">
                  <c:v>1.3909745518135059</c:v>
                </c:pt>
                <c:pt idx="8">
                  <c:v>1.3893417703087949</c:v>
                </c:pt>
                <c:pt idx="9">
                  <c:v>1.389044566262464</c:v>
                </c:pt>
                <c:pt idx="10">
                  <c:v>1.3886506756919059</c:v>
                </c:pt>
                <c:pt idx="11">
                  <c:v>1.3892674059835299</c:v>
                </c:pt>
              </c:numCache>
            </c:numRef>
          </c:val>
          <c:smooth val="0"/>
        </c:ser>
        <c:ser>
          <c:idx val="8"/>
          <c:order val="3"/>
          <c:tx>
            <c:strRef>
              <c:f>'CR-vs-TimeStep64'!$L$4</c:f>
              <c:strCache>
                <c:ptCount val="1"/>
                <c:pt idx="0">
                  <c:v>Agnostic</c:v>
                </c:pt>
              </c:strCache>
            </c:strRef>
          </c:tx>
          <c:spPr>
            <a:ln w="44450">
              <a:solidFill>
                <a:srgbClr val="6D3F9B"/>
              </a:solidFill>
              <a:prstDash val="sysDash"/>
            </a:ln>
          </c:spPr>
          <c:marker>
            <c:symbol val="triangle"/>
            <c:size val="9"/>
            <c:spPr>
              <a:noFill/>
              <a:ln w="31750">
                <a:solidFill>
                  <a:srgbClr val="6D3F9B"/>
                </a:solidFill>
              </a:ln>
            </c:spPr>
          </c:marker>
          <c:val>
            <c:numRef>
              <c:f>'CR-vs-TimeStep64'!$N$75:$N$86</c:f>
              <c:numCache>
                <c:formatCode>General</c:formatCode>
                <c:ptCount val="12"/>
                <c:pt idx="0">
                  <c:v>1.7515725873072701</c:v>
                </c:pt>
                <c:pt idx="1">
                  <c:v>1.4493119161392121</c:v>
                </c:pt>
                <c:pt idx="2">
                  <c:v>1.4455091937583251</c:v>
                </c:pt>
                <c:pt idx="3">
                  <c:v>1.4525582827093371</c:v>
                </c:pt>
                <c:pt idx="4">
                  <c:v>1.4538496318640719</c:v>
                </c:pt>
                <c:pt idx="5">
                  <c:v>1.4541002189496519</c:v>
                </c:pt>
                <c:pt idx="6">
                  <c:v>1.4546505787684301</c:v>
                </c:pt>
                <c:pt idx="7">
                  <c:v>1.4560342366443479</c:v>
                </c:pt>
                <c:pt idx="8">
                  <c:v>1.454534743352353</c:v>
                </c:pt>
                <c:pt idx="9">
                  <c:v>1.4548090828258951</c:v>
                </c:pt>
                <c:pt idx="10">
                  <c:v>1.45455145881407</c:v>
                </c:pt>
                <c:pt idx="11">
                  <c:v>1.455545694986301</c:v>
                </c:pt>
              </c:numCache>
            </c:numRef>
          </c:val>
          <c:smooth val="0"/>
        </c:ser>
        <c:dLbls>
          <c:showLegendKey val="0"/>
          <c:showVal val="0"/>
          <c:showCatName val="0"/>
          <c:showSerName val="0"/>
          <c:showPercent val="0"/>
          <c:showBubbleSize val="0"/>
        </c:dLbls>
        <c:marker val="1"/>
        <c:smooth val="0"/>
        <c:axId val="167680256"/>
        <c:axId val="167686528"/>
      </c:lineChart>
      <c:catAx>
        <c:axId val="167680256"/>
        <c:scaling>
          <c:orientation val="minMax"/>
        </c:scaling>
        <c:delete val="1"/>
        <c:axPos val="b"/>
        <c:majorTickMark val="out"/>
        <c:minorTickMark val="none"/>
        <c:tickLblPos val="nextTo"/>
        <c:crossAx val="167686528"/>
        <c:crosses val="autoZero"/>
        <c:auto val="1"/>
        <c:lblAlgn val="ctr"/>
        <c:lblOffset val="100"/>
        <c:noMultiLvlLbl val="0"/>
      </c:catAx>
      <c:valAx>
        <c:axId val="167686528"/>
        <c:scaling>
          <c:orientation val="minMax"/>
          <c:max val="2.2999999999999998"/>
          <c:min val="1.3"/>
        </c:scaling>
        <c:delete val="0"/>
        <c:axPos val="l"/>
        <c:majorGridlines>
          <c:spPr>
            <a:ln>
              <a:solidFill>
                <a:srgbClr val="FFFFFF"/>
              </a:solidFill>
            </a:ln>
          </c:spPr>
        </c:majorGridlines>
        <c:numFmt formatCode="General" sourceLinked="1"/>
        <c:majorTickMark val="out"/>
        <c:minorTickMark val="none"/>
        <c:tickLblPos val="nextTo"/>
        <c:txPr>
          <a:bodyPr/>
          <a:lstStyle/>
          <a:p>
            <a:pPr>
              <a:defRPr>
                <a:solidFill>
                  <a:srgbClr val="000000"/>
                </a:solidFill>
              </a:defRPr>
            </a:pPr>
            <a:endParaRPr lang="en-US"/>
          </a:p>
        </c:txPr>
        <c:crossAx val="167680256"/>
        <c:crosses val="autoZero"/>
        <c:crossBetween val="between"/>
      </c:valAx>
    </c:plotArea>
    <c:plotVisOnly val="1"/>
    <c:dispBlanksAs val="gap"/>
    <c:showDLblsOverMax val="0"/>
  </c:chart>
  <c:spPr>
    <a:ln>
      <a:noFill/>
    </a:ln>
  </c:spPr>
  <c:txPr>
    <a:bodyPr/>
    <a:lstStyle/>
    <a:p>
      <a:pPr>
        <a:defRPr sz="1400">
          <a:latin typeface="Time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7383220271671"/>
          <c:y val="0.210789916116225"/>
          <c:w val="0.86035039986683404"/>
          <c:h val="0.53555176307488594"/>
        </c:manualLayout>
      </c:layout>
      <c:lineChart>
        <c:grouping val="standard"/>
        <c:varyColors val="0"/>
        <c:ser>
          <c:idx val="2"/>
          <c:order val="0"/>
          <c:tx>
            <c:strRef>
              <c:f>'contrib-agg'!$G$6</c:f>
              <c:strCache>
                <c:ptCount val="1"/>
                <c:pt idx="0">
                  <c:v>C+NoAgg-write</c:v>
                </c:pt>
              </c:strCache>
            </c:strRef>
          </c:tx>
          <c:spPr>
            <a:ln w="28575">
              <a:solidFill>
                <a:srgbClr val="FF0000"/>
              </a:solidFill>
            </a:ln>
          </c:spPr>
          <c:marker>
            <c:symbol val="square"/>
            <c:size val="9"/>
            <c:spPr>
              <a:solidFill>
                <a:srgbClr val="FF4F03"/>
              </a:solidFill>
              <a:ln>
                <a:solidFill>
                  <a:srgbClr val="FF0000"/>
                </a:solidFill>
              </a:ln>
            </c:spPr>
          </c:marker>
          <c:errBars>
            <c:errDir val="y"/>
            <c:errBarType val="both"/>
            <c:errValType val="cust"/>
            <c:noEndCap val="0"/>
            <c:plus>
              <c:numRef>
                <c:f>'contrib-agg'!$M$48:$M$55</c:f>
                <c:numCache>
                  <c:formatCode>General</c:formatCode>
                  <c:ptCount val="8"/>
                  <c:pt idx="0">
                    <c:v>0.80101849999999997</c:v>
                  </c:pt>
                  <c:pt idx="1">
                    <c:v>1.052</c:v>
                  </c:pt>
                  <c:pt idx="2">
                    <c:v>3.0980000000000012</c:v>
                  </c:pt>
                  <c:pt idx="3">
                    <c:v>3.7999999999999989</c:v>
                  </c:pt>
                  <c:pt idx="4">
                    <c:v>91.287000000000006</c:v>
                  </c:pt>
                  <c:pt idx="5">
                    <c:v>2.8459999999999961</c:v>
                  </c:pt>
                  <c:pt idx="6">
                    <c:v>12.23099999999998</c:v>
                  </c:pt>
                  <c:pt idx="7">
                    <c:v>79.938999999999993</c:v>
                  </c:pt>
                </c:numCache>
              </c:numRef>
            </c:plus>
            <c:minus>
              <c:numRef>
                <c:f>'contrib-agg'!$N$48:$N$55</c:f>
                <c:numCache>
                  <c:formatCode>General</c:formatCode>
                  <c:ptCount val="8"/>
                  <c:pt idx="0">
                    <c:v>0.91076250000000003</c:v>
                  </c:pt>
                  <c:pt idx="1">
                    <c:v>1.077999999999999</c:v>
                  </c:pt>
                  <c:pt idx="2">
                    <c:v>1.7919999999999989</c:v>
                  </c:pt>
                  <c:pt idx="3">
                    <c:v>2.5400000000000009</c:v>
                  </c:pt>
                  <c:pt idx="4">
                    <c:v>17.113</c:v>
                  </c:pt>
                  <c:pt idx="5">
                    <c:v>2.794000000000004</c:v>
                  </c:pt>
                  <c:pt idx="6">
                    <c:v>7.2890000000000148</c:v>
                  </c:pt>
                  <c:pt idx="7">
                    <c:v>35.121000000000002</c:v>
                  </c:pt>
                </c:numCache>
              </c:numRef>
            </c:minus>
            <c:spPr>
              <a:ln w="25400">
                <a:solidFill>
                  <a:srgbClr val="FF0000"/>
                </a:solidFill>
              </a:ln>
            </c:spPr>
          </c:errBars>
          <c:cat>
            <c:numRef>
              <c:f>'contrib-agg'!$D$7:$D$14</c:f>
              <c:numCache>
                <c:formatCode>General</c:formatCode>
                <c:ptCount val="8"/>
                <c:pt idx="0">
                  <c:v>128</c:v>
                </c:pt>
                <c:pt idx="1">
                  <c:v>256</c:v>
                </c:pt>
                <c:pt idx="2">
                  <c:v>512</c:v>
                </c:pt>
                <c:pt idx="3">
                  <c:v>1024</c:v>
                </c:pt>
                <c:pt idx="4">
                  <c:v>2048</c:v>
                </c:pt>
                <c:pt idx="5">
                  <c:v>4096</c:v>
                </c:pt>
                <c:pt idx="6">
                  <c:v>8192</c:v>
                </c:pt>
                <c:pt idx="7">
                  <c:v>15408</c:v>
                </c:pt>
              </c:numCache>
            </c:numRef>
          </c:cat>
          <c:val>
            <c:numRef>
              <c:f>'contrib-agg'!$G$7:$G$14</c:f>
              <c:numCache>
                <c:formatCode>General</c:formatCode>
                <c:ptCount val="8"/>
                <c:pt idx="0">
                  <c:v>1.4889815</c:v>
                </c:pt>
                <c:pt idx="1">
                  <c:v>3.488</c:v>
                </c:pt>
                <c:pt idx="2">
                  <c:v>6.581999999999999</c:v>
                </c:pt>
                <c:pt idx="3">
                  <c:v>9.7100000000000009</c:v>
                </c:pt>
                <c:pt idx="4">
                  <c:v>30.933</c:v>
                </c:pt>
                <c:pt idx="5">
                  <c:v>24.673999999999999</c:v>
                </c:pt>
                <c:pt idx="6">
                  <c:v>54.709000000000017</c:v>
                </c:pt>
                <c:pt idx="7">
                  <c:v>117.801</c:v>
                </c:pt>
              </c:numCache>
            </c:numRef>
          </c:val>
          <c:smooth val="0"/>
        </c:ser>
        <c:dLbls>
          <c:showLegendKey val="0"/>
          <c:showVal val="0"/>
          <c:showCatName val="0"/>
          <c:showSerName val="0"/>
          <c:showPercent val="0"/>
          <c:showBubbleSize val="0"/>
        </c:dLbls>
        <c:marker val="1"/>
        <c:smooth val="0"/>
        <c:axId val="173226624"/>
        <c:axId val="173700992"/>
      </c:lineChart>
      <c:catAx>
        <c:axId val="173226624"/>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txPr>
          <a:bodyPr rot="-2700000"/>
          <a:lstStyle/>
          <a:p>
            <a:pPr>
              <a:defRPr>
                <a:solidFill>
                  <a:schemeClr val="bg1"/>
                </a:solidFill>
              </a:defRPr>
            </a:pPr>
            <a:endParaRPr lang="en-US"/>
          </a:p>
        </c:txPr>
        <c:crossAx val="173700992"/>
        <c:crosses val="autoZero"/>
        <c:auto val="1"/>
        <c:lblAlgn val="ctr"/>
        <c:lblOffset val="100"/>
        <c:noMultiLvlLbl val="0"/>
      </c:catAx>
      <c:valAx>
        <c:axId val="173700992"/>
        <c:scaling>
          <c:orientation val="minMax"/>
        </c:scaling>
        <c:delete val="0"/>
        <c:axPos val="l"/>
        <c:majorGridlines>
          <c:spPr>
            <a:ln>
              <a:solidFill>
                <a:srgbClr val="FFFFFF"/>
              </a:solidFill>
            </a:ln>
          </c:spPr>
        </c:majorGridlines>
        <c:numFmt formatCode="General" sourceLinked="1"/>
        <c:majorTickMark val="out"/>
        <c:minorTickMark val="none"/>
        <c:tickLblPos val="nextTo"/>
        <c:spPr>
          <a:ln>
            <a:solidFill>
              <a:sysClr val="windowText" lastClr="000000">
                <a:lumMod val="50000"/>
                <a:lumOff val="50000"/>
              </a:sysClr>
            </a:solidFill>
          </a:ln>
        </c:spPr>
        <c:txPr>
          <a:bodyPr/>
          <a:lstStyle/>
          <a:p>
            <a:pPr>
              <a:defRPr>
                <a:solidFill>
                  <a:schemeClr val="bg1"/>
                </a:solidFill>
              </a:defRPr>
            </a:pPr>
            <a:endParaRPr lang="en-US"/>
          </a:p>
        </c:txPr>
        <c:crossAx val="173226624"/>
        <c:crosses val="autoZero"/>
        <c:crossBetween val="between"/>
      </c:valAx>
    </c:plotArea>
    <c:plotVisOnly val="1"/>
    <c:dispBlanksAs val="gap"/>
    <c:showDLblsOverMax val="0"/>
  </c:chart>
  <c:spPr>
    <a:ln>
      <a:noFill/>
    </a:ln>
  </c:spPr>
  <c:txPr>
    <a:bodyPr/>
    <a:lstStyle/>
    <a:p>
      <a:pPr>
        <a:defRPr sz="1600">
          <a:latin typeface="Times"/>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208536432945901"/>
          <c:y val="2.7999737532808398E-2"/>
          <c:w val="0.85791463567054105"/>
          <c:h val="0.75704383202099701"/>
        </c:manualLayout>
      </c:layout>
      <c:barChart>
        <c:barDir val="col"/>
        <c:grouping val="stacked"/>
        <c:varyColors val="0"/>
        <c:ser>
          <c:idx val="0"/>
          <c:order val="0"/>
          <c:tx>
            <c:strRef>
              <c:f>'recovery-breakdown'!$I$105</c:f>
              <c:strCache>
                <c:ptCount val="1"/>
                <c:pt idx="0">
                  <c:v>Transfer Overhead</c:v>
                </c:pt>
              </c:strCache>
            </c:strRef>
          </c:tx>
          <c:invertIfNegative val="0"/>
          <c:cat>
            <c:multiLvlStrRef>
              <c:f>'recovery-breakdown'!$J$103:$O$104</c:f>
              <c:multiLvlStrCache>
                <c:ptCount val="6"/>
                <c:lvl>
                  <c:pt idx="0">
                    <c:v>D</c:v>
                  </c:pt>
                  <c:pt idx="1">
                    <c:v>F</c:v>
                  </c:pt>
                  <c:pt idx="2">
                    <c:v>D</c:v>
                  </c:pt>
                  <c:pt idx="3">
                    <c:v>F</c:v>
                  </c:pt>
                  <c:pt idx="4">
                    <c:v>D</c:v>
                  </c:pt>
                  <c:pt idx="5">
                    <c:v>F</c:v>
                  </c:pt>
                </c:lvl>
                <c:lvl>
                  <c:pt idx="0">
                    <c:v>500MB</c:v>
                  </c:pt>
                  <c:pt idx="2">
                    <c:v>946MB</c:v>
                  </c:pt>
                  <c:pt idx="4">
                    <c:v>1677MB</c:v>
                  </c:pt>
                </c:lvl>
              </c:multiLvlStrCache>
            </c:multiLvlStrRef>
          </c:cat>
          <c:val>
            <c:numRef>
              <c:f>'recovery-breakdown'!$J$105:$O$105</c:f>
              <c:numCache>
                <c:formatCode>General</c:formatCode>
                <c:ptCount val="6"/>
                <c:pt idx="0">
                  <c:v>60.521500000000003</c:v>
                </c:pt>
                <c:pt idx="1">
                  <c:v>4.3904999999999976</c:v>
                </c:pt>
                <c:pt idx="2">
                  <c:v>112.514</c:v>
                </c:pt>
                <c:pt idx="3">
                  <c:v>6.9575709999999997</c:v>
                </c:pt>
                <c:pt idx="4">
                  <c:v>162.9314286</c:v>
                </c:pt>
                <c:pt idx="5">
                  <c:v>10.35083</c:v>
                </c:pt>
              </c:numCache>
            </c:numRef>
          </c:val>
        </c:ser>
        <c:ser>
          <c:idx val="1"/>
          <c:order val="1"/>
          <c:tx>
            <c:strRef>
              <c:f>'recovery-breakdown'!$I$106</c:f>
              <c:strCache>
                <c:ptCount val="1"/>
                <c:pt idx="0">
                  <c:v>CPU Overhead</c:v>
                </c:pt>
              </c:strCache>
            </c:strRef>
          </c:tx>
          <c:invertIfNegative val="0"/>
          <c:cat>
            <c:multiLvlStrRef>
              <c:f>'recovery-breakdown'!$J$103:$O$104</c:f>
              <c:multiLvlStrCache>
                <c:ptCount val="6"/>
                <c:lvl>
                  <c:pt idx="0">
                    <c:v>D</c:v>
                  </c:pt>
                  <c:pt idx="1">
                    <c:v>F</c:v>
                  </c:pt>
                  <c:pt idx="2">
                    <c:v>D</c:v>
                  </c:pt>
                  <c:pt idx="3">
                    <c:v>F</c:v>
                  </c:pt>
                  <c:pt idx="4">
                    <c:v>D</c:v>
                  </c:pt>
                  <c:pt idx="5">
                    <c:v>F</c:v>
                  </c:pt>
                </c:lvl>
                <c:lvl>
                  <c:pt idx="0">
                    <c:v>500MB</c:v>
                  </c:pt>
                  <c:pt idx="2">
                    <c:v>946MB</c:v>
                  </c:pt>
                  <c:pt idx="4">
                    <c:v>1677MB</c:v>
                  </c:pt>
                </c:lvl>
              </c:multiLvlStrCache>
            </c:multiLvlStrRef>
          </c:cat>
          <c:val>
            <c:numRef>
              <c:f>'recovery-breakdown'!$J$106:$O$106</c:f>
              <c:numCache>
                <c:formatCode>General</c:formatCode>
                <c:ptCount val="6"/>
                <c:pt idx="0">
                  <c:v>0</c:v>
                </c:pt>
                <c:pt idx="1">
                  <c:v>12.622332999999999</c:v>
                </c:pt>
                <c:pt idx="2">
                  <c:v>0</c:v>
                </c:pt>
                <c:pt idx="3">
                  <c:v>23.608139000000001</c:v>
                </c:pt>
                <c:pt idx="4">
                  <c:v>0</c:v>
                </c:pt>
                <c:pt idx="5">
                  <c:v>28.758669999999999</c:v>
                </c:pt>
              </c:numCache>
            </c:numRef>
          </c:val>
        </c:ser>
        <c:dLbls>
          <c:showLegendKey val="0"/>
          <c:showVal val="0"/>
          <c:showCatName val="0"/>
          <c:showSerName val="0"/>
          <c:showPercent val="0"/>
          <c:showBubbleSize val="0"/>
        </c:dLbls>
        <c:gapWidth val="150"/>
        <c:overlap val="100"/>
        <c:axId val="168481920"/>
        <c:axId val="168483456"/>
      </c:barChart>
      <c:catAx>
        <c:axId val="168481920"/>
        <c:scaling>
          <c:orientation val="minMax"/>
        </c:scaling>
        <c:delete val="0"/>
        <c:axPos val="b"/>
        <c:majorTickMark val="none"/>
        <c:minorTickMark val="none"/>
        <c:tickLblPos val="nextTo"/>
        <c:spPr>
          <a:ln>
            <a:solidFill>
              <a:schemeClr val="bg1">
                <a:lumMod val="50000"/>
                <a:lumOff val="50000"/>
              </a:schemeClr>
            </a:solidFill>
          </a:ln>
        </c:spPr>
        <c:txPr>
          <a:bodyPr rot="-2700000"/>
          <a:lstStyle/>
          <a:p>
            <a:pPr>
              <a:defRPr/>
            </a:pPr>
            <a:endParaRPr lang="en-US"/>
          </a:p>
        </c:txPr>
        <c:crossAx val="168483456"/>
        <c:crosses val="autoZero"/>
        <c:auto val="1"/>
        <c:lblAlgn val="ctr"/>
        <c:lblOffset val="100"/>
        <c:noMultiLvlLbl val="0"/>
      </c:catAx>
      <c:valAx>
        <c:axId val="168483456"/>
        <c:scaling>
          <c:orientation val="minMax"/>
        </c:scaling>
        <c:delete val="0"/>
        <c:axPos val="l"/>
        <c:majorGridlines/>
        <c:title>
          <c:tx>
            <c:rich>
              <a:bodyPr rot="-5400000" vert="horz"/>
              <a:lstStyle/>
              <a:p>
                <a:pPr>
                  <a:defRPr/>
                </a:pPr>
                <a:r>
                  <a:rPr lang="en-US"/>
                  <a:t>Recovery Overhead (sec)</a:t>
                </a:r>
              </a:p>
            </c:rich>
          </c:tx>
          <c:layout>
            <c:manualLayout>
              <c:xMode val="edge"/>
              <c:yMode val="edge"/>
              <c:x val="4.97512437810945E-3"/>
              <c:y val="0.15741087051618499"/>
            </c:manualLayout>
          </c:layout>
          <c:overlay val="0"/>
        </c:title>
        <c:numFmt formatCode="General" sourceLinked="1"/>
        <c:majorTickMark val="out"/>
        <c:minorTickMark val="none"/>
        <c:tickLblPos val="nextTo"/>
        <c:spPr>
          <a:ln>
            <a:solidFill>
              <a:schemeClr val="bg1">
                <a:lumMod val="50000"/>
                <a:lumOff val="50000"/>
              </a:schemeClr>
            </a:solidFill>
          </a:ln>
        </c:spPr>
        <c:crossAx val="168481920"/>
        <c:crosses val="autoZero"/>
        <c:crossBetween val="between"/>
      </c:valAx>
    </c:plotArea>
    <c:plotVisOnly val="1"/>
    <c:dispBlanksAs val="gap"/>
    <c:showDLblsOverMax val="0"/>
  </c:chart>
  <c:txPr>
    <a:bodyPr/>
    <a:lstStyle/>
    <a:p>
      <a:pPr>
        <a:defRPr sz="1400">
          <a:solidFill>
            <a:srgbClr val="000000"/>
          </a:solidFill>
          <a:latin typeface="Times New Roman"/>
          <a:cs typeface="Times New Roman"/>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340172648546801"/>
          <c:y val="4.5577963468852102E-2"/>
          <c:w val="0.82659827351453197"/>
          <c:h val="0.75975119181530903"/>
        </c:manualLayout>
      </c:layout>
      <c:barChart>
        <c:barDir val="col"/>
        <c:grouping val="stacked"/>
        <c:varyColors val="0"/>
        <c:ser>
          <c:idx val="0"/>
          <c:order val="0"/>
          <c:tx>
            <c:strRef>
              <c:f>'ckpt-breamdown'!$D$70</c:f>
              <c:strCache>
                <c:ptCount val="1"/>
                <c:pt idx="0">
                  <c:v>Transfer Overhead</c:v>
                </c:pt>
              </c:strCache>
            </c:strRef>
          </c:tx>
          <c:invertIfNegative val="0"/>
          <c:cat>
            <c:multiLvlStrRef>
              <c:f>'ckpt-breamdown'!$E$68:$J$69</c:f>
              <c:multiLvlStrCache>
                <c:ptCount val="6"/>
                <c:lvl>
                  <c:pt idx="0">
                    <c:v>D</c:v>
                  </c:pt>
                  <c:pt idx="1">
                    <c:v>F</c:v>
                  </c:pt>
                  <c:pt idx="2">
                    <c:v>D</c:v>
                  </c:pt>
                  <c:pt idx="3">
                    <c:v>F</c:v>
                  </c:pt>
                  <c:pt idx="4">
                    <c:v>D</c:v>
                  </c:pt>
                  <c:pt idx="5">
                    <c:v>F</c:v>
                  </c:pt>
                </c:lvl>
                <c:lvl>
                  <c:pt idx="0">
                    <c:v>500MB</c:v>
                  </c:pt>
                  <c:pt idx="2">
                    <c:v>946MB</c:v>
                  </c:pt>
                  <c:pt idx="4">
                    <c:v>1677MB</c:v>
                  </c:pt>
                </c:lvl>
              </c:multiLvlStrCache>
            </c:multiLvlStrRef>
          </c:cat>
          <c:val>
            <c:numRef>
              <c:f>'ckpt-breamdown'!$E$70:$J$70</c:f>
              <c:numCache>
                <c:formatCode>General</c:formatCode>
                <c:ptCount val="6"/>
                <c:pt idx="0">
                  <c:v>60.521500000000003</c:v>
                </c:pt>
                <c:pt idx="1">
                  <c:v>13.932</c:v>
                </c:pt>
                <c:pt idx="2">
                  <c:v>112.514</c:v>
                </c:pt>
                <c:pt idx="3">
                  <c:v>12.874000000000001</c:v>
                </c:pt>
                <c:pt idx="4">
                  <c:v>162.9314286</c:v>
                </c:pt>
                <c:pt idx="5">
                  <c:v>7.7830000000000004</c:v>
                </c:pt>
              </c:numCache>
            </c:numRef>
          </c:val>
        </c:ser>
        <c:ser>
          <c:idx val="1"/>
          <c:order val="1"/>
          <c:tx>
            <c:strRef>
              <c:f>'ckpt-breamdown'!#REF!</c:f>
              <c:strCache>
                <c:ptCount val="1"/>
                <c:pt idx="0">
                  <c:v>#REF!</c:v>
                </c:pt>
              </c:strCache>
            </c:strRef>
          </c:tx>
          <c:invertIfNegative val="0"/>
          <c:cat>
            <c:multiLvlStrRef>
              <c:f>'ckpt-breamdown'!$E$68:$J$69</c:f>
              <c:multiLvlStrCache>
                <c:ptCount val="6"/>
                <c:lvl>
                  <c:pt idx="0">
                    <c:v>D</c:v>
                  </c:pt>
                  <c:pt idx="1">
                    <c:v>F</c:v>
                  </c:pt>
                  <c:pt idx="2">
                    <c:v>D</c:v>
                  </c:pt>
                  <c:pt idx="3">
                    <c:v>F</c:v>
                  </c:pt>
                  <c:pt idx="4">
                    <c:v>D</c:v>
                  </c:pt>
                  <c:pt idx="5">
                    <c:v>F</c:v>
                  </c:pt>
                </c:lvl>
                <c:lvl>
                  <c:pt idx="0">
                    <c:v>500MB</c:v>
                  </c:pt>
                  <c:pt idx="2">
                    <c:v>946MB</c:v>
                  </c:pt>
                  <c:pt idx="4">
                    <c:v>1677MB</c:v>
                  </c:pt>
                </c:lvl>
              </c:multiLvlStrCache>
            </c:multiLvlStrRef>
          </c:cat>
          <c:val>
            <c:numRef>
              <c:f>'ckpt-breamdown'!$E$71:$J$71</c:f>
              <c:numCache>
                <c:formatCode>General</c:formatCode>
                <c:ptCount val="6"/>
                <c:pt idx="0">
                  <c:v>0</c:v>
                </c:pt>
                <c:pt idx="1">
                  <c:v>44.457000000000001</c:v>
                </c:pt>
                <c:pt idx="2">
                  <c:v>0</c:v>
                </c:pt>
                <c:pt idx="3">
                  <c:v>75.650000000000006</c:v>
                </c:pt>
                <c:pt idx="4">
                  <c:v>0</c:v>
                </c:pt>
                <c:pt idx="5">
                  <c:v>89.089999999999975</c:v>
                </c:pt>
              </c:numCache>
            </c:numRef>
          </c:val>
        </c:ser>
        <c:dLbls>
          <c:showLegendKey val="0"/>
          <c:showVal val="0"/>
          <c:showCatName val="0"/>
          <c:showSerName val="0"/>
          <c:showPercent val="0"/>
          <c:showBubbleSize val="0"/>
        </c:dLbls>
        <c:gapWidth val="150"/>
        <c:overlap val="100"/>
        <c:axId val="168627200"/>
        <c:axId val="168633088"/>
      </c:barChart>
      <c:catAx>
        <c:axId val="168627200"/>
        <c:scaling>
          <c:orientation val="minMax"/>
        </c:scaling>
        <c:delete val="0"/>
        <c:axPos val="b"/>
        <c:majorTickMark val="none"/>
        <c:minorTickMark val="none"/>
        <c:tickLblPos val="nextTo"/>
        <c:spPr>
          <a:ln>
            <a:solidFill>
              <a:schemeClr val="bg1">
                <a:lumMod val="50000"/>
                <a:lumOff val="50000"/>
              </a:schemeClr>
            </a:solidFill>
          </a:ln>
        </c:spPr>
        <c:txPr>
          <a:bodyPr rot="-2700000"/>
          <a:lstStyle/>
          <a:p>
            <a:pPr>
              <a:defRPr/>
            </a:pPr>
            <a:endParaRPr lang="en-US"/>
          </a:p>
        </c:txPr>
        <c:crossAx val="168633088"/>
        <c:crosses val="autoZero"/>
        <c:auto val="1"/>
        <c:lblAlgn val="ctr"/>
        <c:lblOffset val="100"/>
        <c:noMultiLvlLbl val="0"/>
      </c:catAx>
      <c:valAx>
        <c:axId val="168633088"/>
        <c:scaling>
          <c:orientation val="minMax"/>
        </c:scaling>
        <c:delete val="0"/>
        <c:axPos val="l"/>
        <c:majorGridlines/>
        <c:title>
          <c:tx>
            <c:rich>
              <a:bodyPr rot="-5400000" vert="horz"/>
              <a:lstStyle/>
              <a:p>
                <a:pPr>
                  <a:defRPr/>
                </a:pPr>
                <a:r>
                  <a:rPr lang="en-US"/>
                  <a:t>Checkpointing Overhead (sec)</a:t>
                </a:r>
              </a:p>
            </c:rich>
          </c:tx>
          <c:layout>
            <c:manualLayout>
              <c:xMode val="edge"/>
              <c:yMode val="edge"/>
              <c:x val="7.5757575757575699E-3"/>
              <c:y val="0.103661417322835"/>
            </c:manualLayout>
          </c:layout>
          <c:overlay val="0"/>
        </c:title>
        <c:numFmt formatCode="General" sourceLinked="1"/>
        <c:majorTickMark val="out"/>
        <c:minorTickMark val="none"/>
        <c:tickLblPos val="nextTo"/>
        <c:spPr>
          <a:ln>
            <a:solidFill>
              <a:schemeClr val="bg1">
                <a:lumMod val="50000"/>
                <a:lumOff val="50000"/>
              </a:schemeClr>
            </a:solidFill>
          </a:ln>
        </c:spPr>
        <c:crossAx val="168627200"/>
        <c:crosses val="autoZero"/>
        <c:crossBetween val="between"/>
      </c:valAx>
    </c:plotArea>
    <c:plotVisOnly val="1"/>
    <c:dispBlanksAs val="gap"/>
    <c:showDLblsOverMax val="0"/>
  </c:chart>
  <c:txPr>
    <a:bodyPr/>
    <a:lstStyle/>
    <a:p>
      <a:pPr>
        <a:defRPr sz="1400">
          <a:solidFill>
            <a:srgbClr val="000000"/>
          </a:solidFill>
          <a:latin typeface="Times New Roman"/>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errBars>
            <c:errBarType val="both"/>
            <c:errValType val="cust"/>
            <c:noEndCap val="0"/>
            <c:plus>
              <c:numRef>
                <c:f>Sheet1!$O$32:$P$32</c:f>
                <c:numCache>
                  <c:formatCode>General</c:formatCode>
                  <c:ptCount val="2"/>
                  <c:pt idx="0">
                    <c:v>19.171272665894332</c:v>
                  </c:pt>
                  <c:pt idx="1">
                    <c:v>41.686877507393362</c:v>
                  </c:pt>
                </c:numCache>
              </c:numRef>
            </c:plus>
            <c:minus>
              <c:numRef>
                <c:f>Sheet1!$O$32:$P$32</c:f>
                <c:numCache>
                  <c:formatCode>General</c:formatCode>
                  <c:ptCount val="2"/>
                  <c:pt idx="0">
                    <c:v>19.171272665894332</c:v>
                  </c:pt>
                  <c:pt idx="1">
                    <c:v>41.686877507393362</c:v>
                  </c:pt>
                </c:numCache>
              </c:numRef>
            </c:minus>
            <c:spPr>
              <a:ln>
                <a:solidFill>
                  <a:schemeClr val="bg1"/>
                </a:solidFill>
              </a:ln>
            </c:spPr>
          </c:errBars>
          <c:cat>
            <c:strRef>
              <c:f>Sheet1!$K$27:$K$28</c:f>
              <c:strCache>
                <c:ptCount val="2"/>
                <c:pt idx="0">
                  <c:v>mcf</c:v>
                </c:pt>
                <c:pt idx="1">
                  <c:v>tigr</c:v>
                </c:pt>
              </c:strCache>
            </c:strRef>
          </c:cat>
          <c:val>
            <c:numRef>
              <c:f>Sheet1!$L$27:$L$28</c:f>
              <c:numCache>
                <c:formatCode>General</c:formatCode>
                <c:ptCount val="2"/>
                <c:pt idx="0">
                  <c:v>78.628571433333136</c:v>
                </c:pt>
                <c:pt idx="1">
                  <c:v>102.5861666666667</c:v>
                </c:pt>
              </c:numCache>
            </c:numRef>
          </c:val>
        </c:ser>
        <c:ser>
          <c:idx val="1"/>
          <c:order val="1"/>
          <c:invertIfNegative val="0"/>
          <c:errBars>
            <c:errBarType val="both"/>
            <c:errValType val="cust"/>
            <c:noEndCap val="0"/>
            <c:plus>
              <c:numRef>
                <c:f>Sheet1!$O$33:$P$33</c:f>
                <c:numCache>
                  <c:formatCode>General</c:formatCode>
                  <c:ptCount val="2"/>
                  <c:pt idx="0">
                    <c:v>11.40982764784775</c:v>
                  </c:pt>
                  <c:pt idx="1">
                    <c:v>20.470567871650669</c:v>
                  </c:pt>
                </c:numCache>
              </c:numRef>
            </c:plus>
            <c:minus>
              <c:numRef>
                <c:f>Sheet1!$O$33:$P$33</c:f>
                <c:numCache>
                  <c:formatCode>General</c:formatCode>
                  <c:ptCount val="2"/>
                  <c:pt idx="0">
                    <c:v>11.40982764784775</c:v>
                  </c:pt>
                  <c:pt idx="1">
                    <c:v>20.470567871650669</c:v>
                  </c:pt>
                </c:numCache>
              </c:numRef>
            </c:minus>
            <c:spPr>
              <a:ln>
                <a:solidFill>
                  <a:schemeClr val="bg1"/>
                </a:solidFill>
              </a:ln>
            </c:spPr>
          </c:errBars>
          <c:cat>
            <c:strRef>
              <c:f>Sheet1!$K$27:$K$28</c:f>
              <c:strCache>
                <c:ptCount val="2"/>
                <c:pt idx="0">
                  <c:v>mcf</c:v>
                </c:pt>
                <c:pt idx="1">
                  <c:v>tigr</c:v>
                </c:pt>
              </c:strCache>
            </c:strRef>
          </c:cat>
          <c:val>
            <c:numRef>
              <c:f>Sheet1!$M$27:$M$28</c:f>
              <c:numCache>
                <c:formatCode>General</c:formatCode>
                <c:ptCount val="2"/>
                <c:pt idx="0">
                  <c:v>64.373958333333135</c:v>
                </c:pt>
                <c:pt idx="1">
                  <c:v>94.538095233333308</c:v>
                </c:pt>
              </c:numCache>
            </c:numRef>
          </c:val>
        </c:ser>
        <c:ser>
          <c:idx val="2"/>
          <c:order val="2"/>
          <c:invertIfNegative val="0"/>
          <c:errBars>
            <c:errBarType val="both"/>
            <c:errValType val="cust"/>
            <c:noEndCap val="0"/>
            <c:plus>
              <c:numRef>
                <c:f>Sheet1!$O$34:$P$34</c:f>
                <c:numCache>
                  <c:formatCode>General</c:formatCode>
                  <c:ptCount val="2"/>
                  <c:pt idx="0">
                    <c:v>8.4659621965837406</c:v>
                  </c:pt>
                  <c:pt idx="1">
                    <c:v>8.9969103774638501</c:v>
                  </c:pt>
                </c:numCache>
              </c:numRef>
            </c:plus>
            <c:minus>
              <c:numRef>
                <c:f>Sheet1!$O$34:$P$34</c:f>
                <c:numCache>
                  <c:formatCode>General</c:formatCode>
                  <c:ptCount val="2"/>
                  <c:pt idx="0">
                    <c:v>8.4659621965837406</c:v>
                  </c:pt>
                  <c:pt idx="1">
                    <c:v>8.9969103774638501</c:v>
                  </c:pt>
                </c:numCache>
              </c:numRef>
            </c:minus>
            <c:spPr>
              <a:ln>
                <a:solidFill>
                  <a:schemeClr val="bg1"/>
                </a:solidFill>
              </a:ln>
            </c:spPr>
          </c:errBars>
          <c:cat>
            <c:strRef>
              <c:f>Sheet1!$K$27:$K$28</c:f>
              <c:strCache>
                <c:ptCount val="2"/>
                <c:pt idx="0">
                  <c:v>mcf</c:v>
                </c:pt>
                <c:pt idx="1">
                  <c:v>tigr</c:v>
                </c:pt>
              </c:strCache>
            </c:strRef>
          </c:cat>
          <c:val>
            <c:numRef>
              <c:f>Sheet1!$N$27:$N$28</c:f>
              <c:numCache>
                <c:formatCode>General</c:formatCode>
                <c:ptCount val="2"/>
                <c:pt idx="0">
                  <c:v>44.173333333333332</c:v>
                </c:pt>
                <c:pt idx="1">
                  <c:v>84.047916666666666</c:v>
                </c:pt>
              </c:numCache>
            </c:numRef>
          </c:val>
        </c:ser>
        <c:dLbls>
          <c:showLegendKey val="0"/>
          <c:showVal val="0"/>
          <c:showCatName val="0"/>
          <c:showSerName val="0"/>
          <c:showPercent val="0"/>
          <c:showBubbleSize val="0"/>
        </c:dLbls>
        <c:gapWidth val="150"/>
        <c:axId val="168859520"/>
        <c:axId val="168865792"/>
      </c:barChart>
      <c:catAx>
        <c:axId val="168859520"/>
        <c:scaling>
          <c:orientation val="minMax"/>
        </c:scaling>
        <c:delete val="0"/>
        <c:axPos val="b"/>
        <c:title>
          <c:tx>
            <c:rich>
              <a:bodyPr/>
              <a:lstStyle/>
              <a:p>
                <a:pPr>
                  <a:defRPr/>
                </a:pPr>
                <a:r>
                  <a:rPr lang="en-US"/>
                  <a:t>Benchmark Applications</a:t>
                </a:r>
              </a:p>
            </c:rich>
          </c:tx>
          <c:overlay val="0"/>
        </c:title>
        <c:majorTickMark val="out"/>
        <c:minorTickMark val="none"/>
        <c:tickLblPos val="nextTo"/>
        <c:spPr>
          <a:ln>
            <a:solidFill>
              <a:schemeClr val="bg1">
                <a:lumMod val="50000"/>
                <a:lumOff val="50000"/>
              </a:schemeClr>
            </a:solidFill>
          </a:ln>
        </c:spPr>
        <c:txPr>
          <a:bodyPr rot="0"/>
          <a:lstStyle/>
          <a:p>
            <a:pPr>
              <a:defRPr/>
            </a:pPr>
            <a:endParaRPr lang="en-US"/>
          </a:p>
        </c:txPr>
        <c:crossAx val="168865792"/>
        <c:crosses val="autoZero"/>
        <c:auto val="1"/>
        <c:lblAlgn val="ctr"/>
        <c:lblOffset val="100"/>
        <c:noMultiLvlLbl val="0"/>
      </c:catAx>
      <c:valAx>
        <c:axId val="168865792"/>
        <c:scaling>
          <c:orientation val="minMax"/>
        </c:scaling>
        <c:delete val="0"/>
        <c:axPos val="l"/>
        <c:majorGridlines/>
        <c:title>
          <c:tx>
            <c:rich>
              <a:bodyPr rot="-5400000" vert="horz"/>
              <a:lstStyle/>
              <a:p>
                <a:pPr>
                  <a:defRPr/>
                </a:pPr>
                <a:r>
                  <a:rPr lang="en-US"/>
                  <a:t>Average Makespan Time (min)</a:t>
                </a:r>
              </a:p>
            </c:rich>
          </c:tx>
          <c:overlay val="0"/>
        </c:title>
        <c:numFmt formatCode="General" sourceLinked="1"/>
        <c:majorTickMark val="out"/>
        <c:minorTickMark val="none"/>
        <c:tickLblPos val="nextTo"/>
        <c:spPr>
          <a:ln>
            <a:solidFill>
              <a:schemeClr val="bg1">
                <a:lumMod val="50000"/>
                <a:lumOff val="50000"/>
              </a:schemeClr>
            </a:solidFill>
          </a:ln>
        </c:spPr>
        <c:crossAx val="168859520"/>
        <c:crosses val="autoZero"/>
        <c:crossBetween val="between"/>
      </c:valAx>
    </c:plotArea>
    <c:plotVisOnly val="1"/>
    <c:dispBlanksAs val="gap"/>
    <c:showDLblsOverMax val="0"/>
  </c:chart>
  <c:txPr>
    <a:bodyPr/>
    <a:lstStyle/>
    <a:p>
      <a:pPr>
        <a:defRPr sz="1400">
          <a:solidFill>
            <a:srgbClr val="000000"/>
          </a:solidFill>
          <a:latin typeface="Times New Roman"/>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370680555396"/>
          <c:y val="3.3695122207575402E-2"/>
          <c:w val="0.83758125922649196"/>
          <c:h val="0.88045384942633198"/>
        </c:manualLayout>
      </c:layout>
      <c:lineChart>
        <c:grouping val="standard"/>
        <c:varyColors val="0"/>
        <c:ser>
          <c:idx val="0"/>
          <c:order val="0"/>
          <c:tx>
            <c:strRef>
              <c:f>Sheet1!$B$1</c:f>
              <c:strCache>
                <c:ptCount val="1"/>
                <c:pt idx="0">
                  <c:v>Total</c:v>
                </c:pt>
              </c:strCache>
            </c:strRef>
          </c:tx>
          <c:spPr>
            <a:ln>
              <a:solidFill>
                <a:srgbClr val="1C57CD"/>
              </a:solidFill>
            </a:ln>
          </c:spPr>
          <c:marker>
            <c:symbol val="diamond"/>
            <c:size val="5"/>
            <c:spPr>
              <a:solidFill>
                <a:srgbClr val="3366FF"/>
              </a:solidFill>
              <a:ln w="12700" cmpd="sng">
                <a:solidFill>
                  <a:srgbClr val="0000FF"/>
                </a:solidFill>
              </a:ln>
            </c:spPr>
          </c:marker>
          <c:trendline>
            <c:spPr>
              <a:ln w="12700" cmpd="sng">
                <a:solidFill>
                  <a:srgbClr val="2D4FB6"/>
                </a:solidFill>
                <a:prstDash val="dash"/>
              </a:ln>
            </c:spPr>
            <c:trendlineType val="exp"/>
            <c:dispRSqr val="0"/>
            <c:dispEq val="0"/>
          </c:trendline>
          <c:cat>
            <c:numRef>
              <c:f>Sheet1!$A$2:$A$56</c:f>
              <c:numCache>
                <c:formatCode>General</c:formatCode>
                <c:ptCount val="55"/>
                <c:pt idx="2">
                  <c:v>1994</c:v>
                </c:pt>
                <c:pt idx="6">
                  <c:v>1996</c:v>
                </c:pt>
                <c:pt idx="10">
                  <c:v>1998</c:v>
                </c:pt>
                <c:pt idx="14">
                  <c:v>2000</c:v>
                </c:pt>
                <c:pt idx="18">
                  <c:v>2002</c:v>
                </c:pt>
                <c:pt idx="22">
                  <c:v>2004</c:v>
                </c:pt>
                <c:pt idx="26">
                  <c:v>2006</c:v>
                </c:pt>
                <c:pt idx="30">
                  <c:v>2008</c:v>
                </c:pt>
                <c:pt idx="34">
                  <c:v>2010</c:v>
                </c:pt>
                <c:pt idx="38">
                  <c:v>2012</c:v>
                </c:pt>
                <c:pt idx="42">
                  <c:v>2014</c:v>
                </c:pt>
                <c:pt idx="46">
                  <c:v>2016</c:v>
                </c:pt>
                <c:pt idx="50">
                  <c:v>2018</c:v>
                </c:pt>
                <c:pt idx="54">
                  <c:v>2020</c:v>
                </c:pt>
              </c:numCache>
            </c:numRef>
          </c:cat>
          <c:val>
            <c:numRef>
              <c:f>Sheet1!$B$2:$B$56</c:f>
              <c:numCache>
                <c:formatCode>General</c:formatCode>
                <c:ptCount val="55"/>
                <c:pt idx="0">
                  <c:v>1167.4000000000001</c:v>
                </c:pt>
                <c:pt idx="1">
                  <c:v>1469.5</c:v>
                </c:pt>
                <c:pt idx="2">
                  <c:v>2234.5</c:v>
                </c:pt>
                <c:pt idx="3">
                  <c:v>2623</c:v>
                </c:pt>
                <c:pt idx="4">
                  <c:v>3927.7</c:v>
                </c:pt>
                <c:pt idx="5">
                  <c:v>4785.4000000000005</c:v>
                </c:pt>
                <c:pt idx="6">
                  <c:v>5895.4</c:v>
                </c:pt>
                <c:pt idx="7">
                  <c:v>7984.2</c:v>
                </c:pt>
                <c:pt idx="8">
                  <c:v>12858.4</c:v>
                </c:pt>
                <c:pt idx="9">
                  <c:v>16915.2</c:v>
                </c:pt>
                <c:pt idx="10">
                  <c:v>22625.9</c:v>
                </c:pt>
                <c:pt idx="11">
                  <c:v>29324</c:v>
                </c:pt>
                <c:pt idx="12">
                  <c:v>39107.800000000003</c:v>
                </c:pt>
                <c:pt idx="13">
                  <c:v>50969.2</c:v>
                </c:pt>
                <c:pt idx="14">
                  <c:v>64333.4</c:v>
                </c:pt>
                <c:pt idx="15">
                  <c:v>88056</c:v>
                </c:pt>
                <c:pt idx="16">
                  <c:v>108800</c:v>
                </c:pt>
                <c:pt idx="17">
                  <c:v>134980</c:v>
                </c:pt>
                <c:pt idx="18">
                  <c:v>221555</c:v>
                </c:pt>
                <c:pt idx="19">
                  <c:v>293058.7</c:v>
                </c:pt>
                <c:pt idx="20">
                  <c:v>374644</c:v>
                </c:pt>
                <c:pt idx="21">
                  <c:v>529596</c:v>
                </c:pt>
                <c:pt idx="22">
                  <c:v>813230</c:v>
                </c:pt>
                <c:pt idx="23">
                  <c:v>1127480</c:v>
                </c:pt>
                <c:pt idx="24">
                  <c:v>1686930</c:v>
                </c:pt>
                <c:pt idx="25">
                  <c:v>2300780</c:v>
                </c:pt>
                <c:pt idx="26">
                  <c:v>2790660</c:v>
                </c:pt>
                <c:pt idx="27">
                  <c:v>3536080</c:v>
                </c:pt>
                <c:pt idx="28">
                  <c:v>4916980</c:v>
                </c:pt>
                <c:pt idx="29">
                  <c:v>6965816</c:v>
                </c:pt>
                <c:pt idx="30">
                  <c:v>11700000</c:v>
                </c:pt>
                <c:pt idx="31">
                  <c:v>16953042</c:v>
                </c:pt>
                <c:pt idx="32">
                  <c:v>22607996.300000001</c:v>
                </c:pt>
                <c:pt idx="33">
                  <c:v>27680000</c:v>
                </c:pt>
                <c:pt idx="34">
                  <c:v>32000000</c:v>
                </c:pt>
                <c:pt idx="35">
                  <c:v>43654232</c:v>
                </c:pt>
                <c:pt idx="36">
                  <c:v>58876000</c:v>
                </c:pt>
                <c:pt idx="37">
                  <c:v>74200000</c:v>
                </c:pt>
                <c:pt idx="38">
                  <c:v>123000000</c:v>
                </c:pt>
                <c:pt idx="39">
                  <c:v>162000000</c:v>
                </c:pt>
              </c:numCache>
            </c:numRef>
          </c:val>
          <c:smooth val="0"/>
        </c:ser>
        <c:ser>
          <c:idx val="1"/>
          <c:order val="1"/>
          <c:tx>
            <c:strRef>
              <c:f>Sheet1!$C$1</c:f>
              <c:strCache>
                <c:ptCount val="1"/>
                <c:pt idx="0">
                  <c:v>#1</c:v>
                </c:pt>
              </c:strCache>
            </c:strRef>
          </c:tx>
          <c:spPr>
            <a:ln w="12700" cmpd="sng">
              <a:solidFill>
                <a:srgbClr val="F1082D"/>
              </a:solidFill>
            </a:ln>
          </c:spPr>
          <c:marker>
            <c:symbol val="square"/>
            <c:size val="5"/>
            <c:spPr>
              <a:solidFill>
                <a:srgbClr val="F1082D"/>
              </a:solidFill>
              <a:ln>
                <a:solidFill>
                  <a:srgbClr val="F1082D"/>
                </a:solidFill>
              </a:ln>
            </c:spPr>
          </c:marker>
          <c:trendline>
            <c:spPr>
              <a:ln w="25400">
                <a:solidFill>
                  <a:schemeClr val="accent2"/>
                </a:solidFill>
                <a:prstDash val="dash"/>
              </a:ln>
            </c:spPr>
            <c:trendlineType val="exp"/>
            <c:dispRSqr val="0"/>
            <c:dispEq val="0"/>
          </c:trendline>
          <c:cat>
            <c:numRef>
              <c:f>Sheet1!$A$2:$A$56</c:f>
              <c:numCache>
                <c:formatCode>General</c:formatCode>
                <c:ptCount val="55"/>
                <c:pt idx="2">
                  <c:v>1994</c:v>
                </c:pt>
                <c:pt idx="6">
                  <c:v>1996</c:v>
                </c:pt>
                <c:pt idx="10">
                  <c:v>1998</c:v>
                </c:pt>
                <c:pt idx="14">
                  <c:v>2000</c:v>
                </c:pt>
                <c:pt idx="18">
                  <c:v>2002</c:v>
                </c:pt>
                <c:pt idx="22">
                  <c:v>2004</c:v>
                </c:pt>
                <c:pt idx="26">
                  <c:v>2006</c:v>
                </c:pt>
                <c:pt idx="30">
                  <c:v>2008</c:v>
                </c:pt>
                <c:pt idx="34">
                  <c:v>2010</c:v>
                </c:pt>
                <c:pt idx="38">
                  <c:v>2012</c:v>
                </c:pt>
                <c:pt idx="42">
                  <c:v>2014</c:v>
                </c:pt>
                <c:pt idx="46">
                  <c:v>2016</c:v>
                </c:pt>
                <c:pt idx="50">
                  <c:v>2018</c:v>
                </c:pt>
                <c:pt idx="54">
                  <c:v>2020</c:v>
                </c:pt>
              </c:numCache>
            </c:numRef>
          </c:cat>
          <c:val>
            <c:numRef>
              <c:f>Sheet1!$C$2:$C$56</c:f>
              <c:numCache>
                <c:formatCode>General</c:formatCode>
                <c:ptCount val="55"/>
                <c:pt idx="0">
                  <c:v>59.7</c:v>
                </c:pt>
                <c:pt idx="1">
                  <c:v>124.5</c:v>
                </c:pt>
                <c:pt idx="2">
                  <c:v>143.4</c:v>
                </c:pt>
                <c:pt idx="3">
                  <c:v>170.4</c:v>
                </c:pt>
                <c:pt idx="4">
                  <c:v>170.4</c:v>
                </c:pt>
                <c:pt idx="5">
                  <c:v>170.4</c:v>
                </c:pt>
                <c:pt idx="6">
                  <c:v>220.4</c:v>
                </c:pt>
                <c:pt idx="7">
                  <c:v>368.2</c:v>
                </c:pt>
                <c:pt idx="8">
                  <c:v>1068</c:v>
                </c:pt>
                <c:pt idx="9">
                  <c:v>1338</c:v>
                </c:pt>
                <c:pt idx="10">
                  <c:v>1338</c:v>
                </c:pt>
                <c:pt idx="11">
                  <c:v>1338</c:v>
                </c:pt>
                <c:pt idx="12">
                  <c:v>2121.3000000000002</c:v>
                </c:pt>
                <c:pt idx="13">
                  <c:v>2379.6</c:v>
                </c:pt>
                <c:pt idx="14">
                  <c:v>2379.6</c:v>
                </c:pt>
                <c:pt idx="15">
                  <c:v>4938</c:v>
                </c:pt>
                <c:pt idx="16">
                  <c:v>7226</c:v>
                </c:pt>
                <c:pt idx="17">
                  <c:v>7226</c:v>
                </c:pt>
                <c:pt idx="18">
                  <c:v>35860</c:v>
                </c:pt>
                <c:pt idx="19">
                  <c:v>35860</c:v>
                </c:pt>
                <c:pt idx="20">
                  <c:v>35860</c:v>
                </c:pt>
                <c:pt idx="21">
                  <c:v>35860</c:v>
                </c:pt>
                <c:pt idx="22">
                  <c:v>35860</c:v>
                </c:pt>
                <c:pt idx="23">
                  <c:v>70720</c:v>
                </c:pt>
                <c:pt idx="24">
                  <c:v>136800</c:v>
                </c:pt>
                <c:pt idx="25">
                  <c:v>280600</c:v>
                </c:pt>
                <c:pt idx="26">
                  <c:v>280600</c:v>
                </c:pt>
                <c:pt idx="27">
                  <c:v>280600</c:v>
                </c:pt>
                <c:pt idx="28">
                  <c:v>280600</c:v>
                </c:pt>
                <c:pt idx="29">
                  <c:v>478200</c:v>
                </c:pt>
                <c:pt idx="30">
                  <c:v>1026000</c:v>
                </c:pt>
                <c:pt idx="31">
                  <c:v>1105000</c:v>
                </c:pt>
                <c:pt idx="32">
                  <c:v>1105000</c:v>
                </c:pt>
                <c:pt idx="33">
                  <c:v>1760000</c:v>
                </c:pt>
                <c:pt idx="34">
                  <c:v>1760000</c:v>
                </c:pt>
                <c:pt idx="35">
                  <c:v>2566000</c:v>
                </c:pt>
                <c:pt idx="36">
                  <c:v>8161000</c:v>
                </c:pt>
                <c:pt idx="37">
                  <c:v>10500000</c:v>
                </c:pt>
                <c:pt idx="38">
                  <c:v>16300000</c:v>
                </c:pt>
                <c:pt idx="39">
                  <c:v>17600000</c:v>
                </c:pt>
              </c:numCache>
            </c:numRef>
          </c:val>
          <c:smooth val="0"/>
        </c:ser>
        <c:ser>
          <c:idx val="2"/>
          <c:order val="2"/>
          <c:tx>
            <c:strRef>
              <c:f>Sheet1!$D$1</c:f>
              <c:strCache>
                <c:ptCount val="1"/>
                <c:pt idx="0">
                  <c:v>#500</c:v>
                </c:pt>
              </c:strCache>
            </c:strRef>
          </c:tx>
          <c:spPr>
            <a:ln w="12700" cmpd="sng">
              <a:solidFill>
                <a:srgbClr val="008000"/>
              </a:solidFill>
            </a:ln>
          </c:spPr>
          <c:marker>
            <c:symbol val="circle"/>
            <c:size val="5"/>
            <c:spPr>
              <a:solidFill>
                <a:srgbClr val="008000"/>
              </a:solidFill>
              <a:ln>
                <a:solidFill>
                  <a:srgbClr val="9BBB59">
                    <a:lumMod val="50000"/>
                  </a:srgbClr>
                </a:solidFill>
              </a:ln>
            </c:spPr>
          </c:marker>
          <c:trendline>
            <c:spPr>
              <a:ln w="12700" cmpd="sng">
                <a:solidFill>
                  <a:srgbClr val="008000"/>
                </a:solidFill>
                <a:prstDash val="dash"/>
              </a:ln>
            </c:spPr>
            <c:trendlineType val="exp"/>
            <c:dispRSqr val="0"/>
            <c:dispEq val="0"/>
          </c:trendline>
          <c:cat>
            <c:numRef>
              <c:f>Sheet1!$A$2:$A$56</c:f>
              <c:numCache>
                <c:formatCode>General</c:formatCode>
                <c:ptCount val="55"/>
                <c:pt idx="2">
                  <c:v>1994</c:v>
                </c:pt>
                <c:pt idx="6">
                  <c:v>1996</c:v>
                </c:pt>
                <c:pt idx="10">
                  <c:v>1998</c:v>
                </c:pt>
                <c:pt idx="14">
                  <c:v>2000</c:v>
                </c:pt>
                <c:pt idx="18">
                  <c:v>2002</c:v>
                </c:pt>
                <c:pt idx="22">
                  <c:v>2004</c:v>
                </c:pt>
                <c:pt idx="26">
                  <c:v>2006</c:v>
                </c:pt>
                <c:pt idx="30">
                  <c:v>2008</c:v>
                </c:pt>
                <c:pt idx="34">
                  <c:v>2010</c:v>
                </c:pt>
                <c:pt idx="38">
                  <c:v>2012</c:v>
                </c:pt>
                <c:pt idx="42">
                  <c:v>2014</c:v>
                </c:pt>
                <c:pt idx="46">
                  <c:v>2016</c:v>
                </c:pt>
                <c:pt idx="50">
                  <c:v>2018</c:v>
                </c:pt>
                <c:pt idx="54">
                  <c:v>2020</c:v>
                </c:pt>
              </c:numCache>
            </c:numRef>
          </c:cat>
          <c:val>
            <c:numRef>
              <c:f>Sheet1!$D$2:$D$56</c:f>
              <c:numCache>
                <c:formatCode>General</c:formatCode>
                <c:ptCount val="55"/>
                <c:pt idx="0">
                  <c:v>0.4</c:v>
                </c:pt>
                <c:pt idx="1">
                  <c:v>0.5</c:v>
                </c:pt>
                <c:pt idx="2">
                  <c:v>0.8</c:v>
                </c:pt>
                <c:pt idx="3">
                  <c:v>1.1000000000000001</c:v>
                </c:pt>
                <c:pt idx="4">
                  <c:v>2</c:v>
                </c:pt>
                <c:pt idx="5">
                  <c:v>2.5</c:v>
                </c:pt>
                <c:pt idx="6">
                  <c:v>3.3</c:v>
                </c:pt>
                <c:pt idx="7">
                  <c:v>4.5999999999999996</c:v>
                </c:pt>
                <c:pt idx="8">
                  <c:v>7.7</c:v>
                </c:pt>
                <c:pt idx="9">
                  <c:v>9.5</c:v>
                </c:pt>
                <c:pt idx="10">
                  <c:v>13.4</c:v>
                </c:pt>
                <c:pt idx="11">
                  <c:v>17.100000000000001</c:v>
                </c:pt>
                <c:pt idx="12">
                  <c:v>24.7</c:v>
                </c:pt>
                <c:pt idx="13">
                  <c:v>33.1</c:v>
                </c:pt>
                <c:pt idx="14">
                  <c:v>43.8</c:v>
                </c:pt>
                <c:pt idx="15">
                  <c:v>55.1</c:v>
                </c:pt>
                <c:pt idx="16">
                  <c:v>67.78</c:v>
                </c:pt>
                <c:pt idx="17">
                  <c:v>94.19</c:v>
                </c:pt>
                <c:pt idx="18">
                  <c:v>134.30000000000001</c:v>
                </c:pt>
                <c:pt idx="19">
                  <c:v>195.8</c:v>
                </c:pt>
                <c:pt idx="20">
                  <c:v>245.1</c:v>
                </c:pt>
                <c:pt idx="21">
                  <c:v>403.4</c:v>
                </c:pt>
                <c:pt idx="22">
                  <c:v>624.26</c:v>
                </c:pt>
                <c:pt idx="23">
                  <c:v>850.6</c:v>
                </c:pt>
                <c:pt idx="24">
                  <c:v>1166</c:v>
                </c:pt>
                <c:pt idx="25">
                  <c:v>1645.7</c:v>
                </c:pt>
                <c:pt idx="26">
                  <c:v>2026</c:v>
                </c:pt>
                <c:pt idx="27">
                  <c:v>2726.9</c:v>
                </c:pt>
                <c:pt idx="28">
                  <c:v>4005</c:v>
                </c:pt>
                <c:pt idx="29">
                  <c:v>5929.6</c:v>
                </c:pt>
                <c:pt idx="30">
                  <c:v>8996.7800000000007</c:v>
                </c:pt>
                <c:pt idx="31">
                  <c:v>12640</c:v>
                </c:pt>
                <c:pt idx="32">
                  <c:v>17088.8</c:v>
                </c:pt>
                <c:pt idx="33">
                  <c:v>20000</c:v>
                </c:pt>
                <c:pt idx="34">
                  <c:v>24670</c:v>
                </c:pt>
                <c:pt idx="35">
                  <c:v>31112</c:v>
                </c:pt>
                <c:pt idx="36">
                  <c:v>40187</c:v>
                </c:pt>
                <c:pt idx="37">
                  <c:v>50900</c:v>
                </c:pt>
                <c:pt idx="38">
                  <c:v>60800</c:v>
                </c:pt>
                <c:pt idx="39">
                  <c:v>76500</c:v>
                </c:pt>
              </c:numCache>
            </c:numRef>
          </c:val>
          <c:smooth val="0"/>
        </c:ser>
        <c:dLbls>
          <c:showLegendKey val="0"/>
          <c:showVal val="0"/>
          <c:showCatName val="0"/>
          <c:showSerName val="0"/>
          <c:showPercent val="0"/>
          <c:showBubbleSize val="0"/>
        </c:dLbls>
        <c:marker val="1"/>
        <c:smooth val="0"/>
        <c:axId val="243802112"/>
        <c:axId val="243803648"/>
      </c:lineChart>
      <c:catAx>
        <c:axId val="243802112"/>
        <c:scaling>
          <c:orientation val="minMax"/>
        </c:scaling>
        <c:delete val="0"/>
        <c:axPos val="b"/>
        <c:numFmt formatCode="General" sourceLinked="1"/>
        <c:majorTickMark val="out"/>
        <c:minorTickMark val="none"/>
        <c:tickLblPos val="nextTo"/>
        <c:txPr>
          <a:bodyPr rot="-2700000"/>
          <a:lstStyle/>
          <a:p>
            <a:pPr>
              <a:defRPr sz="1000">
                <a:latin typeface="Times"/>
              </a:defRPr>
            </a:pPr>
            <a:endParaRPr lang="en-US"/>
          </a:p>
        </c:txPr>
        <c:crossAx val="243803648"/>
        <c:crosses val="autoZero"/>
        <c:auto val="1"/>
        <c:lblAlgn val="ctr"/>
        <c:lblOffset val="100"/>
        <c:noMultiLvlLbl val="0"/>
      </c:catAx>
      <c:valAx>
        <c:axId val="243803648"/>
        <c:scaling>
          <c:logBase val="10"/>
          <c:orientation val="minMax"/>
        </c:scaling>
        <c:delete val="0"/>
        <c:axPos val="l"/>
        <c:majorGridlines/>
        <c:numFmt formatCode="General" sourceLinked="1"/>
        <c:majorTickMark val="none"/>
        <c:minorTickMark val="none"/>
        <c:tickLblPos val="none"/>
        <c:txPr>
          <a:bodyPr/>
          <a:lstStyle/>
          <a:p>
            <a:pPr>
              <a:defRPr>
                <a:solidFill>
                  <a:schemeClr val="bg1"/>
                </a:solidFill>
              </a:defRPr>
            </a:pPr>
            <a:endParaRPr lang="en-US"/>
          </a:p>
        </c:txPr>
        <c:crossAx val="243802112"/>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multiLvlStrRef>
              <c:f>'CR-all-ckpt-single-vs-double'!$B$114:$I$115</c:f>
              <c:multiLvlStrCache>
                <c:ptCount val="8"/>
                <c:lvl>
                  <c:pt idx="0">
                    <c:v>First</c:v>
                  </c:pt>
                  <c:pt idx="1">
                    <c:v>Second</c:v>
                  </c:pt>
                  <c:pt idx="2">
                    <c:v>First</c:v>
                  </c:pt>
                  <c:pt idx="3">
                    <c:v>Second</c:v>
                  </c:pt>
                  <c:pt idx="4">
                    <c:v>First</c:v>
                  </c:pt>
                  <c:pt idx="5">
                    <c:v>Second</c:v>
                  </c:pt>
                  <c:pt idx="6">
                    <c:v>First</c:v>
                  </c:pt>
                  <c:pt idx="7">
                    <c:v>Second</c:v>
                  </c:pt>
                </c:lvl>
                <c:lvl>
                  <c:pt idx="0">
                    <c:v>ALE3D</c:v>
                  </c:pt>
                  <c:pt idx="2">
                    <c:v>Cactus</c:v>
                  </c:pt>
                  <c:pt idx="4">
                    <c:v>Cosmology</c:v>
                  </c:pt>
                  <c:pt idx="6">
                    <c:v>Implosion</c:v>
                  </c:pt>
                </c:lvl>
              </c:multiLvlStrCache>
            </c:multiLvlStrRef>
          </c:cat>
          <c:val>
            <c:numRef>
              <c:f>'CR-all-ckpt-single-vs-double'!$B$116:$I$116</c:f>
              <c:numCache>
                <c:formatCode>General</c:formatCode>
                <c:ptCount val="8"/>
                <c:pt idx="0">
                  <c:v>2.9798230010000002</c:v>
                </c:pt>
                <c:pt idx="1">
                  <c:v>3.067780323</c:v>
                </c:pt>
                <c:pt idx="2">
                  <c:v>1.04419</c:v>
                </c:pt>
                <c:pt idx="3">
                  <c:v>1.04417</c:v>
                </c:pt>
                <c:pt idx="4">
                  <c:v>1.4527815630000001</c:v>
                </c:pt>
                <c:pt idx="5">
                  <c:v>1.4737310320000001</c:v>
                </c:pt>
                <c:pt idx="6">
                  <c:v>2.4236871070000001</c:v>
                </c:pt>
                <c:pt idx="7">
                  <c:v>2.4263031690000001</c:v>
                </c:pt>
              </c:numCache>
            </c:numRef>
          </c:val>
        </c:ser>
        <c:ser>
          <c:idx val="1"/>
          <c:order val="1"/>
          <c:invertIfNegative val="0"/>
          <c:cat>
            <c:multiLvlStrRef>
              <c:f>'CR-all-ckpt-single-vs-double'!$B$114:$I$115</c:f>
              <c:multiLvlStrCache>
                <c:ptCount val="8"/>
                <c:lvl>
                  <c:pt idx="0">
                    <c:v>First</c:v>
                  </c:pt>
                  <c:pt idx="1">
                    <c:v>Second</c:v>
                  </c:pt>
                  <c:pt idx="2">
                    <c:v>First</c:v>
                  </c:pt>
                  <c:pt idx="3">
                    <c:v>Second</c:v>
                  </c:pt>
                  <c:pt idx="4">
                    <c:v>First</c:v>
                  </c:pt>
                  <c:pt idx="5">
                    <c:v>Second</c:v>
                  </c:pt>
                  <c:pt idx="6">
                    <c:v>First</c:v>
                  </c:pt>
                  <c:pt idx="7">
                    <c:v>Second</c:v>
                  </c:pt>
                </c:lvl>
                <c:lvl>
                  <c:pt idx="0">
                    <c:v>ALE3D</c:v>
                  </c:pt>
                  <c:pt idx="2">
                    <c:v>Cactus</c:v>
                  </c:pt>
                  <c:pt idx="4">
                    <c:v>Cosmology</c:v>
                  </c:pt>
                  <c:pt idx="6">
                    <c:v>Implosion</c:v>
                  </c:pt>
                </c:lvl>
              </c:multiLvlStrCache>
            </c:multiLvlStrRef>
          </c:cat>
          <c:val>
            <c:numRef>
              <c:f>'CR-all-ckpt-single-vs-double'!$B$117:$I$117</c:f>
              <c:numCache>
                <c:formatCode>General</c:formatCode>
                <c:ptCount val="8"/>
                <c:pt idx="0">
                  <c:v>2.7793474310000001</c:v>
                </c:pt>
                <c:pt idx="1">
                  <c:v>3.806069503999999</c:v>
                </c:pt>
                <c:pt idx="2">
                  <c:v>1.818444239</c:v>
                </c:pt>
                <c:pt idx="3">
                  <c:v>2.0681037180000001</c:v>
                </c:pt>
                <c:pt idx="4">
                  <c:v>1.7245053319999999</c:v>
                </c:pt>
                <c:pt idx="5">
                  <c:v>1.759165423</c:v>
                </c:pt>
                <c:pt idx="6">
                  <c:v>2.2138129690000001</c:v>
                </c:pt>
                <c:pt idx="7">
                  <c:v>3.3564919899999981</c:v>
                </c:pt>
              </c:numCache>
            </c:numRef>
          </c:val>
        </c:ser>
        <c:dLbls>
          <c:showLegendKey val="0"/>
          <c:showVal val="0"/>
          <c:showCatName val="0"/>
          <c:showSerName val="0"/>
          <c:showPercent val="0"/>
          <c:showBubbleSize val="0"/>
        </c:dLbls>
        <c:gapWidth val="150"/>
        <c:axId val="176956928"/>
        <c:axId val="176958464"/>
      </c:barChart>
      <c:catAx>
        <c:axId val="176956928"/>
        <c:scaling>
          <c:orientation val="minMax"/>
        </c:scaling>
        <c:delete val="0"/>
        <c:axPos val="b"/>
        <c:majorTickMark val="none"/>
        <c:minorTickMark val="none"/>
        <c:tickLblPos val="nextTo"/>
        <c:spPr>
          <a:ln>
            <a:solidFill>
              <a:schemeClr val="bg1">
                <a:lumMod val="50000"/>
                <a:lumOff val="50000"/>
              </a:schemeClr>
            </a:solidFill>
          </a:ln>
        </c:spPr>
        <c:txPr>
          <a:bodyPr rot="0"/>
          <a:lstStyle/>
          <a:p>
            <a:pPr>
              <a:defRPr/>
            </a:pPr>
            <a:endParaRPr lang="en-US"/>
          </a:p>
        </c:txPr>
        <c:crossAx val="176958464"/>
        <c:crosses val="autoZero"/>
        <c:auto val="1"/>
        <c:lblAlgn val="ctr"/>
        <c:lblOffset val="100"/>
        <c:noMultiLvlLbl val="0"/>
      </c:catAx>
      <c:valAx>
        <c:axId val="176958464"/>
        <c:scaling>
          <c:orientation val="minMax"/>
        </c:scaling>
        <c:delete val="0"/>
        <c:axPos val="l"/>
        <c:majorGridlines/>
        <c:numFmt formatCode="General" sourceLinked="1"/>
        <c:majorTickMark val="out"/>
        <c:minorTickMark val="none"/>
        <c:tickLblPos val="nextTo"/>
        <c:spPr>
          <a:ln>
            <a:solidFill>
              <a:schemeClr val="bg1">
                <a:lumMod val="50000"/>
                <a:lumOff val="50000"/>
              </a:schemeClr>
            </a:solidFill>
          </a:ln>
        </c:spPr>
        <c:crossAx val="176956928"/>
        <c:crosses val="autoZero"/>
        <c:crossBetween val="between"/>
      </c:valAx>
      <c:spPr>
        <a:noFill/>
        <a:ln w="25400">
          <a:noFill/>
        </a:ln>
      </c:spPr>
    </c:plotArea>
    <c:plotVisOnly val="1"/>
    <c:dispBlanksAs val="gap"/>
    <c:showDLblsOverMax val="0"/>
  </c:chart>
  <c:txPr>
    <a:bodyPr/>
    <a:lstStyle/>
    <a:p>
      <a:pPr>
        <a:defRPr sz="1400">
          <a:solidFill>
            <a:srgbClr val="000000"/>
          </a:solidFill>
          <a:latin typeface="Times"/>
          <a:cs typeface="Time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133173171965"/>
          <c:y val="0.20386301598619999"/>
          <c:w val="0.81355175793274603"/>
          <c:h val="0.60676735030200102"/>
        </c:manualLayout>
      </c:layout>
      <c:lineChart>
        <c:grouping val="standard"/>
        <c:varyColors val="0"/>
        <c:ser>
          <c:idx val="1"/>
          <c:order val="0"/>
          <c:tx>
            <c:strRef>
              <c:f>'CR-vs-Group-Size'!$C$40</c:f>
              <c:strCache>
                <c:ptCount val="1"/>
                <c:pt idx="0">
                  <c:v>Aware-Block</c:v>
                </c:pt>
              </c:strCache>
            </c:strRef>
          </c:tx>
          <c:spPr>
            <a:ln w="25400">
              <a:solidFill>
                <a:srgbClr val="C40000"/>
              </a:solidFill>
            </a:ln>
            <a:effectLst/>
          </c:spPr>
          <c:marker>
            <c:symbol val="circle"/>
            <c:size val="14"/>
            <c:spPr>
              <a:solidFill>
                <a:srgbClr val="C40000"/>
              </a:solidFill>
              <a:ln w="31750">
                <a:noFill/>
              </a:ln>
              <a:effectLst/>
            </c:spPr>
          </c:marker>
          <c:cat>
            <c:numRef>
              <c:f>'CR-vs-Group-Size'!$A$41:$A$46</c:f>
              <c:numCache>
                <c:formatCode>General</c:formatCode>
                <c:ptCount val="6"/>
                <c:pt idx="0">
                  <c:v>1</c:v>
                </c:pt>
                <c:pt idx="1">
                  <c:v>2</c:v>
                </c:pt>
                <c:pt idx="2">
                  <c:v>4</c:v>
                </c:pt>
                <c:pt idx="3">
                  <c:v>8</c:v>
                </c:pt>
                <c:pt idx="4">
                  <c:v>16</c:v>
                </c:pt>
                <c:pt idx="5">
                  <c:v>32</c:v>
                </c:pt>
              </c:numCache>
            </c:numRef>
          </c:cat>
          <c:val>
            <c:numRef>
              <c:f>'CR-vs-Group-Size'!$C$41:$C$46</c:f>
              <c:numCache>
                <c:formatCode>General</c:formatCode>
                <c:ptCount val="6"/>
                <c:pt idx="0">
                  <c:v>3.1490623873209089</c:v>
                </c:pt>
                <c:pt idx="1">
                  <c:v>3.5217832460797598</c:v>
                </c:pt>
                <c:pt idx="2">
                  <c:v>3.6501950476231109</c:v>
                </c:pt>
                <c:pt idx="3">
                  <c:v>3.7265876806503822</c:v>
                </c:pt>
                <c:pt idx="4">
                  <c:v>3.7801275539803951</c:v>
                </c:pt>
                <c:pt idx="5">
                  <c:v>3.806069504149272</c:v>
                </c:pt>
              </c:numCache>
            </c:numRef>
          </c:val>
          <c:smooth val="0"/>
        </c:ser>
        <c:ser>
          <c:idx val="5"/>
          <c:order val="1"/>
          <c:tx>
            <c:strRef>
              <c:f>'CR-vs-Group-Size'!$G$40</c:f>
              <c:strCache>
                <c:ptCount val="1"/>
                <c:pt idx="0">
                  <c:v>Aware</c:v>
                </c:pt>
              </c:strCache>
            </c:strRef>
          </c:tx>
          <c:spPr>
            <a:ln w="25400">
              <a:solidFill>
                <a:srgbClr val="C40000"/>
              </a:solidFill>
              <a:prstDash val="sysDash"/>
            </a:ln>
            <a:effectLst/>
          </c:spPr>
          <c:marker>
            <c:symbol val="circle"/>
            <c:size val="14"/>
            <c:spPr>
              <a:noFill/>
              <a:ln w="31750">
                <a:solidFill>
                  <a:srgbClr val="C40000"/>
                </a:solidFill>
              </a:ln>
              <a:effectLst/>
            </c:spPr>
          </c:marker>
          <c:cat>
            <c:numRef>
              <c:f>'CR-vs-Group-Size'!$A$41:$A$46</c:f>
              <c:numCache>
                <c:formatCode>General</c:formatCode>
                <c:ptCount val="6"/>
                <c:pt idx="0">
                  <c:v>1</c:v>
                </c:pt>
                <c:pt idx="1">
                  <c:v>2</c:v>
                </c:pt>
                <c:pt idx="2">
                  <c:v>4</c:v>
                </c:pt>
                <c:pt idx="3">
                  <c:v>8</c:v>
                </c:pt>
                <c:pt idx="4">
                  <c:v>16</c:v>
                </c:pt>
                <c:pt idx="5">
                  <c:v>32</c:v>
                </c:pt>
              </c:numCache>
            </c:numRef>
          </c:cat>
          <c:val>
            <c:numRef>
              <c:f>'CR-vs-Group-Size'!$G$41:$G$46</c:f>
              <c:numCache>
                <c:formatCode>General</c:formatCode>
                <c:ptCount val="6"/>
                <c:pt idx="0">
                  <c:v>3.1490526480943499</c:v>
                </c:pt>
                <c:pt idx="1">
                  <c:v>3.291412134513096</c:v>
                </c:pt>
                <c:pt idx="2">
                  <c:v>3.319914141318963</c:v>
                </c:pt>
                <c:pt idx="3">
                  <c:v>3.3416044770220421</c:v>
                </c:pt>
                <c:pt idx="4">
                  <c:v>3.3540849686185981</c:v>
                </c:pt>
                <c:pt idx="5">
                  <c:v>3.3590696056031271</c:v>
                </c:pt>
              </c:numCache>
            </c:numRef>
          </c:val>
          <c:smooth val="0"/>
        </c:ser>
        <c:dLbls>
          <c:showLegendKey val="0"/>
          <c:showVal val="0"/>
          <c:showCatName val="0"/>
          <c:showSerName val="0"/>
          <c:showPercent val="0"/>
          <c:showBubbleSize val="0"/>
        </c:dLbls>
        <c:marker val="1"/>
        <c:smooth val="0"/>
        <c:axId val="225266304"/>
        <c:axId val="226491008"/>
      </c:lineChart>
      <c:catAx>
        <c:axId val="225266304"/>
        <c:scaling>
          <c:orientation val="minMax"/>
        </c:scaling>
        <c:delete val="0"/>
        <c:axPos val="b"/>
        <c:numFmt formatCode="General" sourceLinked="1"/>
        <c:majorTickMark val="out"/>
        <c:minorTickMark val="none"/>
        <c:tickLblPos val="nextTo"/>
        <c:txPr>
          <a:bodyPr rot="-2700000"/>
          <a:lstStyle/>
          <a:p>
            <a:pPr>
              <a:defRPr/>
            </a:pPr>
            <a:endParaRPr lang="en-US"/>
          </a:p>
        </c:txPr>
        <c:crossAx val="226491008"/>
        <c:crossesAt val="0"/>
        <c:auto val="1"/>
        <c:lblAlgn val="ctr"/>
        <c:lblOffset val="100"/>
        <c:noMultiLvlLbl val="0"/>
      </c:catAx>
      <c:valAx>
        <c:axId val="226491008"/>
        <c:scaling>
          <c:orientation val="minMax"/>
          <c:min val="2.5"/>
        </c:scaling>
        <c:delete val="0"/>
        <c:axPos val="l"/>
        <c:majorGridlines>
          <c:spPr>
            <a:ln>
              <a:solidFill>
                <a:srgbClr val="FFFFFF"/>
              </a:solidFill>
            </a:ln>
          </c:spPr>
        </c:majorGridlines>
        <c:numFmt formatCode="General" sourceLinked="1"/>
        <c:majorTickMark val="out"/>
        <c:minorTickMark val="none"/>
        <c:tickLblPos val="nextTo"/>
        <c:crossAx val="225266304"/>
        <c:crosses val="autoZero"/>
        <c:crossBetween val="between"/>
        <c:majorUnit val="1"/>
        <c:minorUnit val="0.2"/>
      </c:valAx>
    </c:plotArea>
    <c:plotVisOnly val="1"/>
    <c:dispBlanksAs val="gap"/>
    <c:showDLblsOverMax val="0"/>
  </c:chart>
  <c:spPr>
    <a:ln>
      <a:noFill/>
    </a:ln>
  </c:spPr>
  <c:txPr>
    <a:bodyPr/>
    <a:lstStyle/>
    <a:p>
      <a:pPr>
        <a:defRPr sz="1400">
          <a:solidFill>
            <a:srgbClr val="000000"/>
          </a:solidFill>
          <a:latin typeface="Times"/>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25636249080801"/>
          <c:y val="0.247227157075189"/>
          <c:w val="0.80264108992983496"/>
          <c:h val="0.57901463393694896"/>
        </c:manualLayout>
      </c:layout>
      <c:lineChart>
        <c:grouping val="standard"/>
        <c:varyColors val="0"/>
        <c:ser>
          <c:idx val="0"/>
          <c:order val="0"/>
          <c:tx>
            <c:strRef>
              <c:f>'compression-vs-groupsize'!$L$321</c:f>
              <c:strCache>
                <c:ptCount val="1"/>
                <c:pt idx="0">
                  <c:v>Aware-Block</c:v>
                </c:pt>
              </c:strCache>
            </c:strRef>
          </c:tx>
          <c:spPr>
            <a:ln w="25400">
              <a:solidFill>
                <a:srgbClr val="DB0500"/>
              </a:solidFill>
            </a:ln>
          </c:spPr>
          <c:marker>
            <c:symbol val="circle"/>
            <c:size val="14"/>
            <c:spPr>
              <a:solidFill>
                <a:srgbClr val="DB0500"/>
              </a:solidFill>
              <a:ln w="31750">
                <a:noFill/>
              </a:ln>
            </c:spPr>
          </c:marker>
          <c:cat>
            <c:numRef>
              <c:f>'compression-vs-groupsize'!$K$322:$K$327</c:f>
              <c:numCache>
                <c:formatCode>General</c:formatCode>
                <c:ptCount val="6"/>
                <c:pt idx="0">
                  <c:v>1</c:v>
                </c:pt>
                <c:pt idx="1">
                  <c:v>2</c:v>
                </c:pt>
                <c:pt idx="2">
                  <c:v>4</c:v>
                </c:pt>
                <c:pt idx="3">
                  <c:v>8</c:v>
                </c:pt>
                <c:pt idx="4">
                  <c:v>16</c:v>
                </c:pt>
                <c:pt idx="5">
                  <c:v>32</c:v>
                </c:pt>
              </c:numCache>
            </c:numRef>
          </c:cat>
          <c:val>
            <c:numRef>
              <c:f>'compression-vs-groupsize'!$L$322:$L$327</c:f>
              <c:numCache>
                <c:formatCode>General</c:formatCode>
                <c:ptCount val="6"/>
                <c:pt idx="0">
                  <c:v>1.185564502243226</c:v>
                </c:pt>
                <c:pt idx="1">
                  <c:v>1.156392917239822</c:v>
                </c:pt>
                <c:pt idx="2">
                  <c:v>1.150400257595801</c:v>
                </c:pt>
                <c:pt idx="3">
                  <c:v>1.1660885070053779</c:v>
                </c:pt>
                <c:pt idx="4">
                  <c:v>1.15578089834858</c:v>
                </c:pt>
                <c:pt idx="5">
                  <c:v>1.1679716410000001</c:v>
                </c:pt>
              </c:numCache>
            </c:numRef>
          </c:val>
          <c:smooth val="0"/>
        </c:ser>
        <c:ser>
          <c:idx val="2"/>
          <c:order val="1"/>
          <c:tx>
            <c:strRef>
              <c:f>'compression-vs-groupsize'!$N$321</c:f>
              <c:strCache>
                <c:ptCount val="1"/>
                <c:pt idx="0">
                  <c:v>Aware</c:v>
                </c:pt>
              </c:strCache>
            </c:strRef>
          </c:tx>
          <c:spPr>
            <a:ln w="25400">
              <a:solidFill>
                <a:srgbClr val="DB0500"/>
              </a:solidFill>
              <a:prstDash val="sysDash"/>
            </a:ln>
          </c:spPr>
          <c:marker>
            <c:symbol val="circle"/>
            <c:size val="14"/>
            <c:spPr>
              <a:noFill/>
              <a:ln w="31750">
                <a:solidFill>
                  <a:srgbClr val="DB0500"/>
                </a:solidFill>
              </a:ln>
            </c:spPr>
          </c:marker>
          <c:cat>
            <c:numRef>
              <c:f>'compression-vs-groupsize'!$K$322:$K$327</c:f>
              <c:numCache>
                <c:formatCode>General</c:formatCode>
                <c:ptCount val="6"/>
                <c:pt idx="0">
                  <c:v>1</c:v>
                </c:pt>
                <c:pt idx="1">
                  <c:v>2</c:v>
                </c:pt>
                <c:pt idx="2">
                  <c:v>4</c:v>
                </c:pt>
                <c:pt idx="3">
                  <c:v>8</c:v>
                </c:pt>
                <c:pt idx="4">
                  <c:v>16</c:v>
                </c:pt>
                <c:pt idx="5">
                  <c:v>32</c:v>
                </c:pt>
              </c:numCache>
            </c:numRef>
          </c:cat>
          <c:val>
            <c:numRef>
              <c:f>'compression-vs-groupsize'!$N$322:$N$327</c:f>
              <c:numCache>
                <c:formatCode>General</c:formatCode>
                <c:ptCount val="6"/>
                <c:pt idx="0">
                  <c:v>2.245455361268148</c:v>
                </c:pt>
                <c:pt idx="1">
                  <c:v>2.150641445131487</c:v>
                </c:pt>
                <c:pt idx="2">
                  <c:v>2.087499114862267</c:v>
                </c:pt>
                <c:pt idx="3">
                  <c:v>2.075004613434094</c:v>
                </c:pt>
                <c:pt idx="4">
                  <c:v>2.0703473947449749</c:v>
                </c:pt>
                <c:pt idx="5">
                  <c:v>2.06810371775603</c:v>
                </c:pt>
              </c:numCache>
            </c:numRef>
          </c:val>
          <c:smooth val="0"/>
        </c:ser>
        <c:dLbls>
          <c:showLegendKey val="0"/>
          <c:showVal val="0"/>
          <c:showCatName val="0"/>
          <c:showSerName val="0"/>
          <c:showPercent val="0"/>
          <c:showBubbleSize val="0"/>
        </c:dLbls>
        <c:marker val="1"/>
        <c:smooth val="0"/>
        <c:axId val="234680320"/>
        <c:axId val="234683008"/>
      </c:lineChart>
      <c:catAx>
        <c:axId val="234680320"/>
        <c:scaling>
          <c:orientation val="minMax"/>
        </c:scaling>
        <c:delete val="0"/>
        <c:axPos val="b"/>
        <c:numFmt formatCode="General" sourceLinked="1"/>
        <c:majorTickMark val="out"/>
        <c:minorTickMark val="none"/>
        <c:tickLblPos val="nextTo"/>
        <c:txPr>
          <a:bodyPr rot="-2700000"/>
          <a:lstStyle/>
          <a:p>
            <a:pPr>
              <a:defRPr sz="1200">
                <a:solidFill>
                  <a:srgbClr val="000000"/>
                </a:solidFill>
              </a:defRPr>
            </a:pPr>
            <a:endParaRPr lang="en-US"/>
          </a:p>
        </c:txPr>
        <c:crossAx val="234683008"/>
        <c:crosses val="autoZero"/>
        <c:auto val="1"/>
        <c:lblAlgn val="ctr"/>
        <c:lblOffset val="100"/>
        <c:noMultiLvlLbl val="0"/>
      </c:catAx>
      <c:valAx>
        <c:axId val="234683008"/>
        <c:scaling>
          <c:orientation val="minMax"/>
          <c:min val="0.5"/>
        </c:scaling>
        <c:delete val="0"/>
        <c:axPos val="l"/>
        <c:majorGridlines>
          <c:spPr>
            <a:ln>
              <a:solidFill>
                <a:srgbClr val="FFFFFF"/>
              </a:solidFill>
            </a:ln>
          </c:spPr>
        </c:majorGridlines>
        <c:numFmt formatCode="General" sourceLinked="1"/>
        <c:majorTickMark val="out"/>
        <c:minorTickMark val="none"/>
        <c:tickLblPos val="nextTo"/>
        <c:spPr>
          <a:ln>
            <a:solidFill>
              <a:srgbClr val="FFFFFF">
                <a:lumMod val="50000"/>
              </a:srgbClr>
            </a:solidFill>
          </a:ln>
        </c:spPr>
        <c:txPr>
          <a:bodyPr/>
          <a:lstStyle/>
          <a:p>
            <a:pPr>
              <a:defRPr sz="1200">
                <a:solidFill>
                  <a:srgbClr val="000000"/>
                </a:solidFill>
              </a:defRPr>
            </a:pPr>
            <a:endParaRPr lang="en-US"/>
          </a:p>
        </c:txPr>
        <c:crossAx val="234680320"/>
        <c:crosses val="autoZero"/>
        <c:crossBetween val="between"/>
        <c:majorUnit val="1"/>
      </c:valAx>
    </c:plotArea>
    <c:plotVisOnly val="1"/>
    <c:dispBlanksAs val="gap"/>
    <c:showDLblsOverMax val="0"/>
  </c:chart>
  <c:spPr>
    <a:ln>
      <a:noFill/>
    </a:ln>
  </c:spPr>
  <c:txPr>
    <a:bodyPr/>
    <a:lstStyle/>
    <a:p>
      <a:pPr>
        <a:defRPr sz="1400">
          <a:latin typeface="Time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133173171965"/>
          <c:y val="0.20386301598619999"/>
          <c:w val="0.81355175793274603"/>
          <c:h val="0.60676735030200102"/>
        </c:manualLayout>
      </c:layout>
      <c:lineChart>
        <c:grouping val="standard"/>
        <c:varyColors val="0"/>
        <c:ser>
          <c:idx val="1"/>
          <c:order val="0"/>
          <c:tx>
            <c:strRef>
              <c:f>'CR-vs-Group-Size'!$C$40</c:f>
              <c:strCache>
                <c:ptCount val="1"/>
                <c:pt idx="0">
                  <c:v>Aware-Block</c:v>
                </c:pt>
              </c:strCache>
            </c:strRef>
          </c:tx>
          <c:spPr>
            <a:ln w="25400">
              <a:solidFill>
                <a:srgbClr val="C40000"/>
              </a:solidFill>
            </a:ln>
            <a:effectLst/>
          </c:spPr>
          <c:marker>
            <c:symbol val="circle"/>
            <c:size val="14"/>
            <c:spPr>
              <a:solidFill>
                <a:srgbClr val="C40000"/>
              </a:solidFill>
              <a:ln w="31750">
                <a:noFill/>
              </a:ln>
              <a:effectLst/>
            </c:spPr>
          </c:marker>
          <c:cat>
            <c:numRef>
              <c:f>'CR-vs-Group-Size'!$A$41:$A$46</c:f>
              <c:numCache>
                <c:formatCode>General</c:formatCode>
                <c:ptCount val="6"/>
                <c:pt idx="0">
                  <c:v>1</c:v>
                </c:pt>
                <c:pt idx="1">
                  <c:v>2</c:v>
                </c:pt>
                <c:pt idx="2">
                  <c:v>4</c:v>
                </c:pt>
                <c:pt idx="3">
                  <c:v>8</c:v>
                </c:pt>
                <c:pt idx="4">
                  <c:v>16</c:v>
                </c:pt>
                <c:pt idx="5">
                  <c:v>32</c:v>
                </c:pt>
              </c:numCache>
            </c:numRef>
          </c:cat>
          <c:val>
            <c:numRef>
              <c:f>'CR-vs-Group-Size'!$C$41:$C$46</c:f>
              <c:numCache>
                <c:formatCode>General</c:formatCode>
                <c:ptCount val="6"/>
                <c:pt idx="0">
                  <c:v>3.1490623873209089</c:v>
                </c:pt>
                <c:pt idx="1">
                  <c:v>3.5217832460797598</c:v>
                </c:pt>
                <c:pt idx="2">
                  <c:v>3.6501950476231109</c:v>
                </c:pt>
                <c:pt idx="3">
                  <c:v>3.7265876806503822</c:v>
                </c:pt>
                <c:pt idx="4">
                  <c:v>3.7801275539803951</c:v>
                </c:pt>
                <c:pt idx="5">
                  <c:v>3.806069504149272</c:v>
                </c:pt>
              </c:numCache>
            </c:numRef>
          </c:val>
          <c:smooth val="0"/>
        </c:ser>
        <c:ser>
          <c:idx val="5"/>
          <c:order val="1"/>
          <c:tx>
            <c:strRef>
              <c:f>'CR-vs-Group-Size'!$G$40</c:f>
              <c:strCache>
                <c:ptCount val="1"/>
                <c:pt idx="0">
                  <c:v>Aware</c:v>
                </c:pt>
              </c:strCache>
            </c:strRef>
          </c:tx>
          <c:spPr>
            <a:ln w="25400">
              <a:solidFill>
                <a:srgbClr val="C40000"/>
              </a:solidFill>
              <a:prstDash val="sysDash"/>
            </a:ln>
            <a:effectLst/>
          </c:spPr>
          <c:marker>
            <c:symbol val="circle"/>
            <c:size val="14"/>
            <c:spPr>
              <a:noFill/>
              <a:ln w="31750">
                <a:solidFill>
                  <a:srgbClr val="C40000"/>
                </a:solidFill>
              </a:ln>
              <a:effectLst/>
            </c:spPr>
          </c:marker>
          <c:cat>
            <c:numRef>
              <c:f>'CR-vs-Group-Size'!$A$41:$A$46</c:f>
              <c:numCache>
                <c:formatCode>General</c:formatCode>
                <c:ptCount val="6"/>
                <c:pt idx="0">
                  <c:v>1</c:v>
                </c:pt>
                <c:pt idx="1">
                  <c:v>2</c:v>
                </c:pt>
                <c:pt idx="2">
                  <c:v>4</c:v>
                </c:pt>
                <c:pt idx="3">
                  <c:v>8</c:v>
                </c:pt>
                <c:pt idx="4">
                  <c:v>16</c:v>
                </c:pt>
                <c:pt idx="5">
                  <c:v>32</c:v>
                </c:pt>
              </c:numCache>
            </c:numRef>
          </c:cat>
          <c:val>
            <c:numRef>
              <c:f>'CR-vs-Group-Size'!$G$41:$G$46</c:f>
              <c:numCache>
                <c:formatCode>General</c:formatCode>
                <c:ptCount val="6"/>
                <c:pt idx="0">
                  <c:v>3.1490526480943499</c:v>
                </c:pt>
                <c:pt idx="1">
                  <c:v>3.291412134513096</c:v>
                </c:pt>
                <c:pt idx="2">
                  <c:v>3.319914141318963</c:v>
                </c:pt>
                <c:pt idx="3">
                  <c:v>3.3416044770220421</c:v>
                </c:pt>
                <c:pt idx="4">
                  <c:v>3.3540849686185981</c:v>
                </c:pt>
                <c:pt idx="5">
                  <c:v>3.359069605603124</c:v>
                </c:pt>
              </c:numCache>
            </c:numRef>
          </c:val>
          <c:smooth val="0"/>
        </c:ser>
        <c:ser>
          <c:idx val="0"/>
          <c:order val="2"/>
          <c:tx>
            <c:strRef>
              <c:f>'agnostic-block'!$K$2</c:f>
              <c:strCache>
                <c:ptCount val="1"/>
                <c:pt idx="0">
                  <c:v>Agnostic-Block</c:v>
                </c:pt>
              </c:strCache>
            </c:strRef>
          </c:tx>
          <c:spPr>
            <a:ln w="25400">
              <a:solidFill>
                <a:srgbClr val="8106FD"/>
              </a:solidFill>
              <a:prstDash val="solid"/>
            </a:ln>
          </c:spPr>
          <c:marker>
            <c:symbol val="x"/>
            <c:size val="14"/>
            <c:spPr>
              <a:noFill/>
              <a:ln w="31750">
                <a:solidFill>
                  <a:srgbClr val="8106FD"/>
                </a:solidFill>
                <a:prstDash val="solid"/>
              </a:ln>
            </c:spPr>
          </c:marker>
          <c:val>
            <c:numRef>
              <c:f>'agnostic-block'!$K$3:$K$8</c:f>
              <c:numCache>
                <c:formatCode>General</c:formatCode>
                <c:ptCount val="6"/>
                <c:pt idx="0">
                  <c:v>3.1648342790992658</c:v>
                </c:pt>
                <c:pt idx="1">
                  <c:v>3.291871011056819</c:v>
                </c:pt>
                <c:pt idx="2">
                  <c:v>3.334593901795901</c:v>
                </c:pt>
                <c:pt idx="3">
                  <c:v>3.3191067209342102</c:v>
                </c:pt>
                <c:pt idx="4">
                  <c:v>3.3310937706126711</c:v>
                </c:pt>
                <c:pt idx="5">
                  <c:v>3.3445511288609531</c:v>
                </c:pt>
              </c:numCache>
            </c:numRef>
          </c:val>
          <c:smooth val="0"/>
        </c:ser>
        <c:ser>
          <c:idx val="8"/>
          <c:order val="3"/>
          <c:tx>
            <c:strRef>
              <c:f>'CR-vs-Group-Size'!$J$40</c:f>
              <c:strCache>
                <c:ptCount val="1"/>
                <c:pt idx="0">
                  <c:v>Agnostic</c:v>
                </c:pt>
              </c:strCache>
            </c:strRef>
          </c:tx>
          <c:spPr>
            <a:ln w="25400">
              <a:solidFill>
                <a:srgbClr val="8700C8"/>
              </a:solidFill>
              <a:prstDash val="sysDash"/>
            </a:ln>
            <a:effectLst/>
          </c:spPr>
          <c:marker>
            <c:symbol val="triangle"/>
            <c:size val="14"/>
            <c:spPr>
              <a:noFill/>
              <a:ln w="25400">
                <a:solidFill>
                  <a:srgbClr val="8700C8"/>
                </a:solidFill>
              </a:ln>
              <a:effectLst/>
            </c:spPr>
          </c:marker>
          <c:cat>
            <c:numRef>
              <c:f>'CR-vs-Group-Size'!$A$41:$A$46</c:f>
              <c:numCache>
                <c:formatCode>General</c:formatCode>
                <c:ptCount val="6"/>
                <c:pt idx="0">
                  <c:v>1</c:v>
                </c:pt>
                <c:pt idx="1">
                  <c:v>2</c:v>
                </c:pt>
                <c:pt idx="2">
                  <c:v>4</c:v>
                </c:pt>
                <c:pt idx="3">
                  <c:v>8</c:v>
                </c:pt>
                <c:pt idx="4">
                  <c:v>16</c:v>
                </c:pt>
                <c:pt idx="5">
                  <c:v>32</c:v>
                </c:pt>
              </c:numCache>
            </c:numRef>
          </c:cat>
          <c:val>
            <c:numRef>
              <c:f>'CR-vs-Group-Size'!$J$41:$J$46</c:f>
              <c:numCache>
                <c:formatCode>General</c:formatCode>
                <c:ptCount val="6"/>
                <c:pt idx="0">
                  <c:v>2.9538409595284421</c:v>
                </c:pt>
                <c:pt idx="1">
                  <c:v>2.9403297767522352</c:v>
                </c:pt>
                <c:pt idx="2">
                  <c:v>2.9492229207727201</c:v>
                </c:pt>
                <c:pt idx="3">
                  <c:v>2.9569751446289558</c:v>
                </c:pt>
                <c:pt idx="4">
                  <c:v>2.9597184491636961</c:v>
                </c:pt>
                <c:pt idx="5">
                  <c:v>2.9798230014297471</c:v>
                </c:pt>
              </c:numCache>
            </c:numRef>
          </c:val>
          <c:smooth val="0"/>
        </c:ser>
        <c:dLbls>
          <c:showLegendKey val="0"/>
          <c:showVal val="0"/>
          <c:showCatName val="0"/>
          <c:showSerName val="0"/>
          <c:showPercent val="0"/>
          <c:showBubbleSize val="0"/>
        </c:dLbls>
        <c:marker val="1"/>
        <c:smooth val="0"/>
        <c:axId val="253344000"/>
        <c:axId val="331515008"/>
      </c:lineChart>
      <c:catAx>
        <c:axId val="253344000"/>
        <c:scaling>
          <c:orientation val="minMax"/>
        </c:scaling>
        <c:delete val="0"/>
        <c:axPos val="b"/>
        <c:numFmt formatCode="General" sourceLinked="1"/>
        <c:majorTickMark val="out"/>
        <c:minorTickMark val="none"/>
        <c:tickLblPos val="nextTo"/>
        <c:txPr>
          <a:bodyPr rot="-2700000"/>
          <a:lstStyle/>
          <a:p>
            <a:pPr>
              <a:defRPr/>
            </a:pPr>
            <a:endParaRPr lang="en-US"/>
          </a:p>
        </c:txPr>
        <c:crossAx val="331515008"/>
        <c:crossesAt val="0"/>
        <c:auto val="1"/>
        <c:lblAlgn val="ctr"/>
        <c:lblOffset val="100"/>
        <c:noMultiLvlLbl val="0"/>
      </c:catAx>
      <c:valAx>
        <c:axId val="331515008"/>
        <c:scaling>
          <c:orientation val="minMax"/>
          <c:min val="2.5"/>
        </c:scaling>
        <c:delete val="0"/>
        <c:axPos val="l"/>
        <c:majorGridlines>
          <c:spPr>
            <a:ln>
              <a:solidFill>
                <a:srgbClr val="FFFFFF"/>
              </a:solidFill>
            </a:ln>
          </c:spPr>
        </c:majorGridlines>
        <c:numFmt formatCode="General" sourceLinked="1"/>
        <c:majorTickMark val="out"/>
        <c:minorTickMark val="none"/>
        <c:tickLblPos val="nextTo"/>
        <c:crossAx val="253344000"/>
        <c:crosses val="autoZero"/>
        <c:crossBetween val="between"/>
        <c:majorUnit val="1"/>
        <c:minorUnit val="0.2"/>
      </c:valAx>
    </c:plotArea>
    <c:plotVisOnly val="1"/>
    <c:dispBlanksAs val="gap"/>
    <c:showDLblsOverMax val="0"/>
  </c:chart>
  <c:spPr>
    <a:ln>
      <a:noFill/>
    </a:ln>
  </c:spPr>
  <c:txPr>
    <a:bodyPr/>
    <a:lstStyle/>
    <a:p>
      <a:pPr>
        <a:defRPr sz="1400">
          <a:solidFill>
            <a:srgbClr val="000000"/>
          </a:solidFill>
          <a:latin typeface="Times"/>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25636249080801"/>
          <c:y val="0.247227157075189"/>
          <c:w val="0.80264108992983496"/>
          <c:h val="0.57901463393694896"/>
        </c:manualLayout>
      </c:layout>
      <c:lineChart>
        <c:grouping val="standard"/>
        <c:varyColors val="0"/>
        <c:ser>
          <c:idx val="0"/>
          <c:order val="0"/>
          <c:tx>
            <c:strRef>
              <c:f>'compression-vs-groupsize'!$L$321</c:f>
              <c:strCache>
                <c:ptCount val="1"/>
                <c:pt idx="0">
                  <c:v>Aware-Block</c:v>
                </c:pt>
              </c:strCache>
            </c:strRef>
          </c:tx>
          <c:spPr>
            <a:ln w="25400">
              <a:solidFill>
                <a:srgbClr val="DB0500"/>
              </a:solidFill>
            </a:ln>
          </c:spPr>
          <c:marker>
            <c:symbol val="circle"/>
            <c:size val="14"/>
            <c:spPr>
              <a:solidFill>
                <a:srgbClr val="DB0500"/>
              </a:solidFill>
              <a:ln w="31750">
                <a:noFill/>
              </a:ln>
            </c:spPr>
          </c:marker>
          <c:cat>
            <c:numRef>
              <c:f>'compression-vs-groupsize'!$K$322:$K$327</c:f>
              <c:numCache>
                <c:formatCode>General</c:formatCode>
                <c:ptCount val="6"/>
                <c:pt idx="0">
                  <c:v>1</c:v>
                </c:pt>
                <c:pt idx="1">
                  <c:v>2</c:v>
                </c:pt>
                <c:pt idx="2">
                  <c:v>4</c:v>
                </c:pt>
                <c:pt idx="3">
                  <c:v>8</c:v>
                </c:pt>
                <c:pt idx="4">
                  <c:v>16</c:v>
                </c:pt>
                <c:pt idx="5">
                  <c:v>32</c:v>
                </c:pt>
              </c:numCache>
            </c:numRef>
          </c:cat>
          <c:val>
            <c:numRef>
              <c:f>'compression-vs-groupsize'!$L$322:$L$327</c:f>
              <c:numCache>
                <c:formatCode>General</c:formatCode>
                <c:ptCount val="6"/>
                <c:pt idx="0">
                  <c:v>1.185564502243226</c:v>
                </c:pt>
                <c:pt idx="1">
                  <c:v>1.156392917239822</c:v>
                </c:pt>
                <c:pt idx="2">
                  <c:v>1.150400257595801</c:v>
                </c:pt>
                <c:pt idx="3">
                  <c:v>1.1660885070053779</c:v>
                </c:pt>
                <c:pt idx="4">
                  <c:v>1.15578089834858</c:v>
                </c:pt>
                <c:pt idx="5">
                  <c:v>1.1679716410000001</c:v>
                </c:pt>
              </c:numCache>
            </c:numRef>
          </c:val>
          <c:smooth val="0"/>
        </c:ser>
        <c:ser>
          <c:idx val="2"/>
          <c:order val="1"/>
          <c:tx>
            <c:strRef>
              <c:f>'compression-vs-groupsize'!$N$321</c:f>
              <c:strCache>
                <c:ptCount val="1"/>
                <c:pt idx="0">
                  <c:v>Aware</c:v>
                </c:pt>
              </c:strCache>
            </c:strRef>
          </c:tx>
          <c:spPr>
            <a:ln w="25400">
              <a:solidFill>
                <a:srgbClr val="DB0500"/>
              </a:solidFill>
              <a:prstDash val="sysDash"/>
            </a:ln>
          </c:spPr>
          <c:marker>
            <c:symbol val="circle"/>
            <c:size val="14"/>
            <c:spPr>
              <a:noFill/>
              <a:ln w="31750">
                <a:solidFill>
                  <a:srgbClr val="DB0500"/>
                </a:solidFill>
              </a:ln>
            </c:spPr>
          </c:marker>
          <c:cat>
            <c:numRef>
              <c:f>'compression-vs-groupsize'!$K$322:$K$327</c:f>
              <c:numCache>
                <c:formatCode>General</c:formatCode>
                <c:ptCount val="6"/>
                <c:pt idx="0">
                  <c:v>1</c:v>
                </c:pt>
                <c:pt idx="1">
                  <c:v>2</c:v>
                </c:pt>
                <c:pt idx="2">
                  <c:v>4</c:v>
                </c:pt>
                <c:pt idx="3">
                  <c:v>8</c:v>
                </c:pt>
                <c:pt idx="4">
                  <c:v>16</c:v>
                </c:pt>
                <c:pt idx="5">
                  <c:v>32</c:v>
                </c:pt>
              </c:numCache>
            </c:numRef>
          </c:cat>
          <c:val>
            <c:numRef>
              <c:f>'compression-vs-groupsize'!$N$322:$N$327</c:f>
              <c:numCache>
                <c:formatCode>General</c:formatCode>
                <c:ptCount val="6"/>
                <c:pt idx="0">
                  <c:v>2.245455361268148</c:v>
                </c:pt>
                <c:pt idx="1">
                  <c:v>2.150641445131487</c:v>
                </c:pt>
                <c:pt idx="2">
                  <c:v>2.087499114862267</c:v>
                </c:pt>
                <c:pt idx="3">
                  <c:v>2.075004613434094</c:v>
                </c:pt>
                <c:pt idx="4">
                  <c:v>2.0703473947449749</c:v>
                </c:pt>
                <c:pt idx="5">
                  <c:v>2.06810371775603</c:v>
                </c:pt>
              </c:numCache>
            </c:numRef>
          </c:val>
          <c:smooth val="0"/>
        </c:ser>
        <c:ser>
          <c:idx val="1"/>
          <c:order val="2"/>
          <c:tx>
            <c:strRef>
              <c:f>'Agnostic-Block'!$K$14</c:f>
              <c:strCache>
                <c:ptCount val="1"/>
                <c:pt idx="0">
                  <c:v>Agnostic-Block</c:v>
                </c:pt>
              </c:strCache>
            </c:strRef>
          </c:tx>
          <c:spPr>
            <a:ln w="25400">
              <a:solidFill>
                <a:srgbClr val="8700C8"/>
              </a:solidFill>
              <a:prstDash val="solid"/>
            </a:ln>
          </c:spPr>
          <c:marker>
            <c:symbol val="x"/>
            <c:size val="14"/>
            <c:spPr>
              <a:noFill/>
              <a:ln w="31750">
                <a:solidFill>
                  <a:srgbClr val="8700C8"/>
                </a:solidFill>
              </a:ln>
            </c:spPr>
          </c:marker>
          <c:val>
            <c:numRef>
              <c:f>'Agnostic-Block'!$K$15:$K$20</c:f>
              <c:numCache>
                <c:formatCode>General</c:formatCode>
                <c:ptCount val="6"/>
                <c:pt idx="0">
                  <c:v>1.0441968913866799</c:v>
                </c:pt>
                <c:pt idx="1">
                  <c:v>1.0442127092456519</c:v>
                </c:pt>
                <c:pt idx="2">
                  <c:v>1.044216646200117</c:v>
                </c:pt>
                <c:pt idx="3">
                  <c:v>1.043934871560678</c:v>
                </c:pt>
                <c:pt idx="4">
                  <c:v>1.043433801914877</c:v>
                </c:pt>
                <c:pt idx="5">
                  <c:v>1.042897955115661</c:v>
                </c:pt>
              </c:numCache>
            </c:numRef>
          </c:val>
          <c:smooth val="0"/>
        </c:ser>
        <c:ser>
          <c:idx val="9"/>
          <c:order val="3"/>
          <c:tx>
            <c:strRef>
              <c:f>'compression-vs-groupsize'!$U$321</c:f>
              <c:strCache>
                <c:ptCount val="1"/>
                <c:pt idx="0">
                  <c:v>Agnostic</c:v>
                </c:pt>
              </c:strCache>
            </c:strRef>
          </c:tx>
          <c:spPr>
            <a:ln w="25400">
              <a:solidFill>
                <a:srgbClr val="8700C8"/>
              </a:solidFill>
              <a:prstDash val="sysDash"/>
            </a:ln>
          </c:spPr>
          <c:marker>
            <c:symbol val="triangle"/>
            <c:size val="14"/>
            <c:spPr>
              <a:noFill/>
              <a:ln w="31750">
                <a:solidFill>
                  <a:srgbClr val="8700C8"/>
                </a:solidFill>
              </a:ln>
            </c:spPr>
          </c:marker>
          <c:cat>
            <c:numRef>
              <c:f>'compression-vs-groupsize'!$K$322:$K$327</c:f>
              <c:numCache>
                <c:formatCode>General</c:formatCode>
                <c:ptCount val="6"/>
                <c:pt idx="0">
                  <c:v>1</c:v>
                </c:pt>
                <c:pt idx="1">
                  <c:v>2</c:v>
                </c:pt>
                <c:pt idx="2">
                  <c:v>4</c:v>
                </c:pt>
                <c:pt idx="3">
                  <c:v>8</c:v>
                </c:pt>
                <c:pt idx="4">
                  <c:v>16</c:v>
                </c:pt>
                <c:pt idx="5">
                  <c:v>32</c:v>
                </c:pt>
              </c:numCache>
            </c:numRef>
          </c:cat>
          <c:val>
            <c:numRef>
              <c:f>'compression-vs-groupsize'!$U$322:$U$327</c:f>
              <c:numCache>
                <c:formatCode>General</c:formatCode>
                <c:ptCount val="6"/>
                <c:pt idx="0">
                  <c:v>1.04518125</c:v>
                </c:pt>
                <c:pt idx="1">
                  <c:v>1.04471</c:v>
                </c:pt>
                <c:pt idx="2">
                  <c:v>1.044495</c:v>
                </c:pt>
                <c:pt idx="3">
                  <c:v>1.0443750000000001</c:v>
                </c:pt>
                <c:pt idx="4">
                  <c:v>1.04419</c:v>
                </c:pt>
                <c:pt idx="5">
                  <c:v>1.04419</c:v>
                </c:pt>
              </c:numCache>
            </c:numRef>
          </c:val>
          <c:smooth val="0"/>
        </c:ser>
        <c:dLbls>
          <c:showLegendKey val="0"/>
          <c:showVal val="0"/>
          <c:showCatName val="0"/>
          <c:showSerName val="0"/>
          <c:showPercent val="0"/>
          <c:showBubbleSize val="0"/>
        </c:dLbls>
        <c:marker val="1"/>
        <c:smooth val="0"/>
        <c:axId val="114747648"/>
        <c:axId val="114749824"/>
      </c:lineChart>
      <c:catAx>
        <c:axId val="114747648"/>
        <c:scaling>
          <c:orientation val="minMax"/>
        </c:scaling>
        <c:delete val="0"/>
        <c:axPos val="b"/>
        <c:numFmt formatCode="General" sourceLinked="1"/>
        <c:majorTickMark val="out"/>
        <c:minorTickMark val="none"/>
        <c:tickLblPos val="nextTo"/>
        <c:txPr>
          <a:bodyPr rot="-2700000"/>
          <a:lstStyle/>
          <a:p>
            <a:pPr>
              <a:defRPr sz="1200">
                <a:solidFill>
                  <a:srgbClr val="000000"/>
                </a:solidFill>
              </a:defRPr>
            </a:pPr>
            <a:endParaRPr lang="en-US"/>
          </a:p>
        </c:txPr>
        <c:crossAx val="114749824"/>
        <c:crosses val="autoZero"/>
        <c:auto val="1"/>
        <c:lblAlgn val="ctr"/>
        <c:lblOffset val="100"/>
        <c:noMultiLvlLbl val="0"/>
      </c:catAx>
      <c:valAx>
        <c:axId val="114749824"/>
        <c:scaling>
          <c:orientation val="minMax"/>
          <c:min val="0.5"/>
        </c:scaling>
        <c:delete val="0"/>
        <c:axPos val="l"/>
        <c:majorGridlines>
          <c:spPr>
            <a:ln>
              <a:solidFill>
                <a:srgbClr val="FFFFFF"/>
              </a:solidFill>
            </a:ln>
          </c:spPr>
        </c:majorGridlines>
        <c:numFmt formatCode="General" sourceLinked="1"/>
        <c:majorTickMark val="out"/>
        <c:minorTickMark val="none"/>
        <c:tickLblPos val="nextTo"/>
        <c:spPr>
          <a:ln>
            <a:solidFill>
              <a:srgbClr val="FFFFFF">
                <a:lumMod val="50000"/>
              </a:srgbClr>
            </a:solidFill>
          </a:ln>
        </c:spPr>
        <c:txPr>
          <a:bodyPr/>
          <a:lstStyle/>
          <a:p>
            <a:pPr>
              <a:defRPr sz="1200">
                <a:solidFill>
                  <a:srgbClr val="000000"/>
                </a:solidFill>
              </a:defRPr>
            </a:pPr>
            <a:endParaRPr lang="en-US"/>
          </a:p>
        </c:txPr>
        <c:crossAx val="114747648"/>
        <c:crosses val="autoZero"/>
        <c:crossBetween val="between"/>
        <c:majorUnit val="1"/>
      </c:valAx>
    </c:plotArea>
    <c:plotVisOnly val="1"/>
    <c:dispBlanksAs val="gap"/>
    <c:showDLblsOverMax val="0"/>
  </c:chart>
  <c:spPr>
    <a:ln>
      <a:noFill/>
    </a:ln>
  </c:spPr>
  <c:txPr>
    <a:bodyPr/>
    <a:lstStyle/>
    <a:p>
      <a:pPr>
        <a:defRPr sz="1400">
          <a:latin typeface="Times"/>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'contrib-comp24K'!$E$18</c:f>
              <c:strCache>
                <c:ptCount val="1"/>
                <c:pt idx="0">
                  <c:v>Agnostic+Agg-Write</c:v>
                </c:pt>
              </c:strCache>
            </c:strRef>
          </c:tx>
          <c:spPr>
            <a:ln w="28575" cmpd="sng">
              <a:solidFill>
                <a:srgbClr val="8700C8"/>
              </a:solidFill>
              <a:prstDash val="solid"/>
            </a:ln>
            <a:effectLst/>
          </c:spPr>
          <c:marker>
            <c:symbol val="square"/>
            <c:size val="9"/>
            <c:spPr>
              <a:solidFill>
                <a:srgbClr val="CD0CFF"/>
              </a:solidFill>
              <a:ln>
                <a:solidFill>
                  <a:srgbClr val="A100EE"/>
                </a:solidFill>
              </a:ln>
              <a:effectLst/>
            </c:spPr>
          </c:marker>
          <c:errBars>
            <c:errDir val="y"/>
            <c:errBarType val="both"/>
            <c:errValType val="cust"/>
            <c:noEndCap val="0"/>
            <c:plus>
              <c:numRef>
                <c:f>'contrib-comp24K'!$N$111:$N$122</c:f>
                <c:numCache>
                  <c:formatCode>General</c:formatCode>
                  <c:ptCount val="12"/>
                  <c:pt idx="0">
                    <c:v>1.1649999999999989</c:v>
                  </c:pt>
                  <c:pt idx="1">
                    <c:v>4.5459999999999976</c:v>
                  </c:pt>
                  <c:pt idx="2">
                    <c:v>4.9349999999999987</c:v>
                  </c:pt>
                  <c:pt idx="3">
                    <c:v>12.734999999999999</c:v>
                  </c:pt>
                  <c:pt idx="4">
                    <c:v>6.2799999999999967</c:v>
                  </c:pt>
                  <c:pt idx="5">
                    <c:v>13.438000000000001</c:v>
                  </c:pt>
                  <c:pt idx="6">
                    <c:v>18.249999999999989</c:v>
                  </c:pt>
                  <c:pt idx="7">
                    <c:v>9.5920000000000005</c:v>
                  </c:pt>
                  <c:pt idx="8">
                    <c:v>23.534444444444429</c:v>
                  </c:pt>
                  <c:pt idx="9">
                    <c:v>170.85900000000001</c:v>
                  </c:pt>
                  <c:pt idx="10">
                    <c:v>36.494000000000028</c:v>
                  </c:pt>
                  <c:pt idx="11">
                    <c:v>32.183999999999969</c:v>
                  </c:pt>
                </c:numCache>
              </c:numRef>
            </c:plus>
            <c:minus>
              <c:numRef>
                <c:f>'contrib-comp24K'!$O$111:$O$122</c:f>
                <c:numCache>
                  <c:formatCode>General</c:formatCode>
                  <c:ptCount val="12"/>
                  <c:pt idx="0">
                    <c:v>1.0850000000000011</c:v>
                  </c:pt>
                  <c:pt idx="1">
                    <c:v>1.1539999999999999</c:v>
                  </c:pt>
                  <c:pt idx="2">
                    <c:v>2.305000000000001</c:v>
                  </c:pt>
                  <c:pt idx="3">
                    <c:v>4.2849999999999966</c:v>
                  </c:pt>
                  <c:pt idx="4">
                    <c:v>2.6500000000000021</c:v>
                  </c:pt>
                  <c:pt idx="5">
                    <c:v>8.1020000000000074</c:v>
                  </c:pt>
                  <c:pt idx="6">
                    <c:v>8.2000000000000028</c:v>
                  </c:pt>
                  <c:pt idx="7">
                    <c:v>14.888000000000011</c:v>
                  </c:pt>
                  <c:pt idx="8">
                    <c:v>24.865555555555559</c:v>
                  </c:pt>
                  <c:pt idx="9">
                    <c:v>41.231000000000002</c:v>
                  </c:pt>
                  <c:pt idx="10">
                    <c:v>29.665999999999968</c:v>
                  </c:pt>
                  <c:pt idx="11">
                    <c:v>23.69600000000003</c:v>
                  </c:pt>
                </c:numCache>
              </c:numRef>
            </c:minus>
            <c:spPr>
              <a:ln w="19050" cmpd="sng">
                <a:solidFill>
                  <a:srgbClr val="A100EE"/>
                </a:solidFill>
              </a:ln>
              <a:effectLst>
                <a:outerShdw blurRad="50800" dist="38100" dir="2700000" algn="tl" rotWithShape="0">
                  <a:srgbClr val="000000">
                    <a:alpha val="43000"/>
                  </a:srgbClr>
                </a:outerShdw>
              </a:effectLst>
            </c:spPr>
          </c:errBars>
          <c:cat>
            <c:numRef>
              <c:f>'contrib-comp24K'!$D$19:$D$30</c:f>
              <c:numCache>
                <c:formatCode>General</c:formatCode>
                <c:ptCount val="12"/>
                <c:pt idx="0">
                  <c:v>128</c:v>
                </c:pt>
                <c:pt idx="1">
                  <c:v>256</c:v>
                </c:pt>
                <c:pt idx="2">
                  <c:v>512</c:v>
                </c:pt>
                <c:pt idx="3">
                  <c:v>1024</c:v>
                </c:pt>
                <c:pt idx="4">
                  <c:v>2048</c:v>
                </c:pt>
                <c:pt idx="5">
                  <c:v>4096</c:v>
                </c:pt>
                <c:pt idx="6">
                  <c:v>8192</c:v>
                </c:pt>
                <c:pt idx="7">
                  <c:v>15424</c:v>
                </c:pt>
                <c:pt idx="8">
                  <c:v>16384</c:v>
                </c:pt>
                <c:pt idx="9">
                  <c:v>20480</c:v>
                </c:pt>
                <c:pt idx="10">
                  <c:v>24576</c:v>
                </c:pt>
                <c:pt idx="11">
                  <c:v>28672</c:v>
                </c:pt>
              </c:numCache>
            </c:numRef>
          </c:cat>
          <c:val>
            <c:numRef>
              <c:f>'contrib-comp24K'!$E$19:$E$30</c:f>
              <c:numCache>
                <c:formatCode>General</c:formatCode>
                <c:ptCount val="12"/>
                <c:pt idx="0">
                  <c:v>8.0950000000000006</c:v>
                </c:pt>
                <c:pt idx="1">
                  <c:v>9.3239999999999998</c:v>
                </c:pt>
                <c:pt idx="2">
                  <c:v>10.925000000000001</c:v>
                </c:pt>
                <c:pt idx="3">
                  <c:v>20.274999999999999</c:v>
                </c:pt>
                <c:pt idx="4">
                  <c:v>41.463999999999999</c:v>
                </c:pt>
                <c:pt idx="5">
                  <c:v>39.982000000000014</c:v>
                </c:pt>
                <c:pt idx="6">
                  <c:v>60.77</c:v>
                </c:pt>
                <c:pt idx="7">
                  <c:v>107.179</c:v>
                </c:pt>
                <c:pt idx="8">
                  <c:v>130.63555555555561</c:v>
                </c:pt>
                <c:pt idx="9">
                  <c:v>177.87100000000001</c:v>
                </c:pt>
                <c:pt idx="10">
                  <c:v>197.71600000000001</c:v>
                </c:pt>
                <c:pt idx="11">
                  <c:v>182.636</c:v>
                </c:pt>
              </c:numCache>
            </c:numRef>
          </c:val>
          <c:smooth val="0"/>
        </c:ser>
        <c:ser>
          <c:idx val="1"/>
          <c:order val="1"/>
          <c:tx>
            <c:strRef>
              <c:f>'contrib-comp24K'!$F$18</c:f>
              <c:strCache>
                <c:ptCount val="1"/>
                <c:pt idx="0">
                  <c:v>Aware+Agg-Write</c:v>
                </c:pt>
              </c:strCache>
            </c:strRef>
          </c:tx>
          <c:spPr>
            <a:ln w="38100" cmpd="sng">
              <a:solidFill>
                <a:srgbClr val="7DCC2E">
                  <a:lumMod val="50000"/>
                </a:srgbClr>
              </a:solidFill>
            </a:ln>
            <a:effectLst/>
          </c:spPr>
          <c:marker>
            <c:symbol val="diamond"/>
            <c:size val="9"/>
            <c:spPr>
              <a:solidFill>
                <a:srgbClr val="7DCC2E">
                  <a:lumMod val="75000"/>
                </a:srgbClr>
              </a:solidFill>
              <a:ln>
                <a:solidFill>
                  <a:srgbClr val="7DCC2E">
                    <a:lumMod val="50000"/>
                  </a:srgbClr>
                </a:solidFill>
              </a:ln>
              <a:effectLst/>
            </c:spPr>
          </c:marker>
          <c:errBars>
            <c:errDir val="y"/>
            <c:errBarType val="both"/>
            <c:errValType val="cust"/>
            <c:noEndCap val="0"/>
            <c:plus>
              <c:numRef>
                <c:f>'contrib-comp24K'!$N$126:$N$137</c:f>
                <c:numCache>
                  <c:formatCode>General</c:formatCode>
                  <c:ptCount val="12"/>
                  <c:pt idx="0">
                    <c:v>3.4090000000000011</c:v>
                  </c:pt>
                  <c:pt idx="1">
                    <c:v>1.5529999999999999</c:v>
                  </c:pt>
                  <c:pt idx="2">
                    <c:v>2.617999999999999</c:v>
                  </c:pt>
                  <c:pt idx="3">
                    <c:v>2.665</c:v>
                  </c:pt>
                  <c:pt idx="4">
                    <c:v>7.1369999999999996</c:v>
                  </c:pt>
                  <c:pt idx="5">
                    <c:v>4.2629999999999946</c:v>
                  </c:pt>
                  <c:pt idx="6">
                    <c:v>5.0180000000000007</c:v>
                  </c:pt>
                  <c:pt idx="7">
                    <c:v>10.057777777777771</c:v>
                  </c:pt>
                  <c:pt idx="8">
                    <c:v>5.5519999999999916</c:v>
                  </c:pt>
                  <c:pt idx="9">
                    <c:v>11.39</c:v>
                  </c:pt>
                  <c:pt idx="10">
                    <c:v>8.4419999999999948</c:v>
                  </c:pt>
                  <c:pt idx="11">
                    <c:v>3.8050000000000068</c:v>
                  </c:pt>
                </c:numCache>
              </c:numRef>
            </c:plus>
            <c:minus>
              <c:numRef>
                <c:f>'contrib-comp24K'!$O$126:$O$137</c:f>
                <c:numCache>
                  <c:formatCode>General</c:formatCode>
                  <c:ptCount val="12"/>
                  <c:pt idx="0">
                    <c:v>1.091</c:v>
                  </c:pt>
                  <c:pt idx="1">
                    <c:v>1.097</c:v>
                  </c:pt>
                  <c:pt idx="2">
                    <c:v>1.9219999999999999</c:v>
                  </c:pt>
                  <c:pt idx="3">
                    <c:v>1.9250000000000009</c:v>
                  </c:pt>
                  <c:pt idx="4">
                    <c:v>2.3229999999999991</c:v>
                  </c:pt>
                  <c:pt idx="5">
                    <c:v>4.0970000000000004</c:v>
                  </c:pt>
                  <c:pt idx="6">
                    <c:v>2.3920000000000021</c:v>
                  </c:pt>
                  <c:pt idx="7">
                    <c:v>7.312222222222224</c:v>
                  </c:pt>
                  <c:pt idx="8">
                    <c:v>3.8080000000000069</c:v>
                  </c:pt>
                  <c:pt idx="9">
                    <c:v>5.6099999999999897</c:v>
                  </c:pt>
                  <c:pt idx="10">
                    <c:v>4.3279999999999834</c:v>
                  </c:pt>
                  <c:pt idx="11">
                    <c:v>2.6849999999999881</c:v>
                  </c:pt>
                </c:numCache>
              </c:numRef>
            </c:minus>
            <c:spPr>
              <a:ln w="19050" cmpd="sng">
                <a:solidFill>
                  <a:schemeClr val="accent3">
                    <a:lumMod val="50000"/>
                  </a:schemeClr>
                </a:solidFill>
              </a:ln>
            </c:spPr>
          </c:errBars>
          <c:cat>
            <c:numRef>
              <c:f>'contrib-comp24K'!$D$19:$D$30</c:f>
              <c:numCache>
                <c:formatCode>General</c:formatCode>
                <c:ptCount val="12"/>
                <c:pt idx="0">
                  <c:v>128</c:v>
                </c:pt>
                <c:pt idx="1">
                  <c:v>256</c:v>
                </c:pt>
                <c:pt idx="2">
                  <c:v>512</c:v>
                </c:pt>
                <c:pt idx="3">
                  <c:v>1024</c:v>
                </c:pt>
                <c:pt idx="4">
                  <c:v>2048</c:v>
                </c:pt>
                <c:pt idx="5">
                  <c:v>4096</c:v>
                </c:pt>
                <c:pt idx="6">
                  <c:v>8192</c:v>
                </c:pt>
                <c:pt idx="7">
                  <c:v>15424</c:v>
                </c:pt>
                <c:pt idx="8">
                  <c:v>16384</c:v>
                </c:pt>
                <c:pt idx="9">
                  <c:v>20480</c:v>
                </c:pt>
                <c:pt idx="10">
                  <c:v>24576</c:v>
                </c:pt>
                <c:pt idx="11">
                  <c:v>28672</c:v>
                </c:pt>
              </c:numCache>
            </c:numRef>
          </c:cat>
          <c:val>
            <c:numRef>
              <c:f>'contrib-comp24K'!$F$19:$F$30</c:f>
              <c:numCache>
                <c:formatCode>General</c:formatCode>
                <c:ptCount val="12"/>
                <c:pt idx="0">
                  <c:v>4.5709999999999997</c:v>
                </c:pt>
                <c:pt idx="1">
                  <c:v>4.7569999999999997</c:v>
                </c:pt>
                <c:pt idx="2">
                  <c:v>5.742</c:v>
                </c:pt>
                <c:pt idx="3">
                  <c:v>8.6950000000000003</c:v>
                </c:pt>
                <c:pt idx="4">
                  <c:v>12.423</c:v>
                </c:pt>
                <c:pt idx="5">
                  <c:v>19.946999999999999</c:v>
                </c:pt>
                <c:pt idx="6">
                  <c:v>30.571999999999999</c:v>
                </c:pt>
                <c:pt idx="7">
                  <c:v>49.508000000000003</c:v>
                </c:pt>
                <c:pt idx="8">
                  <c:v>51.82800000000001</c:v>
                </c:pt>
                <c:pt idx="9">
                  <c:v>62.18</c:v>
                </c:pt>
                <c:pt idx="10">
                  <c:v>74.75800000000001</c:v>
                </c:pt>
                <c:pt idx="11">
                  <c:v>85.224999999999994</c:v>
                </c:pt>
              </c:numCache>
            </c:numRef>
          </c:val>
          <c:smooth val="0"/>
        </c:ser>
        <c:ser>
          <c:idx val="2"/>
          <c:order val="2"/>
          <c:tx>
            <c:strRef>
              <c:f>'contrib-comp24K'!$G$18</c:f>
              <c:strCache>
                <c:ptCount val="1"/>
                <c:pt idx="0">
                  <c:v>Agnostic+Agg-Read</c:v>
                </c:pt>
              </c:strCache>
            </c:strRef>
          </c:tx>
          <c:spPr>
            <a:ln w="38100" cmpd="sng">
              <a:solidFill>
                <a:srgbClr val="8700C8"/>
              </a:solidFill>
              <a:prstDash val="sysDash"/>
            </a:ln>
            <a:effectLst/>
          </c:spPr>
          <c:marker>
            <c:symbol val="circle"/>
            <c:size val="9"/>
            <c:spPr>
              <a:solidFill>
                <a:sysClr val="window" lastClr="FFFFFF"/>
              </a:solidFill>
              <a:ln>
                <a:solidFill>
                  <a:srgbClr val="8700C8"/>
                </a:solidFill>
                <a:prstDash val="solid"/>
              </a:ln>
              <a:effectLst/>
            </c:spPr>
          </c:marker>
          <c:errBars>
            <c:errDir val="y"/>
            <c:errBarType val="both"/>
            <c:errValType val="cust"/>
            <c:noEndCap val="0"/>
            <c:plus>
              <c:numRef>
                <c:f>'contrib-comp24K'!$E$111:$E$122</c:f>
                <c:numCache>
                  <c:formatCode>General</c:formatCode>
                  <c:ptCount val="12"/>
                  <c:pt idx="0">
                    <c:v>7.8329999999999966</c:v>
                  </c:pt>
                  <c:pt idx="1">
                    <c:v>10.239013399999999</c:v>
                  </c:pt>
                  <c:pt idx="2">
                    <c:v>4.79</c:v>
                  </c:pt>
                  <c:pt idx="3">
                    <c:v>7.3339999999999961</c:v>
                  </c:pt>
                  <c:pt idx="4">
                    <c:v>2.906999999999996</c:v>
                  </c:pt>
                  <c:pt idx="5">
                    <c:v>19.797999999999991</c:v>
                  </c:pt>
                  <c:pt idx="6">
                    <c:v>3.7820000000000111</c:v>
                  </c:pt>
                  <c:pt idx="7">
                    <c:v>25.378</c:v>
                  </c:pt>
                  <c:pt idx="8">
                    <c:v>9.3599999999999905</c:v>
                  </c:pt>
                  <c:pt idx="9">
                    <c:v>136.28800000000001</c:v>
                  </c:pt>
                  <c:pt idx="10">
                    <c:v>23.824999999999989</c:v>
                  </c:pt>
                  <c:pt idx="11">
                    <c:v>37.80800000000005</c:v>
                  </c:pt>
                </c:numCache>
              </c:numRef>
            </c:plus>
            <c:minus>
              <c:numRef>
                <c:f>'contrib-comp24K'!$F$111:$F$122</c:f>
                <c:numCache>
                  <c:formatCode>General</c:formatCode>
                  <c:ptCount val="12"/>
                  <c:pt idx="0">
                    <c:v>12.597</c:v>
                  </c:pt>
                  <c:pt idx="1">
                    <c:v>18.851120600000009</c:v>
                  </c:pt>
                  <c:pt idx="2">
                    <c:v>5.4000000000000021</c:v>
                  </c:pt>
                  <c:pt idx="3">
                    <c:v>11.256</c:v>
                  </c:pt>
                  <c:pt idx="4">
                    <c:v>5.2430000000000021</c:v>
                  </c:pt>
                  <c:pt idx="5">
                    <c:v>4.4520000000000088</c:v>
                  </c:pt>
                  <c:pt idx="6">
                    <c:v>5.9179999999999886</c:v>
                  </c:pt>
                  <c:pt idx="7">
                    <c:v>16.352</c:v>
                  </c:pt>
                  <c:pt idx="8">
                    <c:v>15.41000000000002</c:v>
                  </c:pt>
                  <c:pt idx="9">
                    <c:v>48.062000000000012</c:v>
                  </c:pt>
                  <c:pt idx="10">
                    <c:v>22.51500000000004</c:v>
                  </c:pt>
                  <c:pt idx="11">
                    <c:v>32.081999999999972</c:v>
                  </c:pt>
                </c:numCache>
              </c:numRef>
            </c:minus>
            <c:spPr>
              <a:ln w="19050" cmpd="sng">
                <a:solidFill>
                  <a:srgbClr val="A100EE"/>
                </a:solidFill>
                <a:prstDash val="sysDash"/>
              </a:ln>
              <a:effectLst>
                <a:outerShdw blurRad="50800" dist="38100" dir="2700000" algn="tl" rotWithShape="0">
                  <a:srgbClr val="000000">
                    <a:alpha val="43000"/>
                  </a:srgbClr>
                </a:outerShdw>
              </a:effectLst>
            </c:spPr>
          </c:errBars>
          <c:cat>
            <c:numRef>
              <c:f>'contrib-comp24K'!$D$19:$D$30</c:f>
              <c:numCache>
                <c:formatCode>General</c:formatCode>
                <c:ptCount val="12"/>
                <c:pt idx="0">
                  <c:v>128</c:v>
                </c:pt>
                <c:pt idx="1">
                  <c:v>256</c:v>
                </c:pt>
                <c:pt idx="2">
                  <c:v>512</c:v>
                </c:pt>
                <c:pt idx="3">
                  <c:v>1024</c:v>
                </c:pt>
                <c:pt idx="4">
                  <c:v>2048</c:v>
                </c:pt>
                <c:pt idx="5">
                  <c:v>4096</c:v>
                </c:pt>
                <c:pt idx="6">
                  <c:v>8192</c:v>
                </c:pt>
                <c:pt idx="7">
                  <c:v>15424</c:v>
                </c:pt>
                <c:pt idx="8">
                  <c:v>16384</c:v>
                </c:pt>
                <c:pt idx="9">
                  <c:v>20480</c:v>
                </c:pt>
                <c:pt idx="10">
                  <c:v>24576</c:v>
                </c:pt>
                <c:pt idx="11">
                  <c:v>28672</c:v>
                </c:pt>
              </c:numCache>
            </c:numRef>
          </c:cat>
          <c:val>
            <c:numRef>
              <c:f>'contrib-comp24K'!$G$19:$G$30</c:f>
              <c:numCache>
                <c:formatCode>General</c:formatCode>
                <c:ptCount val="12"/>
                <c:pt idx="0">
                  <c:v>19.457000000000001</c:v>
                </c:pt>
                <c:pt idx="1">
                  <c:v>19.520986600000001</c:v>
                </c:pt>
                <c:pt idx="2">
                  <c:v>26.13</c:v>
                </c:pt>
                <c:pt idx="3">
                  <c:v>23.526</c:v>
                </c:pt>
                <c:pt idx="4">
                  <c:v>28.023</c:v>
                </c:pt>
                <c:pt idx="5">
                  <c:v>32.692</c:v>
                </c:pt>
                <c:pt idx="6">
                  <c:v>47.167999999999999</c:v>
                </c:pt>
                <c:pt idx="7">
                  <c:v>132.63900000000001</c:v>
                </c:pt>
                <c:pt idx="8">
                  <c:v>154.01</c:v>
                </c:pt>
                <c:pt idx="9">
                  <c:v>233.762</c:v>
                </c:pt>
                <c:pt idx="10">
                  <c:v>245.83500000000001</c:v>
                </c:pt>
                <c:pt idx="11">
                  <c:v>260.16199999999998</c:v>
                </c:pt>
              </c:numCache>
            </c:numRef>
          </c:val>
          <c:smooth val="0"/>
        </c:ser>
        <c:ser>
          <c:idx val="3"/>
          <c:order val="3"/>
          <c:tx>
            <c:strRef>
              <c:f>'contrib-comp24K'!$H$18</c:f>
              <c:strCache>
                <c:ptCount val="1"/>
                <c:pt idx="0">
                  <c:v>Aware+Agg-Read</c:v>
                </c:pt>
              </c:strCache>
            </c:strRef>
          </c:tx>
          <c:spPr>
            <a:ln w="38100" cmpd="sng">
              <a:solidFill>
                <a:srgbClr val="7DCC2E">
                  <a:lumMod val="50000"/>
                </a:srgbClr>
              </a:solidFill>
              <a:prstDash val="sysDash"/>
            </a:ln>
            <a:effectLst/>
          </c:spPr>
          <c:marker>
            <c:symbol val="triangle"/>
            <c:size val="9"/>
            <c:spPr>
              <a:solidFill>
                <a:srgbClr val="FFFFFF"/>
              </a:solidFill>
              <a:ln>
                <a:solidFill>
                  <a:srgbClr val="7DCC2E">
                    <a:lumMod val="50000"/>
                  </a:srgbClr>
                </a:solidFill>
              </a:ln>
              <a:effectLst/>
            </c:spPr>
          </c:marker>
          <c:errBars>
            <c:errDir val="y"/>
            <c:errBarType val="both"/>
            <c:errValType val="cust"/>
            <c:noEndCap val="0"/>
            <c:plus>
              <c:numRef>
                <c:f>'contrib-comp24K'!$E$126:$E$137</c:f>
                <c:numCache>
                  <c:formatCode>General</c:formatCode>
                  <c:ptCount val="12"/>
                  <c:pt idx="0">
                    <c:v>5.5491659999999996</c:v>
                  </c:pt>
                  <c:pt idx="1">
                    <c:v>4.0869999999999997</c:v>
                  </c:pt>
                  <c:pt idx="2">
                    <c:v>4.0090000000000003</c:v>
                  </c:pt>
                  <c:pt idx="3">
                    <c:v>1.9</c:v>
                  </c:pt>
                  <c:pt idx="4">
                    <c:v>2.3090000000000011</c:v>
                  </c:pt>
                  <c:pt idx="5">
                    <c:v>1.3450000000000011</c:v>
                  </c:pt>
                  <c:pt idx="6">
                    <c:v>2.0579999999999998</c:v>
                  </c:pt>
                  <c:pt idx="7">
                    <c:v>23.687000000000001</c:v>
                  </c:pt>
                  <c:pt idx="8">
                    <c:v>11.63500000000001</c:v>
                  </c:pt>
                  <c:pt idx="9">
                    <c:v>18.454999999999998</c:v>
                  </c:pt>
                  <c:pt idx="10">
                    <c:v>12.048</c:v>
                  </c:pt>
                  <c:pt idx="11">
                    <c:v>25.160000000000011</c:v>
                  </c:pt>
                </c:numCache>
              </c:numRef>
            </c:plus>
            <c:minus>
              <c:numRef>
                <c:f>'contrib-comp24K'!$F$126:$F$137</c:f>
                <c:numCache>
                  <c:formatCode>General</c:formatCode>
                  <c:ptCount val="12"/>
                  <c:pt idx="0">
                    <c:v>7.3466800000000001</c:v>
                  </c:pt>
                  <c:pt idx="1">
                    <c:v>6.673</c:v>
                  </c:pt>
                  <c:pt idx="2">
                    <c:v>4.0009999999999986</c:v>
                  </c:pt>
                  <c:pt idx="3">
                    <c:v>3.23</c:v>
                  </c:pt>
                  <c:pt idx="4">
                    <c:v>3.630999999999998</c:v>
                  </c:pt>
                  <c:pt idx="5">
                    <c:v>1.5349999999999999</c:v>
                  </c:pt>
                  <c:pt idx="6">
                    <c:v>2.992</c:v>
                  </c:pt>
                  <c:pt idx="7">
                    <c:v>19.463000000000001</c:v>
                  </c:pt>
                  <c:pt idx="8">
                    <c:v>8.8650000000000002</c:v>
                  </c:pt>
                  <c:pt idx="9">
                    <c:v>9.6750000000000007</c:v>
                  </c:pt>
                  <c:pt idx="10">
                    <c:v>7.3520000000000039</c:v>
                  </c:pt>
                  <c:pt idx="11">
                    <c:v>9.75</c:v>
                  </c:pt>
                </c:numCache>
              </c:numRef>
            </c:minus>
            <c:spPr>
              <a:ln w="19050" cmpd="sng">
                <a:solidFill>
                  <a:schemeClr val="accent3">
                    <a:lumMod val="50000"/>
                  </a:schemeClr>
                </a:solidFill>
                <a:prstDash val="sysDash"/>
              </a:ln>
            </c:spPr>
          </c:errBars>
          <c:cat>
            <c:numRef>
              <c:f>'contrib-comp24K'!$D$19:$D$30</c:f>
              <c:numCache>
                <c:formatCode>General</c:formatCode>
                <c:ptCount val="12"/>
                <c:pt idx="0">
                  <c:v>128</c:v>
                </c:pt>
                <c:pt idx="1">
                  <c:v>256</c:v>
                </c:pt>
                <c:pt idx="2">
                  <c:v>512</c:v>
                </c:pt>
                <c:pt idx="3">
                  <c:v>1024</c:v>
                </c:pt>
                <c:pt idx="4">
                  <c:v>2048</c:v>
                </c:pt>
                <c:pt idx="5">
                  <c:v>4096</c:v>
                </c:pt>
                <c:pt idx="6">
                  <c:v>8192</c:v>
                </c:pt>
                <c:pt idx="7">
                  <c:v>15424</c:v>
                </c:pt>
                <c:pt idx="8">
                  <c:v>16384</c:v>
                </c:pt>
                <c:pt idx="9">
                  <c:v>20480</c:v>
                </c:pt>
                <c:pt idx="10">
                  <c:v>24576</c:v>
                </c:pt>
                <c:pt idx="11">
                  <c:v>28672</c:v>
                </c:pt>
              </c:numCache>
            </c:numRef>
          </c:cat>
          <c:val>
            <c:numRef>
              <c:f>'contrib-comp24K'!$H$19:$H$30</c:f>
              <c:numCache>
                <c:formatCode>General</c:formatCode>
                <c:ptCount val="12"/>
                <c:pt idx="0">
                  <c:v>7.6908339999999846</c:v>
                </c:pt>
                <c:pt idx="1">
                  <c:v>9.2530000000000001</c:v>
                </c:pt>
                <c:pt idx="2">
                  <c:v>10.331</c:v>
                </c:pt>
                <c:pt idx="3">
                  <c:v>12.18</c:v>
                </c:pt>
                <c:pt idx="4">
                  <c:v>12.510999999999999</c:v>
                </c:pt>
                <c:pt idx="5">
                  <c:v>13.555</c:v>
                </c:pt>
                <c:pt idx="6">
                  <c:v>16.242000000000001</c:v>
                </c:pt>
                <c:pt idx="7">
                  <c:v>40.555999999999997</c:v>
                </c:pt>
                <c:pt idx="8">
                  <c:v>48.314999999999998</c:v>
                </c:pt>
                <c:pt idx="9">
                  <c:v>69.704999999999998</c:v>
                </c:pt>
                <c:pt idx="10">
                  <c:v>92.231999999999999</c:v>
                </c:pt>
                <c:pt idx="11">
                  <c:v>115.36</c:v>
                </c:pt>
              </c:numCache>
            </c:numRef>
          </c:val>
          <c:smooth val="0"/>
        </c:ser>
        <c:dLbls>
          <c:showLegendKey val="0"/>
          <c:showVal val="0"/>
          <c:showCatName val="0"/>
          <c:showSerName val="0"/>
          <c:showPercent val="0"/>
          <c:showBubbleSize val="0"/>
        </c:dLbls>
        <c:marker val="1"/>
        <c:smooth val="0"/>
        <c:axId val="114854528"/>
        <c:axId val="116523776"/>
      </c:lineChart>
      <c:catAx>
        <c:axId val="114854528"/>
        <c:scaling>
          <c:orientation val="minMax"/>
        </c:scaling>
        <c:delete val="0"/>
        <c:axPos val="b"/>
        <c:title>
          <c:tx>
            <c:rich>
              <a:bodyPr/>
              <a:lstStyle/>
              <a:p>
                <a:pPr>
                  <a:defRPr>
                    <a:solidFill>
                      <a:srgbClr val="000000"/>
                    </a:solidFill>
                  </a:defRPr>
                </a:pPr>
                <a:r>
                  <a:rPr lang="en-US">
                    <a:solidFill>
                      <a:srgbClr val="000000"/>
                    </a:solidFill>
                  </a:rPr>
                  <a:t># of Processes (N)</a:t>
                </a:r>
              </a:p>
            </c:rich>
          </c:tx>
          <c:layout/>
          <c:overlay val="0"/>
        </c:title>
        <c:numFmt formatCode="General" sourceLinked="1"/>
        <c:majorTickMark val="out"/>
        <c:minorTickMark val="none"/>
        <c:tickLblPos val="nextTo"/>
        <c:txPr>
          <a:bodyPr rot="-2700000" vert="horz"/>
          <a:lstStyle/>
          <a:p>
            <a:pPr>
              <a:defRPr>
                <a:solidFill>
                  <a:srgbClr val="000000"/>
                </a:solidFill>
                <a:latin typeface="Times"/>
                <a:cs typeface="Times"/>
              </a:defRPr>
            </a:pPr>
            <a:endParaRPr lang="en-US"/>
          </a:p>
        </c:txPr>
        <c:crossAx val="116523776"/>
        <c:crosses val="autoZero"/>
        <c:auto val="1"/>
        <c:lblAlgn val="ctr"/>
        <c:lblOffset val="100"/>
        <c:noMultiLvlLbl val="0"/>
      </c:catAx>
      <c:valAx>
        <c:axId val="116523776"/>
        <c:scaling>
          <c:orientation val="minMax"/>
        </c:scaling>
        <c:delete val="0"/>
        <c:axPos val="l"/>
        <c:majorGridlines>
          <c:spPr>
            <a:ln>
              <a:solidFill>
                <a:srgbClr val="FFFFFF"/>
              </a:solidFill>
            </a:ln>
          </c:spPr>
        </c:majorGridlines>
        <c:title>
          <c:tx>
            <c:rich>
              <a:bodyPr rot="-5400000" vert="horz"/>
              <a:lstStyle/>
              <a:p>
                <a:pPr>
                  <a:defRPr>
                    <a:solidFill>
                      <a:srgbClr val="000000"/>
                    </a:solidFill>
                  </a:defRPr>
                </a:pPr>
                <a:r>
                  <a:rPr lang="en-US" b="0" dirty="0">
                    <a:solidFill>
                      <a:srgbClr val="000000"/>
                    </a:solidFill>
                    <a:latin typeface="Times"/>
                    <a:cs typeface="Times"/>
                  </a:rPr>
                  <a:t>Average </a:t>
                </a:r>
                <a:r>
                  <a:rPr lang="en-US" b="0" dirty="0" smtClean="0">
                    <a:solidFill>
                      <a:srgbClr val="000000"/>
                    </a:solidFill>
                    <a:latin typeface="Times"/>
                    <a:cs typeface="Times"/>
                  </a:rPr>
                  <a:t>Transfer </a:t>
                </a:r>
                <a:r>
                  <a:rPr lang="en-US" b="0" dirty="0">
                    <a:solidFill>
                      <a:srgbClr val="000000"/>
                    </a:solidFill>
                    <a:latin typeface="Times"/>
                    <a:cs typeface="Times"/>
                  </a:rPr>
                  <a:t>Time  (sec)</a:t>
                </a:r>
              </a:p>
            </c:rich>
          </c:tx>
          <c:layout>
            <c:manualLayout>
              <c:xMode val="edge"/>
              <c:yMode val="edge"/>
              <c:x val="2.4162043664996399E-2"/>
              <c:y val="0.112963517060367"/>
            </c:manualLayout>
          </c:layout>
          <c:overlay val="0"/>
        </c:title>
        <c:numFmt formatCode="General" sourceLinked="1"/>
        <c:majorTickMark val="out"/>
        <c:minorTickMark val="none"/>
        <c:tickLblPos val="nextTo"/>
        <c:txPr>
          <a:bodyPr/>
          <a:lstStyle/>
          <a:p>
            <a:pPr>
              <a:defRPr>
                <a:solidFill>
                  <a:srgbClr val="000000"/>
                </a:solidFill>
                <a:latin typeface="Times"/>
                <a:cs typeface="Times"/>
              </a:defRPr>
            </a:pPr>
            <a:endParaRPr lang="en-US"/>
          </a:p>
        </c:txPr>
        <c:crossAx val="114854528"/>
        <c:crosses val="autoZero"/>
        <c:crossBetween val="between"/>
      </c:valAx>
      <c:spPr>
        <a:noFill/>
        <a:ln w="25400">
          <a:noFill/>
        </a:ln>
      </c:spPr>
    </c:plotArea>
    <c:plotVisOnly val="1"/>
    <c:dispBlanksAs val="gap"/>
    <c:showDLblsOverMax val="0"/>
  </c:chart>
  <c:spPr>
    <a:ln>
      <a:noFill/>
    </a:ln>
  </c:spPr>
  <c:txPr>
    <a:bodyPr/>
    <a:lstStyle/>
    <a:p>
      <a:pPr>
        <a:defRPr sz="1400">
          <a:solidFill>
            <a:schemeClr val="bg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9.8603951536717901E-2"/>
          <c:y val="5.33825459317585E-2"/>
          <c:w val="0.87912976953343103"/>
          <c:h val="0.69295931758530205"/>
        </c:manualLayout>
      </c:layout>
      <c:lineChart>
        <c:grouping val="standard"/>
        <c:varyColors val="0"/>
        <c:ser>
          <c:idx val="2"/>
          <c:order val="0"/>
          <c:tx>
            <c:strRef>
              <c:f>'contrib-agg'!$G$6</c:f>
              <c:strCache>
                <c:ptCount val="1"/>
                <c:pt idx="0">
                  <c:v>C+NoAgg-write</c:v>
                </c:pt>
              </c:strCache>
            </c:strRef>
          </c:tx>
          <c:spPr>
            <a:ln w="28575">
              <a:solidFill>
                <a:srgbClr val="FF0000"/>
              </a:solidFill>
            </a:ln>
          </c:spPr>
          <c:marker>
            <c:symbol val="square"/>
            <c:size val="9"/>
            <c:spPr>
              <a:solidFill>
                <a:srgbClr val="FF4F03"/>
              </a:solidFill>
              <a:ln>
                <a:solidFill>
                  <a:srgbClr val="FF0000"/>
                </a:solidFill>
              </a:ln>
            </c:spPr>
          </c:marker>
          <c:errBars>
            <c:errDir val="y"/>
            <c:errBarType val="both"/>
            <c:errValType val="cust"/>
            <c:noEndCap val="0"/>
            <c:plus>
              <c:numRef>
                <c:f>'contrib-agg'!$M$48:$M$55</c:f>
                <c:numCache>
                  <c:formatCode>General</c:formatCode>
                  <c:ptCount val="8"/>
                  <c:pt idx="0">
                    <c:v>0.80101849999999997</c:v>
                  </c:pt>
                  <c:pt idx="1">
                    <c:v>1.052</c:v>
                  </c:pt>
                  <c:pt idx="2">
                    <c:v>3.0980000000000012</c:v>
                  </c:pt>
                  <c:pt idx="3">
                    <c:v>3.7999999999999989</c:v>
                  </c:pt>
                  <c:pt idx="4">
                    <c:v>91.287000000000006</c:v>
                  </c:pt>
                  <c:pt idx="5">
                    <c:v>2.8459999999999961</c:v>
                  </c:pt>
                  <c:pt idx="6">
                    <c:v>12.23099999999998</c:v>
                  </c:pt>
                  <c:pt idx="7">
                    <c:v>79.938999999999993</c:v>
                  </c:pt>
                </c:numCache>
              </c:numRef>
            </c:plus>
            <c:minus>
              <c:numRef>
                <c:f>'contrib-agg'!$N$48:$N$55</c:f>
                <c:numCache>
                  <c:formatCode>General</c:formatCode>
                  <c:ptCount val="8"/>
                  <c:pt idx="0">
                    <c:v>0.91076250000000003</c:v>
                  </c:pt>
                  <c:pt idx="1">
                    <c:v>1.077999999999999</c:v>
                  </c:pt>
                  <c:pt idx="2">
                    <c:v>1.7919999999999989</c:v>
                  </c:pt>
                  <c:pt idx="3">
                    <c:v>2.5400000000000009</c:v>
                  </c:pt>
                  <c:pt idx="4">
                    <c:v>17.113</c:v>
                  </c:pt>
                  <c:pt idx="5">
                    <c:v>2.794000000000004</c:v>
                  </c:pt>
                  <c:pt idx="6">
                    <c:v>7.2890000000000148</c:v>
                  </c:pt>
                  <c:pt idx="7">
                    <c:v>35.121000000000002</c:v>
                  </c:pt>
                </c:numCache>
              </c:numRef>
            </c:minus>
            <c:spPr>
              <a:ln w="25400">
                <a:solidFill>
                  <a:srgbClr val="FF0000"/>
                </a:solidFill>
              </a:ln>
            </c:spPr>
          </c:errBars>
          <c:cat>
            <c:numRef>
              <c:f>'contrib-agg'!$D$7:$D$14</c:f>
              <c:numCache>
                <c:formatCode>General</c:formatCode>
                <c:ptCount val="8"/>
                <c:pt idx="0">
                  <c:v>128</c:v>
                </c:pt>
                <c:pt idx="1">
                  <c:v>256</c:v>
                </c:pt>
                <c:pt idx="2">
                  <c:v>512</c:v>
                </c:pt>
                <c:pt idx="3">
                  <c:v>1024</c:v>
                </c:pt>
                <c:pt idx="4">
                  <c:v>2048</c:v>
                </c:pt>
                <c:pt idx="5">
                  <c:v>4096</c:v>
                </c:pt>
                <c:pt idx="6">
                  <c:v>8192</c:v>
                </c:pt>
                <c:pt idx="7">
                  <c:v>15408</c:v>
                </c:pt>
              </c:numCache>
            </c:numRef>
          </c:cat>
          <c:val>
            <c:numRef>
              <c:f>'contrib-agg'!$G$7:$G$14</c:f>
              <c:numCache>
                <c:formatCode>General</c:formatCode>
                <c:ptCount val="8"/>
                <c:pt idx="0">
                  <c:v>1.4889815</c:v>
                </c:pt>
                <c:pt idx="1">
                  <c:v>3.488</c:v>
                </c:pt>
                <c:pt idx="2">
                  <c:v>6.581999999999999</c:v>
                </c:pt>
                <c:pt idx="3">
                  <c:v>9.7100000000000009</c:v>
                </c:pt>
                <c:pt idx="4">
                  <c:v>30.933</c:v>
                </c:pt>
                <c:pt idx="5">
                  <c:v>24.673999999999999</c:v>
                </c:pt>
                <c:pt idx="6">
                  <c:v>54.709000000000017</c:v>
                </c:pt>
                <c:pt idx="7">
                  <c:v>117.801</c:v>
                </c:pt>
              </c:numCache>
            </c:numRef>
          </c:val>
          <c:smooth val="0"/>
        </c:ser>
        <c:ser>
          <c:idx val="3"/>
          <c:order val="1"/>
          <c:tx>
            <c:strRef>
              <c:f>'contrib-agg'!$H$6</c:f>
              <c:strCache>
                <c:ptCount val="1"/>
                <c:pt idx="0">
                  <c:v>Agnostic+Agg-write</c:v>
                </c:pt>
              </c:strCache>
            </c:strRef>
          </c:tx>
          <c:spPr>
            <a:ln w="28575">
              <a:solidFill>
                <a:srgbClr val="7DCC2E">
                  <a:lumMod val="50000"/>
                </a:srgbClr>
              </a:solidFill>
            </a:ln>
          </c:spPr>
          <c:marker>
            <c:symbol val="diamond"/>
            <c:size val="12"/>
            <c:spPr>
              <a:solidFill>
                <a:srgbClr val="7DCC2E">
                  <a:lumMod val="75000"/>
                </a:srgbClr>
              </a:solidFill>
              <a:ln w="9525">
                <a:solidFill>
                  <a:srgbClr val="7DCC2E">
                    <a:lumMod val="50000"/>
                  </a:srgbClr>
                </a:solidFill>
              </a:ln>
            </c:spPr>
          </c:marker>
          <c:errBars>
            <c:errDir val="y"/>
            <c:errBarType val="both"/>
            <c:errValType val="cust"/>
            <c:noEndCap val="1"/>
            <c:plus>
              <c:numRef>
                <c:f>'contrib-agg'!$M$37:$M$44</c:f>
                <c:numCache>
                  <c:formatCode>General</c:formatCode>
                  <c:ptCount val="8"/>
                  <c:pt idx="0">
                    <c:v>1.1649999999999989</c:v>
                  </c:pt>
                  <c:pt idx="1">
                    <c:v>4.5459999999999976</c:v>
                  </c:pt>
                  <c:pt idx="2">
                    <c:v>4.9349999999999987</c:v>
                  </c:pt>
                  <c:pt idx="3">
                    <c:v>12.734999999999999</c:v>
                  </c:pt>
                  <c:pt idx="4">
                    <c:v>6.2799999999999967</c:v>
                  </c:pt>
                  <c:pt idx="5">
                    <c:v>13.438000000000001</c:v>
                  </c:pt>
                  <c:pt idx="6">
                    <c:v>18.249999999999989</c:v>
                  </c:pt>
                  <c:pt idx="7">
                    <c:v>9.5920000000000005</c:v>
                  </c:pt>
                </c:numCache>
              </c:numRef>
            </c:plus>
            <c:minus>
              <c:numRef>
                <c:f>'contrib-agg'!$N$37:$N$44</c:f>
                <c:numCache>
                  <c:formatCode>General</c:formatCode>
                  <c:ptCount val="8"/>
                  <c:pt idx="0">
                    <c:v>1.0850000000000011</c:v>
                  </c:pt>
                  <c:pt idx="1">
                    <c:v>1.1539999999999999</c:v>
                  </c:pt>
                  <c:pt idx="2">
                    <c:v>2.305000000000001</c:v>
                  </c:pt>
                  <c:pt idx="3">
                    <c:v>4.2849999999999966</c:v>
                  </c:pt>
                  <c:pt idx="4">
                    <c:v>2.6500000000000021</c:v>
                  </c:pt>
                  <c:pt idx="5">
                    <c:v>8.1020000000000074</c:v>
                  </c:pt>
                  <c:pt idx="6">
                    <c:v>8.2000000000000028</c:v>
                  </c:pt>
                  <c:pt idx="7">
                    <c:v>14.888000000000011</c:v>
                  </c:pt>
                </c:numCache>
              </c:numRef>
            </c:minus>
            <c:spPr>
              <a:ln w="25400">
                <a:solidFill>
                  <a:srgbClr val="008000"/>
                </a:solidFill>
              </a:ln>
            </c:spPr>
          </c:errBars>
          <c:cat>
            <c:numRef>
              <c:f>'contrib-agg'!$D$7:$D$14</c:f>
              <c:numCache>
                <c:formatCode>General</c:formatCode>
                <c:ptCount val="8"/>
                <c:pt idx="0">
                  <c:v>128</c:v>
                </c:pt>
                <c:pt idx="1">
                  <c:v>256</c:v>
                </c:pt>
                <c:pt idx="2">
                  <c:v>512</c:v>
                </c:pt>
                <c:pt idx="3">
                  <c:v>1024</c:v>
                </c:pt>
                <c:pt idx="4">
                  <c:v>2048</c:v>
                </c:pt>
                <c:pt idx="5">
                  <c:v>4096</c:v>
                </c:pt>
                <c:pt idx="6">
                  <c:v>8192</c:v>
                </c:pt>
                <c:pt idx="7">
                  <c:v>15408</c:v>
                </c:pt>
              </c:numCache>
            </c:numRef>
          </c:cat>
          <c:val>
            <c:numRef>
              <c:f>'contrib-agg'!$H$7:$H$14</c:f>
              <c:numCache>
                <c:formatCode>General</c:formatCode>
                <c:ptCount val="8"/>
                <c:pt idx="0">
                  <c:v>8.0950000000000006</c:v>
                </c:pt>
                <c:pt idx="1">
                  <c:v>9.3239999999999998</c:v>
                </c:pt>
                <c:pt idx="2">
                  <c:v>10.925000000000001</c:v>
                </c:pt>
                <c:pt idx="3">
                  <c:v>20.274999999999999</c:v>
                </c:pt>
                <c:pt idx="4">
                  <c:v>24.16</c:v>
                </c:pt>
                <c:pt idx="5">
                  <c:v>39.981999999999999</c:v>
                </c:pt>
                <c:pt idx="6">
                  <c:v>60.77</c:v>
                </c:pt>
                <c:pt idx="7">
                  <c:v>86.888000000000005</c:v>
                </c:pt>
              </c:numCache>
            </c:numRef>
          </c:val>
          <c:smooth val="0"/>
        </c:ser>
        <c:dLbls>
          <c:showLegendKey val="0"/>
          <c:showVal val="0"/>
          <c:showCatName val="0"/>
          <c:showSerName val="0"/>
          <c:showPercent val="0"/>
          <c:showBubbleSize val="0"/>
        </c:dLbls>
        <c:marker val="1"/>
        <c:smooth val="0"/>
        <c:axId val="118162176"/>
        <c:axId val="118163712"/>
      </c:lineChart>
      <c:catAx>
        <c:axId val="118162176"/>
        <c:scaling>
          <c:orientation val="minMax"/>
        </c:scaling>
        <c:delete val="0"/>
        <c:axPos val="b"/>
        <c:numFmt formatCode="General" sourceLinked="1"/>
        <c:majorTickMark val="out"/>
        <c:minorTickMark val="none"/>
        <c:tickLblPos val="nextTo"/>
        <c:spPr>
          <a:ln>
            <a:solidFill>
              <a:sysClr val="windowText" lastClr="000000">
                <a:lumMod val="50000"/>
                <a:lumOff val="50000"/>
              </a:sysClr>
            </a:solidFill>
          </a:ln>
        </c:spPr>
        <c:txPr>
          <a:bodyPr rot="-2700000"/>
          <a:lstStyle/>
          <a:p>
            <a:pPr>
              <a:defRPr/>
            </a:pPr>
            <a:endParaRPr lang="en-US"/>
          </a:p>
        </c:txPr>
        <c:crossAx val="118163712"/>
        <c:crosses val="autoZero"/>
        <c:auto val="1"/>
        <c:lblAlgn val="ctr"/>
        <c:lblOffset val="100"/>
        <c:noMultiLvlLbl val="0"/>
      </c:catAx>
      <c:valAx>
        <c:axId val="118163712"/>
        <c:scaling>
          <c:orientation val="minMax"/>
        </c:scaling>
        <c:delete val="0"/>
        <c:axPos val="l"/>
        <c:majorGridlines>
          <c:spPr>
            <a:ln>
              <a:solidFill>
                <a:srgbClr val="FFFFFF"/>
              </a:solidFill>
            </a:ln>
          </c:spPr>
        </c:majorGridlines>
        <c:numFmt formatCode="General" sourceLinked="1"/>
        <c:majorTickMark val="out"/>
        <c:minorTickMark val="none"/>
        <c:tickLblPos val="nextTo"/>
        <c:spPr>
          <a:ln>
            <a:solidFill>
              <a:sysClr val="windowText" lastClr="000000">
                <a:lumMod val="50000"/>
                <a:lumOff val="50000"/>
              </a:sysClr>
            </a:solidFill>
          </a:ln>
        </c:spPr>
        <c:crossAx val="118162176"/>
        <c:crosses val="autoZero"/>
        <c:crossBetween val="between"/>
      </c:valAx>
    </c:plotArea>
    <c:plotVisOnly val="1"/>
    <c:dispBlanksAs val="gap"/>
    <c:showDLblsOverMax val="0"/>
  </c:chart>
  <c:spPr>
    <a:ln>
      <a:noFill/>
    </a:ln>
  </c:spPr>
  <c:txPr>
    <a:bodyPr/>
    <a:lstStyle/>
    <a:p>
      <a:pPr>
        <a:defRPr sz="1400">
          <a:solidFill>
            <a:srgbClr val="000000"/>
          </a:solidFill>
          <a:latin typeface="Times"/>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A9D93-ADF1-054E-B564-A397E6B13429}" type="doc">
      <dgm:prSet loTypeId="urn:microsoft.com/office/officeart/2005/8/layout/hChevron3" loCatId="" qsTypeId="urn:microsoft.com/office/officeart/2005/8/quickstyle/simple4" qsCatId="simple" csTypeId="urn:microsoft.com/office/officeart/2005/8/colors/accent1_2" csCatId="accent1" phldr="1"/>
      <dgm:spPr/>
    </dgm:pt>
    <dgm:pt modelId="{BE9892BB-6A16-9748-B31A-3E319DBCAA61}">
      <dgm:prSet phldrT="[Text]"/>
      <dgm:spPr/>
      <dgm:t>
        <a:bodyPr/>
        <a:lstStyle/>
        <a:p>
          <a:r>
            <a:rPr lang="en-US" dirty="0" smtClean="0"/>
            <a:t>Filter</a:t>
          </a:r>
          <a:endParaRPr lang="en-US" dirty="0"/>
        </a:p>
      </dgm:t>
    </dgm:pt>
    <dgm:pt modelId="{9DA722B6-BFDE-244F-BADB-DB18D153D27B}" type="parTrans" cxnId="{C5DA9456-8950-A946-B509-FF9AF71660C8}">
      <dgm:prSet/>
      <dgm:spPr/>
      <dgm:t>
        <a:bodyPr/>
        <a:lstStyle/>
        <a:p>
          <a:endParaRPr lang="en-US"/>
        </a:p>
      </dgm:t>
    </dgm:pt>
    <dgm:pt modelId="{8553F435-00D5-7047-8C47-AE2A4D1B45DB}" type="sibTrans" cxnId="{C5DA9456-8950-A946-B509-FF9AF71660C8}">
      <dgm:prSet/>
      <dgm:spPr/>
      <dgm:t>
        <a:bodyPr/>
        <a:lstStyle/>
        <a:p>
          <a:endParaRPr lang="en-US"/>
        </a:p>
      </dgm:t>
    </dgm:pt>
    <dgm:pt modelId="{77389B52-C57A-864E-8864-CC4FB7686A23}">
      <dgm:prSet phldrT="[Text]"/>
      <dgm:spPr/>
      <dgm:t>
        <a:bodyPr/>
        <a:lstStyle/>
        <a:p>
          <a:r>
            <a:rPr lang="en-US" dirty="0" smtClean="0"/>
            <a:t>Order</a:t>
          </a:r>
          <a:endParaRPr lang="en-US" dirty="0"/>
        </a:p>
      </dgm:t>
    </dgm:pt>
    <dgm:pt modelId="{D8FCD57C-49DF-054E-B262-2959389FC333}" type="parTrans" cxnId="{47AD4F77-0B45-4546-969E-749F8BD8C0A8}">
      <dgm:prSet/>
      <dgm:spPr/>
      <dgm:t>
        <a:bodyPr/>
        <a:lstStyle/>
        <a:p>
          <a:endParaRPr lang="en-US"/>
        </a:p>
      </dgm:t>
    </dgm:pt>
    <dgm:pt modelId="{219341EB-037D-B94D-BED0-6AD1ABC2673B}" type="sibTrans" cxnId="{47AD4F77-0B45-4546-969E-749F8BD8C0A8}">
      <dgm:prSet/>
      <dgm:spPr/>
      <dgm:t>
        <a:bodyPr/>
        <a:lstStyle/>
        <a:p>
          <a:endParaRPr lang="en-US"/>
        </a:p>
      </dgm:t>
    </dgm:pt>
    <dgm:pt modelId="{176D2528-7F26-1940-9A1C-C6A9B4EFAE83}">
      <dgm:prSet phldrT="[Text]"/>
      <dgm:spPr/>
      <dgm:t>
        <a:bodyPr/>
        <a:lstStyle/>
        <a:p>
          <a:r>
            <a:rPr lang="en-US" dirty="0" smtClean="0"/>
            <a:t>Similarity</a:t>
          </a:r>
          <a:endParaRPr lang="en-US" dirty="0"/>
        </a:p>
      </dgm:t>
    </dgm:pt>
    <dgm:pt modelId="{9E5DFF90-49B5-0A41-B182-58EFA082F17D}" type="parTrans" cxnId="{94E63C1A-BAC7-E544-9360-4F946EE36995}">
      <dgm:prSet/>
      <dgm:spPr/>
      <dgm:t>
        <a:bodyPr/>
        <a:lstStyle/>
        <a:p>
          <a:endParaRPr lang="en-US"/>
        </a:p>
      </dgm:t>
    </dgm:pt>
    <dgm:pt modelId="{6DC49ED6-DADB-1F44-AA46-19CB5B5D18B6}" type="sibTrans" cxnId="{94E63C1A-BAC7-E544-9360-4F946EE36995}">
      <dgm:prSet/>
      <dgm:spPr/>
      <dgm:t>
        <a:bodyPr/>
        <a:lstStyle/>
        <a:p>
          <a:endParaRPr lang="en-US"/>
        </a:p>
      </dgm:t>
    </dgm:pt>
    <dgm:pt modelId="{44FAF0C5-C4B8-5344-A9C4-12FFF35A573E}">
      <dgm:prSet phldrT="[Text]"/>
      <dgm:spPr/>
      <dgm:t>
        <a:bodyPr/>
        <a:lstStyle/>
        <a:p>
          <a:r>
            <a:rPr lang="en-US" dirty="0" smtClean="0"/>
            <a:t>Cluster</a:t>
          </a:r>
          <a:endParaRPr lang="en-US" dirty="0"/>
        </a:p>
      </dgm:t>
    </dgm:pt>
    <dgm:pt modelId="{E524C941-D4C8-5C4B-9095-E1CE2604A563}" type="parTrans" cxnId="{E93A2439-4AFF-D14E-81C4-19B1CB8BD347}">
      <dgm:prSet/>
      <dgm:spPr/>
      <dgm:t>
        <a:bodyPr/>
        <a:lstStyle/>
        <a:p>
          <a:endParaRPr lang="en-US"/>
        </a:p>
      </dgm:t>
    </dgm:pt>
    <dgm:pt modelId="{C4A22937-E150-694F-86EF-3122A8E3ECD2}" type="sibTrans" cxnId="{E93A2439-4AFF-D14E-81C4-19B1CB8BD347}">
      <dgm:prSet/>
      <dgm:spPr/>
      <dgm:t>
        <a:bodyPr/>
        <a:lstStyle/>
        <a:p>
          <a:endParaRPr lang="en-US"/>
        </a:p>
      </dgm:t>
    </dgm:pt>
    <dgm:pt modelId="{9C87F767-F53D-8B45-BE4C-CA3381339C61}" type="pres">
      <dgm:prSet presAssocID="{224A9D93-ADF1-054E-B564-A397E6B13429}" presName="Name0" presStyleCnt="0">
        <dgm:presLayoutVars>
          <dgm:dir/>
          <dgm:resizeHandles val="exact"/>
        </dgm:presLayoutVars>
      </dgm:prSet>
      <dgm:spPr/>
    </dgm:pt>
    <dgm:pt modelId="{1054FB92-D5D9-664D-ACB8-8F853180608E}" type="pres">
      <dgm:prSet presAssocID="{BE9892BB-6A16-9748-B31A-3E319DBCAA61}" presName="parTxOnly" presStyleLbl="node1" presStyleIdx="0" presStyleCnt="4">
        <dgm:presLayoutVars>
          <dgm:bulletEnabled val="1"/>
        </dgm:presLayoutVars>
      </dgm:prSet>
      <dgm:spPr/>
      <dgm:t>
        <a:bodyPr/>
        <a:lstStyle/>
        <a:p>
          <a:endParaRPr lang="en-US"/>
        </a:p>
      </dgm:t>
    </dgm:pt>
    <dgm:pt modelId="{427CBAC0-18F8-1545-9FC9-502DB3B14454}" type="pres">
      <dgm:prSet presAssocID="{8553F435-00D5-7047-8C47-AE2A4D1B45DB}" presName="parSpace" presStyleCnt="0"/>
      <dgm:spPr/>
    </dgm:pt>
    <dgm:pt modelId="{67B5BAF4-3332-5543-A130-EF9804690ECB}" type="pres">
      <dgm:prSet presAssocID="{77389B52-C57A-864E-8864-CC4FB7686A23}" presName="parTxOnly" presStyleLbl="node1" presStyleIdx="1" presStyleCnt="4">
        <dgm:presLayoutVars>
          <dgm:bulletEnabled val="1"/>
        </dgm:presLayoutVars>
      </dgm:prSet>
      <dgm:spPr/>
      <dgm:t>
        <a:bodyPr/>
        <a:lstStyle/>
        <a:p>
          <a:endParaRPr lang="en-US"/>
        </a:p>
      </dgm:t>
    </dgm:pt>
    <dgm:pt modelId="{28A0516D-38C5-E047-BF42-0036FB38948F}" type="pres">
      <dgm:prSet presAssocID="{219341EB-037D-B94D-BED0-6AD1ABC2673B}" presName="parSpace" presStyleCnt="0"/>
      <dgm:spPr/>
    </dgm:pt>
    <dgm:pt modelId="{B775E7FF-4DA7-6E44-8674-321B525D26DF}" type="pres">
      <dgm:prSet presAssocID="{176D2528-7F26-1940-9A1C-C6A9B4EFAE83}" presName="parTxOnly" presStyleLbl="node1" presStyleIdx="2" presStyleCnt="4">
        <dgm:presLayoutVars>
          <dgm:bulletEnabled val="1"/>
        </dgm:presLayoutVars>
      </dgm:prSet>
      <dgm:spPr/>
      <dgm:t>
        <a:bodyPr/>
        <a:lstStyle/>
        <a:p>
          <a:endParaRPr lang="en-US"/>
        </a:p>
      </dgm:t>
    </dgm:pt>
    <dgm:pt modelId="{432FDF4B-F231-3948-B034-AD9682A78CD3}" type="pres">
      <dgm:prSet presAssocID="{6DC49ED6-DADB-1F44-AA46-19CB5B5D18B6}" presName="parSpace" presStyleCnt="0"/>
      <dgm:spPr/>
    </dgm:pt>
    <dgm:pt modelId="{5BBC9397-99FD-2543-9FC1-E71BCAD041B1}" type="pres">
      <dgm:prSet presAssocID="{44FAF0C5-C4B8-5344-A9C4-12FFF35A573E}" presName="parTxOnly" presStyleLbl="node1" presStyleIdx="3" presStyleCnt="4">
        <dgm:presLayoutVars>
          <dgm:bulletEnabled val="1"/>
        </dgm:presLayoutVars>
      </dgm:prSet>
      <dgm:spPr/>
      <dgm:t>
        <a:bodyPr/>
        <a:lstStyle/>
        <a:p>
          <a:endParaRPr lang="en-US"/>
        </a:p>
      </dgm:t>
    </dgm:pt>
  </dgm:ptLst>
  <dgm:cxnLst>
    <dgm:cxn modelId="{E83D9644-48FE-E946-933E-C9247B5BCBB5}" type="presOf" srcId="{176D2528-7F26-1940-9A1C-C6A9B4EFAE83}" destId="{B775E7FF-4DA7-6E44-8674-321B525D26DF}" srcOrd="0" destOrd="0" presId="urn:microsoft.com/office/officeart/2005/8/layout/hChevron3"/>
    <dgm:cxn modelId="{8D062AA7-BBD1-B042-8F55-6B31CF5B79AD}" type="presOf" srcId="{77389B52-C57A-864E-8864-CC4FB7686A23}" destId="{67B5BAF4-3332-5543-A130-EF9804690ECB}" srcOrd="0" destOrd="0" presId="urn:microsoft.com/office/officeart/2005/8/layout/hChevron3"/>
    <dgm:cxn modelId="{F2A593D4-4CE0-CD41-B0DA-4B9FF59E87F2}" type="presOf" srcId="{44FAF0C5-C4B8-5344-A9C4-12FFF35A573E}" destId="{5BBC9397-99FD-2543-9FC1-E71BCAD041B1}" srcOrd="0" destOrd="0" presId="urn:microsoft.com/office/officeart/2005/8/layout/hChevron3"/>
    <dgm:cxn modelId="{A07C8AB6-38AE-1E44-BE9B-3F5C9C17A02D}" type="presOf" srcId="{BE9892BB-6A16-9748-B31A-3E319DBCAA61}" destId="{1054FB92-D5D9-664D-ACB8-8F853180608E}" srcOrd="0" destOrd="0" presId="urn:microsoft.com/office/officeart/2005/8/layout/hChevron3"/>
    <dgm:cxn modelId="{AAF06876-7BE4-004D-874C-9D5611937713}" type="presOf" srcId="{224A9D93-ADF1-054E-B564-A397E6B13429}" destId="{9C87F767-F53D-8B45-BE4C-CA3381339C61}" srcOrd="0" destOrd="0" presId="urn:microsoft.com/office/officeart/2005/8/layout/hChevron3"/>
    <dgm:cxn modelId="{94E63C1A-BAC7-E544-9360-4F946EE36995}" srcId="{224A9D93-ADF1-054E-B564-A397E6B13429}" destId="{176D2528-7F26-1940-9A1C-C6A9B4EFAE83}" srcOrd="2" destOrd="0" parTransId="{9E5DFF90-49B5-0A41-B182-58EFA082F17D}" sibTransId="{6DC49ED6-DADB-1F44-AA46-19CB5B5D18B6}"/>
    <dgm:cxn modelId="{E93A2439-4AFF-D14E-81C4-19B1CB8BD347}" srcId="{224A9D93-ADF1-054E-B564-A397E6B13429}" destId="{44FAF0C5-C4B8-5344-A9C4-12FFF35A573E}" srcOrd="3" destOrd="0" parTransId="{E524C941-D4C8-5C4B-9095-E1CE2604A563}" sibTransId="{C4A22937-E150-694F-86EF-3122A8E3ECD2}"/>
    <dgm:cxn modelId="{C5DA9456-8950-A946-B509-FF9AF71660C8}" srcId="{224A9D93-ADF1-054E-B564-A397E6B13429}" destId="{BE9892BB-6A16-9748-B31A-3E319DBCAA61}" srcOrd="0" destOrd="0" parTransId="{9DA722B6-BFDE-244F-BADB-DB18D153D27B}" sibTransId="{8553F435-00D5-7047-8C47-AE2A4D1B45DB}"/>
    <dgm:cxn modelId="{47AD4F77-0B45-4546-969E-749F8BD8C0A8}" srcId="{224A9D93-ADF1-054E-B564-A397E6B13429}" destId="{77389B52-C57A-864E-8864-CC4FB7686A23}" srcOrd="1" destOrd="0" parTransId="{D8FCD57C-49DF-054E-B262-2959389FC333}" sibTransId="{219341EB-037D-B94D-BED0-6AD1ABC2673B}"/>
    <dgm:cxn modelId="{14283F05-37E0-264B-A048-0C0C49EA83A5}" type="presParOf" srcId="{9C87F767-F53D-8B45-BE4C-CA3381339C61}" destId="{1054FB92-D5D9-664D-ACB8-8F853180608E}" srcOrd="0" destOrd="0" presId="urn:microsoft.com/office/officeart/2005/8/layout/hChevron3"/>
    <dgm:cxn modelId="{9D2643E6-4863-B743-9854-D16B8F61486F}" type="presParOf" srcId="{9C87F767-F53D-8B45-BE4C-CA3381339C61}" destId="{427CBAC0-18F8-1545-9FC9-502DB3B14454}" srcOrd="1" destOrd="0" presId="urn:microsoft.com/office/officeart/2005/8/layout/hChevron3"/>
    <dgm:cxn modelId="{F87CE03D-EC7A-1E43-BEE0-E0EFBC943DE6}" type="presParOf" srcId="{9C87F767-F53D-8B45-BE4C-CA3381339C61}" destId="{67B5BAF4-3332-5543-A130-EF9804690ECB}" srcOrd="2" destOrd="0" presId="urn:microsoft.com/office/officeart/2005/8/layout/hChevron3"/>
    <dgm:cxn modelId="{FF9A1012-ECC9-E646-A8A3-197FD10A430B}" type="presParOf" srcId="{9C87F767-F53D-8B45-BE4C-CA3381339C61}" destId="{28A0516D-38C5-E047-BF42-0036FB38948F}" srcOrd="3" destOrd="0" presId="urn:microsoft.com/office/officeart/2005/8/layout/hChevron3"/>
    <dgm:cxn modelId="{E3A38F2B-7D8A-E24C-8374-EB09A086E5CB}" type="presParOf" srcId="{9C87F767-F53D-8B45-BE4C-CA3381339C61}" destId="{B775E7FF-4DA7-6E44-8674-321B525D26DF}" srcOrd="4" destOrd="0" presId="urn:microsoft.com/office/officeart/2005/8/layout/hChevron3"/>
    <dgm:cxn modelId="{9A429A1A-D661-C740-9C08-08133721E112}" type="presParOf" srcId="{9C87F767-F53D-8B45-BE4C-CA3381339C61}" destId="{432FDF4B-F231-3948-B034-AD9682A78CD3}" srcOrd="5" destOrd="0" presId="urn:microsoft.com/office/officeart/2005/8/layout/hChevron3"/>
    <dgm:cxn modelId="{9709BBCE-BDDA-D14B-9A65-A65E45EE8F6C}" type="presParOf" srcId="{9C87F767-F53D-8B45-BE4C-CA3381339C61}" destId="{5BBC9397-99FD-2543-9FC1-E71BCAD041B1}"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DCA6D-3F05-C94D-8669-21B881D2C7F2}"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3742E638-CFC5-A64D-94CA-95B1414F2B84}">
      <dgm:prSet phldrT="[Text]" custT="1"/>
      <dgm:spPr/>
      <dgm:t>
        <a:bodyPr/>
        <a:lstStyle/>
        <a:p>
          <a:r>
            <a:rPr lang="en-US" sz="1100" dirty="0" smtClean="0">
              <a:latin typeface="Times"/>
            </a:rPr>
            <a:t>Cluster 1</a:t>
          </a:r>
          <a:endParaRPr lang="en-US" sz="1100" dirty="0">
            <a:latin typeface="Times"/>
          </a:endParaRPr>
        </a:p>
      </dgm:t>
    </dgm:pt>
    <dgm:pt modelId="{8E96A519-B720-1A47-B071-A12689F78481}" type="parTrans" cxnId="{31722944-E067-594A-9562-E8FF24F42DA9}">
      <dgm:prSet/>
      <dgm:spPr/>
      <dgm:t>
        <a:bodyPr/>
        <a:lstStyle/>
        <a:p>
          <a:endParaRPr lang="en-US"/>
        </a:p>
      </dgm:t>
    </dgm:pt>
    <dgm:pt modelId="{7EC9AAB3-BC8F-6148-A17D-77299F436DA5}" type="sibTrans" cxnId="{31722944-E067-594A-9562-E8FF24F42DA9}">
      <dgm:prSet/>
      <dgm:spPr/>
      <dgm:t>
        <a:bodyPr/>
        <a:lstStyle/>
        <a:p>
          <a:endParaRPr lang="en-US"/>
        </a:p>
      </dgm:t>
    </dgm:pt>
    <dgm:pt modelId="{9E63A363-F0B3-5646-883F-84D9B30B5E6F}">
      <dgm:prSet phldrT="[Text]"/>
      <dgm:spPr/>
      <dgm:t>
        <a:bodyPr/>
        <a:lstStyle/>
        <a:p>
          <a:r>
            <a:rPr lang="en-US" dirty="0" smtClean="0"/>
            <a:t>P</a:t>
          </a:r>
          <a:r>
            <a:rPr lang="en-US" baseline="-25000" dirty="0" smtClean="0"/>
            <a:t>1</a:t>
          </a:r>
          <a:endParaRPr lang="en-US" baseline="-25000" dirty="0"/>
        </a:p>
      </dgm:t>
    </dgm:pt>
    <dgm:pt modelId="{8C0812DA-B5A4-A24C-89AC-5E9AD6595C73}" type="parTrans" cxnId="{6A281316-75DE-2040-A5FD-53E6F8515C41}">
      <dgm:prSet/>
      <dgm:spPr/>
      <dgm:t>
        <a:bodyPr/>
        <a:lstStyle/>
        <a:p>
          <a:endParaRPr lang="en-US"/>
        </a:p>
      </dgm:t>
    </dgm:pt>
    <dgm:pt modelId="{540A52CC-FFCA-C14C-9956-A70DF62B5B29}" type="sibTrans" cxnId="{6A281316-75DE-2040-A5FD-53E6F8515C41}">
      <dgm:prSet/>
      <dgm:spPr/>
      <dgm:t>
        <a:bodyPr/>
        <a:lstStyle/>
        <a:p>
          <a:endParaRPr lang="en-US"/>
        </a:p>
      </dgm:t>
    </dgm:pt>
    <dgm:pt modelId="{E858B6CF-9B2F-F244-BAE2-94665049DFDF}">
      <dgm:prSet phldrT="[Text]" custT="1"/>
      <dgm:spPr/>
      <dgm:t>
        <a:bodyPr/>
        <a:lstStyle/>
        <a:p>
          <a:r>
            <a:rPr lang="en-US" sz="1100" dirty="0" smtClean="0">
              <a:latin typeface="Times"/>
            </a:rPr>
            <a:t>Cluster 2</a:t>
          </a:r>
          <a:endParaRPr lang="en-US" sz="1100" dirty="0">
            <a:latin typeface="Times"/>
          </a:endParaRPr>
        </a:p>
      </dgm:t>
    </dgm:pt>
    <dgm:pt modelId="{96F71728-185A-5E48-864A-DAB0391C15F7}" type="parTrans" cxnId="{B039D6A3-AE60-114A-9132-A3B4DBEB8D02}">
      <dgm:prSet/>
      <dgm:spPr/>
      <dgm:t>
        <a:bodyPr/>
        <a:lstStyle/>
        <a:p>
          <a:endParaRPr lang="en-US"/>
        </a:p>
      </dgm:t>
    </dgm:pt>
    <dgm:pt modelId="{6BC5FE2C-A427-3D4A-99CF-17D7997F4DDF}" type="sibTrans" cxnId="{B039D6A3-AE60-114A-9132-A3B4DBEB8D02}">
      <dgm:prSet/>
      <dgm:spPr/>
      <dgm:t>
        <a:bodyPr/>
        <a:lstStyle/>
        <a:p>
          <a:endParaRPr lang="en-US"/>
        </a:p>
      </dgm:t>
    </dgm:pt>
    <dgm:pt modelId="{1FA1EB5C-3C00-F04A-80C6-1CB1481FD7D0}">
      <dgm:prSet phldrT="[Text]"/>
      <dgm:spPr/>
      <dgm:t>
        <a:bodyPr/>
        <a:lstStyle/>
        <a:p>
          <a:r>
            <a:rPr lang="en-US" dirty="0" smtClean="0"/>
            <a:t>P</a:t>
          </a:r>
          <a:r>
            <a:rPr lang="en-US" baseline="-25000" dirty="0" smtClean="0"/>
            <a:t>3</a:t>
          </a:r>
          <a:endParaRPr lang="en-US" baseline="-25000" dirty="0"/>
        </a:p>
      </dgm:t>
    </dgm:pt>
    <dgm:pt modelId="{4FEAEBE7-0D05-4E47-83F9-E1FD60849191}" type="parTrans" cxnId="{5274276F-8618-4C43-993D-E45C3E7A71E2}">
      <dgm:prSet/>
      <dgm:spPr/>
      <dgm:t>
        <a:bodyPr/>
        <a:lstStyle/>
        <a:p>
          <a:endParaRPr lang="en-US"/>
        </a:p>
      </dgm:t>
    </dgm:pt>
    <dgm:pt modelId="{1811C51F-2546-2C45-BBD4-518F3F12C128}" type="sibTrans" cxnId="{5274276F-8618-4C43-993D-E45C3E7A71E2}">
      <dgm:prSet/>
      <dgm:spPr/>
      <dgm:t>
        <a:bodyPr/>
        <a:lstStyle/>
        <a:p>
          <a:endParaRPr lang="en-US"/>
        </a:p>
      </dgm:t>
    </dgm:pt>
    <dgm:pt modelId="{110FDECE-C771-5A45-A961-79F937955451}">
      <dgm:prSet phldrT="[Text]"/>
      <dgm:spPr/>
      <dgm:t>
        <a:bodyPr/>
        <a:lstStyle/>
        <a:p>
          <a:r>
            <a:rPr lang="en-US" dirty="0" smtClean="0"/>
            <a:t>P</a:t>
          </a:r>
          <a:r>
            <a:rPr lang="en-US" baseline="-25000" dirty="0" smtClean="0"/>
            <a:t>4</a:t>
          </a:r>
          <a:endParaRPr lang="en-US" baseline="-25000" dirty="0"/>
        </a:p>
      </dgm:t>
    </dgm:pt>
    <dgm:pt modelId="{6893BAE6-8B59-E245-B0D5-C3C3AB5956AF}" type="parTrans" cxnId="{1DE0714E-F3C9-424E-9DB8-54226C421959}">
      <dgm:prSet/>
      <dgm:spPr/>
      <dgm:t>
        <a:bodyPr/>
        <a:lstStyle/>
        <a:p>
          <a:endParaRPr lang="en-US"/>
        </a:p>
      </dgm:t>
    </dgm:pt>
    <dgm:pt modelId="{1C0C29DC-4116-5F44-9137-420363392440}" type="sibTrans" cxnId="{1DE0714E-F3C9-424E-9DB8-54226C421959}">
      <dgm:prSet/>
      <dgm:spPr/>
      <dgm:t>
        <a:bodyPr/>
        <a:lstStyle/>
        <a:p>
          <a:endParaRPr lang="en-US"/>
        </a:p>
      </dgm:t>
    </dgm:pt>
    <dgm:pt modelId="{0CD28824-04FF-C547-809F-DFBA55045F8E}">
      <dgm:prSet phldrT="[Text]"/>
      <dgm:spPr/>
      <dgm:t>
        <a:bodyPr/>
        <a:lstStyle/>
        <a:p>
          <a:r>
            <a:rPr lang="en-US" dirty="0" smtClean="0"/>
            <a:t>P</a:t>
          </a:r>
          <a:r>
            <a:rPr lang="en-US" baseline="-25000" dirty="0" smtClean="0"/>
            <a:t>2</a:t>
          </a:r>
          <a:endParaRPr lang="en-US" baseline="-25000" dirty="0"/>
        </a:p>
      </dgm:t>
    </dgm:pt>
    <dgm:pt modelId="{4BE30D39-776A-7546-98E0-1D7B8B1501F6}" type="sibTrans" cxnId="{B7E952B9-92DC-414E-B794-DCBB14340FEE}">
      <dgm:prSet/>
      <dgm:spPr/>
      <dgm:t>
        <a:bodyPr/>
        <a:lstStyle/>
        <a:p>
          <a:endParaRPr lang="en-US"/>
        </a:p>
      </dgm:t>
    </dgm:pt>
    <dgm:pt modelId="{E9754713-957E-5C4A-8BB6-525E9116FF23}" type="parTrans" cxnId="{B7E952B9-92DC-414E-B794-DCBB14340FEE}">
      <dgm:prSet/>
      <dgm:spPr/>
      <dgm:t>
        <a:bodyPr/>
        <a:lstStyle/>
        <a:p>
          <a:endParaRPr lang="en-US"/>
        </a:p>
      </dgm:t>
    </dgm:pt>
    <dgm:pt modelId="{5257EC88-B5C8-C149-A9A5-FDCB217C0868}">
      <dgm:prSet phldrT="[Text]"/>
      <dgm:spPr/>
      <dgm:t>
        <a:bodyPr/>
        <a:lstStyle/>
        <a:p>
          <a:r>
            <a:rPr lang="en-US" dirty="0" smtClean="0"/>
            <a:t>P</a:t>
          </a:r>
          <a:r>
            <a:rPr lang="en-US" baseline="-25000" dirty="0" smtClean="0"/>
            <a:t>5</a:t>
          </a:r>
          <a:endParaRPr lang="en-US" baseline="-25000" dirty="0"/>
        </a:p>
      </dgm:t>
    </dgm:pt>
    <dgm:pt modelId="{62A35876-3A0D-2849-A899-A8416991F6D3}" type="parTrans" cxnId="{09C6D73C-62C0-154A-AEEB-21EBBACBDE44}">
      <dgm:prSet/>
      <dgm:spPr/>
      <dgm:t>
        <a:bodyPr/>
        <a:lstStyle/>
        <a:p>
          <a:endParaRPr lang="en-US"/>
        </a:p>
      </dgm:t>
    </dgm:pt>
    <dgm:pt modelId="{8272AC8E-DD5C-5C4A-8227-226982EA0308}" type="sibTrans" cxnId="{09C6D73C-62C0-154A-AEEB-21EBBACBDE44}">
      <dgm:prSet/>
      <dgm:spPr/>
      <dgm:t>
        <a:bodyPr/>
        <a:lstStyle/>
        <a:p>
          <a:endParaRPr lang="en-US"/>
        </a:p>
      </dgm:t>
    </dgm:pt>
    <dgm:pt modelId="{64045401-5356-674E-BBDF-E2FD9AEA7145}" type="pres">
      <dgm:prSet presAssocID="{3CCDCA6D-3F05-C94D-8669-21B881D2C7F2}" presName="theList" presStyleCnt="0">
        <dgm:presLayoutVars>
          <dgm:dir/>
          <dgm:animLvl val="lvl"/>
          <dgm:resizeHandles val="exact"/>
        </dgm:presLayoutVars>
      </dgm:prSet>
      <dgm:spPr/>
      <dgm:t>
        <a:bodyPr/>
        <a:lstStyle/>
        <a:p>
          <a:endParaRPr lang="en-US"/>
        </a:p>
      </dgm:t>
    </dgm:pt>
    <dgm:pt modelId="{02E0180F-8CEB-AE4B-AEB3-E8E0CAD402A9}" type="pres">
      <dgm:prSet presAssocID="{3742E638-CFC5-A64D-94CA-95B1414F2B84}" presName="compNode" presStyleCnt="0"/>
      <dgm:spPr/>
    </dgm:pt>
    <dgm:pt modelId="{4A85F6E1-ADA0-104B-B551-16C96A95E09C}" type="pres">
      <dgm:prSet presAssocID="{3742E638-CFC5-A64D-94CA-95B1414F2B84}" presName="aNode" presStyleLbl="bgShp" presStyleIdx="0" presStyleCnt="2" custScaleY="100000" custLinFactNeighborY="-6250"/>
      <dgm:spPr/>
      <dgm:t>
        <a:bodyPr/>
        <a:lstStyle/>
        <a:p>
          <a:endParaRPr lang="en-US"/>
        </a:p>
      </dgm:t>
    </dgm:pt>
    <dgm:pt modelId="{9F350126-9A4F-C84B-952F-8B977524449E}" type="pres">
      <dgm:prSet presAssocID="{3742E638-CFC5-A64D-94CA-95B1414F2B84}" presName="textNode" presStyleLbl="bgShp" presStyleIdx="0" presStyleCnt="2"/>
      <dgm:spPr/>
      <dgm:t>
        <a:bodyPr/>
        <a:lstStyle/>
        <a:p>
          <a:endParaRPr lang="en-US"/>
        </a:p>
      </dgm:t>
    </dgm:pt>
    <dgm:pt modelId="{F7D1EB63-053A-224A-925B-5358C7B95716}" type="pres">
      <dgm:prSet presAssocID="{3742E638-CFC5-A64D-94CA-95B1414F2B84}" presName="compChildNode" presStyleCnt="0"/>
      <dgm:spPr/>
    </dgm:pt>
    <dgm:pt modelId="{53B73D93-3452-7D4F-90B1-88ACC2099CCD}" type="pres">
      <dgm:prSet presAssocID="{3742E638-CFC5-A64D-94CA-95B1414F2B84}" presName="theInnerList" presStyleCnt="0"/>
      <dgm:spPr/>
    </dgm:pt>
    <dgm:pt modelId="{7F7F638B-DAE1-E747-89C0-EE2C0C88B8D4}" type="pres">
      <dgm:prSet presAssocID="{9E63A363-F0B3-5646-883F-84D9B30B5E6F}" presName="childNode" presStyleLbl="node1" presStyleIdx="0" presStyleCnt="5" custScaleX="89729" custScaleY="32042" custLinFactNeighborY="-46">
        <dgm:presLayoutVars>
          <dgm:bulletEnabled val="1"/>
        </dgm:presLayoutVars>
      </dgm:prSet>
      <dgm:spPr/>
      <dgm:t>
        <a:bodyPr/>
        <a:lstStyle/>
        <a:p>
          <a:endParaRPr lang="en-US"/>
        </a:p>
      </dgm:t>
    </dgm:pt>
    <dgm:pt modelId="{4C771CF4-62B8-E24C-86E0-B6B9983EB892}" type="pres">
      <dgm:prSet presAssocID="{9E63A363-F0B3-5646-883F-84D9B30B5E6F}" presName="aSpace2" presStyleCnt="0"/>
      <dgm:spPr/>
    </dgm:pt>
    <dgm:pt modelId="{B8C5656B-07C8-1740-89A3-A7BE71B6E8DF}" type="pres">
      <dgm:prSet presAssocID="{1FA1EB5C-3C00-F04A-80C6-1CB1481FD7D0}" presName="childNode" presStyleLbl="node1" presStyleIdx="1" presStyleCnt="5" custScaleX="89729" custScaleY="32042" custLinFactNeighborY="-9298">
        <dgm:presLayoutVars>
          <dgm:bulletEnabled val="1"/>
        </dgm:presLayoutVars>
      </dgm:prSet>
      <dgm:spPr/>
      <dgm:t>
        <a:bodyPr/>
        <a:lstStyle/>
        <a:p>
          <a:endParaRPr lang="en-US"/>
        </a:p>
      </dgm:t>
    </dgm:pt>
    <dgm:pt modelId="{B63D4204-9F4C-0C40-8A31-8AEB87B55200}" type="pres">
      <dgm:prSet presAssocID="{1FA1EB5C-3C00-F04A-80C6-1CB1481FD7D0}" presName="aSpace2" presStyleCnt="0"/>
      <dgm:spPr/>
    </dgm:pt>
    <dgm:pt modelId="{7EA57E74-B9D7-D14F-8F54-D272D626A7D8}" type="pres">
      <dgm:prSet presAssocID="{110FDECE-C771-5A45-A961-79F937955451}" presName="childNode" presStyleLbl="node1" presStyleIdx="2" presStyleCnt="5" custScaleX="89729" custScaleY="32042" custLinFactNeighborY="47">
        <dgm:presLayoutVars>
          <dgm:bulletEnabled val="1"/>
        </dgm:presLayoutVars>
      </dgm:prSet>
      <dgm:spPr/>
      <dgm:t>
        <a:bodyPr/>
        <a:lstStyle/>
        <a:p>
          <a:endParaRPr lang="en-US"/>
        </a:p>
      </dgm:t>
    </dgm:pt>
    <dgm:pt modelId="{3181D518-EC01-FC46-A6FE-D98E9B894050}" type="pres">
      <dgm:prSet presAssocID="{3742E638-CFC5-A64D-94CA-95B1414F2B84}" presName="aSpace" presStyleCnt="0"/>
      <dgm:spPr/>
    </dgm:pt>
    <dgm:pt modelId="{B8732DCA-DD06-7744-A39D-1193816554E9}" type="pres">
      <dgm:prSet presAssocID="{E858B6CF-9B2F-F244-BAE2-94665049DFDF}" presName="compNode" presStyleCnt="0"/>
      <dgm:spPr/>
    </dgm:pt>
    <dgm:pt modelId="{1CD8945F-9CBC-534D-8C8E-3BBB08FC2809}" type="pres">
      <dgm:prSet presAssocID="{E858B6CF-9B2F-F244-BAE2-94665049DFDF}" presName="aNode" presStyleLbl="bgShp" presStyleIdx="1" presStyleCnt="2" custLinFactNeighborX="104" custLinFactNeighborY="3571"/>
      <dgm:spPr/>
      <dgm:t>
        <a:bodyPr/>
        <a:lstStyle/>
        <a:p>
          <a:endParaRPr lang="en-US"/>
        </a:p>
      </dgm:t>
    </dgm:pt>
    <dgm:pt modelId="{A3841A14-BAB8-AF47-B7BD-8410E5D91447}" type="pres">
      <dgm:prSet presAssocID="{E858B6CF-9B2F-F244-BAE2-94665049DFDF}" presName="textNode" presStyleLbl="bgShp" presStyleIdx="1" presStyleCnt="2"/>
      <dgm:spPr/>
      <dgm:t>
        <a:bodyPr/>
        <a:lstStyle/>
        <a:p>
          <a:endParaRPr lang="en-US"/>
        </a:p>
      </dgm:t>
    </dgm:pt>
    <dgm:pt modelId="{63DFD2AF-AED2-7945-A0D6-968A54EC437D}" type="pres">
      <dgm:prSet presAssocID="{E858B6CF-9B2F-F244-BAE2-94665049DFDF}" presName="compChildNode" presStyleCnt="0"/>
      <dgm:spPr/>
    </dgm:pt>
    <dgm:pt modelId="{ABA35C9B-2815-0B48-B185-5BF01665A56B}" type="pres">
      <dgm:prSet presAssocID="{E858B6CF-9B2F-F244-BAE2-94665049DFDF}" presName="theInnerList" presStyleCnt="0"/>
      <dgm:spPr/>
    </dgm:pt>
    <dgm:pt modelId="{D2C9FBA6-8CA3-6D4B-BAE7-C8A5EA08702E}" type="pres">
      <dgm:prSet presAssocID="{0CD28824-04FF-C547-809F-DFBA55045F8E}" presName="childNode" presStyleLbl="node1" presStyleIdx="3" presStyleCnt="5" custScaleX="77307" custScaleY="27935" custLinFactY="-1186" custLinFactNeighborX="-4872" custLinFactNeighborY="-100000">
        <dgm:presLayoutVars>
          <dgm:bulletEnabled val="1"/>
        </dgm:presLayoutVars>
      </dgm:prSet>
      <dgm:spPr/>
      <dgm:t>
        <a:bodyPr/>
        <a:lstStyle/>
        <a:p>
          <a:endParaRPr lang="en-US"/>
        </a:p>
      </dgm:t>
    </dgm:pt>
    <dgm:pt modelId="{B81608D6-4163-6B4C-A01E-64D5FD70B323}" type="pres">
      <dgm:prSet presAssocID="{0CD28824-04FF-C547-809F-DFBA55045F8E}" presName="aSpace2" presStyleCnt="0"/>
      <dgm:spPr/>
    </dgm:pt>
    <dgm:pt modelId="{EB5839CD-EA82-A749-A0DA-9EA19938C753}" type="pres">
      <dgm:prSet presAssocID="{5257EC88-B5C8-C149-A9A5-FDCB217C0868}" presName="childNode" presStyleLbl="node1" presStyleIdx="4" presStyleCnt="5" custScaleX="84662" custScaleY="27935" custLinFactNeighborX="-816" custLinFactNeighborY="-32143">
        <dgm:presLayoutVars>
          <dgm:bulletEnabled val="1"/>
        </dgm:presLayoutVars>
      </dgm:prSet>
      <dgm:spPr/>
      <dgm:t>
        <a:bodyPr/>
        <a:lstStyle/>
        <a:p>
          <a:endParaRPr lang="en-US"/>
        </a:p>
      </dgm:t>
    </dgm:pt>
  </dgm:ptLst>
  <dgm:cxnLst>
    <dgm:cxn modelId="{B039D6A3-AE60-114A-9132-A3B4DBEB8D02}" srcId="{3CCDCA6D-3F05-C94D-8669-21B881D2C7F2}" destId="{E858B6CF-9B2F-F244-BAE2-94665049DFDF}" srcOrd="1" destOrd="0" parTransId="{96F71728-185A-5E48-864A-DAB0391C15F7}" sibTransId="{6BC5FE2C-A427-3D4A-99CF-17D7997F4DDF}"/>
    <dgm:cxn modelId="{43237071-B68F-C24A-9216-B7CC1C20008B}" type="presOf" srcId="{3CCDCA6D-3F05-C94D-8669-21B881D2C7F2}" destId="{64045401-5356-674E-BBDF-E2FD9AEA7145}" srcOrd="0" destOrd="0" presId="urn:microsoft.com/office/officeart/2005/8/layout/lProcess2"/>
    <dgm:cxn modelId="{88A2A32A-98BA-8545-A963-0B3F6D2C3DC3}" type="presOf" srcId="{9E63A363-F0B3-5646-883F-84D9B30B5E6F}" destId="{7F7F638B-DAE1-E747-89C0-EE2C0C88B8D4}" srcOrd="0" destOrd="0" presId="urn:microsoft.com/office/officeart/2005/8/layout/lProcess2"/>
    <dgm:cxn modelId="{876E0E47-F069-274A-8EE8-297830DB12B5}" type="presOf" srcId="{110FDECE-C771-5A45-A961-79F937955451}" destId="{7EA57E74-B9D7-D14F-8F54-D272D626A7D8}" srcOrd="0" destOrd="0" presId="urn:microsoft.com/office/officeart/2005/8/layout/lProcess2"/>
    <dgm:cxn modelId="{6A281316-75DE-2040-A5FD-53E6F8515C41}" srcId="{3742E638-CFC5-A64D-94CA-95B1414F2B84}" destId="{9E63A363-F0B3-5646-883F-84D9B30B5E6F}" srcOrd="0" destOrd="0" parTransId="{8C0812DA-B5A4-A24C-89AC-5E9AD6595C73}" sibTransId="{540A52CC-FFCA-C14C-9956-A70DF62B5B29}"/>
    <dgm:cxn modelId="{93D127EE-86D1-E245-9DB8-CB52CC53247E}" type="presOf" srcId="{5257EC88-B5C8-C149-A9A5-FDCB217C0868}" destId="{EB5839CD-EA82-A749-A0DA-9EA19938C753}" srcOrd="0" destOrd="0" presId="urn:microsoft.com/office/officeart/2005/8/layout/lProcess2"/>
    <dgm:cxn modelId="{D262C586-A566-6D49-84B3-0E074ED72C57}" type="presOf" srcId="{E858B6CF-9B2F-F244-BAE2-94665049DFDF}" destId="{A3841A14-BAB8-AF47-B7BD-8410E5D91447}" srcOrd="1" destOrd="0" presId="urn:microsoft.com/office/officeart/2005/8/layout/lProcess2"/>
    <dgm:cxn modelId="{09C6D73C-62C0-154A-AEEB-21EBBACBDE44}" srcId="{E858B6CF-9B2F-F244-BAE2-94665049DFDF}" destId="{5257EC88-B5C8-C149-A9A5-FDCB217C0868}" srcOrd="1" destOrd="0" parTransId="{62A35876-3A0D-2849-A899-A8416991F6D3}" sibTransId="{8272AC8E-DD5C-5C4A-8227-226982EA0308}"/>
    <dgm:cxn modelId="{7C0DC871-0083-D445-9B81-F3369135A3A3}" type="presOf" srcId="{1FA1EB5C-3C00-F04A-80C6-1CB1481FD7D0}" destId="{B8C5656B-07C8-1740-89A3-A7BE71B6E8DF}" srcOrd="0" destOrd="0" presId="urn:microsoft.com/office/officeart/2005/8/layout/lProcess2"/>
    <dgm:cxn modelId="{6C2BA96C-E6D6-F540-BA4C-E54158F8B159}" type="presOf" srcId="{E858B6CF-9B2F-F244-BAE2-94665049DFDF}" destId="{1CD8945F-9CBC-534D-8C8E-3BBB08FC2809}" srcOrd="0" destOrd="0" presId="urn:microsoft.com/office/officeart/2005/8/layout/lProcess2"/>
    <dgm:cxn modelId="{B7E952B9-92DC-414E-B794-DCBB14340FEE}" srcId="{E858B6CF-9B2F-F244-BAE2-94665049DFDF}" destId="{0CD28824-04FF-C547-809F-DFBA55045F8E}" srcOrd="0" destOrd="0" parTransId="{E9754713-957E-5C4A-8BB6-525E9116FF23}" sibTransId="{4BE30D39-776A-7546-98E0-1D7B8B1501F6}"/>
    <dgm:cxn modelId="{31722944-E067-594A-9562-E8FF24F42DA9}" srcId="{3CCDCA6D-3F05-C94D-8669-21B881D2C7F2}" destId="{3742E638-CFC5-A64D-94CA-95B1414F2B84}" srcOrd="0" destOrd="0" parTransId="{8E96A519-B720-1A47-B071-A12689F78481}" sibTransId="{7EC9AAB3-BC8F-6148-A17D-77299F436DA5}"/>
    <dgm:cxn modelId="{7E492D28-D680-F249-88C9-9428F09C45DB}" type="presOf" srcId="{0CD28824-04FF-C547-809F-DFBA55045F8E}" destId="{D2C9FBA6-8CA3-6D4B-BAE7-C8A5EA08702E}" srcOrd="0" destOrd="0" presId="urn:microsoft.com/office/officeart/2005/8/layout/lProcess2"/>
    <dgm:cxn modelId="{448B8B3D-FC44-3640-A1B9-D55004163D88}" type="presOf" srcId="{3742E638-CFC5-A64D-94CA-95B1414F2B84}" destId="{9F350126-9A4F-C84B-952F-8B977524449E}" srcOrd="1" destOrd="0" presId="urn:microsoft.com/office/officeart/2005/8/layout/lProcess2"/>
    <dgm:cxn modelId="{1DE0714E-F3C9-424E-9DB8-54226C421959}" srcId="{3742E638-CFC5-A64D-94CA-95B1414F2B84}" destId="{110FDECE-C771-5A45-A961-79F937955451}" srcOrd="2" destOrd="0" parTransId="{6893BAE6-8B59-E245-B0D5-C3C3AB5956AF}" sibTransId="{1C0C29DC-4116-5F44-9137-420363392440}"/>
    <dgm:cxn modelId="{D63A05ED-D80A-5842-9212-441D3FCF38CB}" type="presOf" srcId="{3742E638-CFC5-A64D-94CA-95B1414F2B84}" destId="{4A85F6E1-ADA0-104B-B551-16C96A95E09C}" srcOrd="0" destOrd="0" presId="urn:microsoft.com/office/officeart/2005/8/layout/lProcess2"/>
    <dgm:cxn modelId="{5274276F-8618-4C43-993D-E45C3E7A71E2}" srcId="{3742E638-CFC5-A64D-94CA-95B1414F2B84}" destId="{1FA1EB5C-3C00-F04A-80C6-1CB1481FD7D0}" srcOrd="1" destOrd="0" parTransId="{4FEAEBE7-0D05-4E47-83F9-E1FD60849191}" sibTransId="{1811C51F-2546-2C45-BBD4-518F3F12C128}"/>
    <dgm:cxn modelId="{CA7C2AED-0CE2-1C4E-8B86-7EE73A7102AC}" type="presParOf" srcId="{64045401-5356-674E-BBDF-E2FD9AEA7145}" destId="{02E0180F-8CEB-AE4B-AEB3-E8E0CAD402A9}" srcOrd="0" destOrd="0" presId="urn:microsoft.com/office/officeart/2005/8/layout/lProcess2"/>
    <dgm:cxn modelId="{8D3B47EB-A156-6849-ACFD-DBA823BAE604}" type="presParOf" srcId="{02E0180F-8CEB-AE4B-AEB3-E8E0CAD402A9}" destId="{4A85F6E1-ADA0-104B-B551-16C96A95E09C}" srcOrd="0" destOrd="0" presId="urn:microsoft.com/office/officeart/2005/8/layout/lProcess2"/>
    <dgm:cxn modelId="{7E5C9D6F-5B37-154F-94AD-5E091F183CDF}" type="presParOf" srcId="{02E0180F-8CEB-AE4B-AEB3-E8E0CAD402A9}" destId="{9F350126-9A4F-C84B-952F-8B977524449E}" srcOrd="1" destOrd="0" presId="urn:microsoft.com/office/officeart/2005/8/layout/lProcess2"/>
    <dgm:cxn modelId="{DC95201E-8D9E-2F42-BBE8-40A5AA3AD216}" type="presParOf" srcId="{02E0180F-8CEB-AE4B-AEB3-E8E0CAD402A9}" destId="{F7D1EB63-053A-224A-925B-5358C7B95716}" srcOrd="2" destOrd="0" presId="urn:microsoft.com/office/officeart/2005/8/layout/lProcess2"/>
    <dgm:cxn modelId="{E055DE84-F18D-D148-A288-A7AFF823CCF3}" type="presParOf" srcId="{F7D1EB63-053A-224A-925B-5358C7B95716}" destId="{53B73D93-3452-7D4F-90B1-88ACC2099CCD}" srcOrd="0" destOrd="0" presId="urn:microsoft.com/office/officeart/2005/8/layout/lProcess2"/>
    <dgm:cxn modelId="{3B8113B2-2867-2847-8FF8-A49F0BDEFB92}" type="presParOf" srcId="{53B73D93-3452-7D4F-90B1-88ACC2099CCD}" destId="{7F7F638B-DAE1-E747-89C0-EE2C0C88B8D4}" srcOrd="0" destOrd="0" presId="urn:microsoft.com/office/officeart/2005/8/layout/lProcess2"/>
    <dgm:cxn modelId="{36DF4F02-9ED0-1D44-88C3-435BD69C2546}" type="presParOf" srcId="{53B73D93-3452-7D4F-90B1-88ACC2099CCD}" destId="{4C771CF4-62B8-E24C-86E0-B6B9983EB892}" srcOrd="1" destOrd="0" presId="urn:microsoft.com/office/officeart/2005/8/layout/lProcess2"/>
    <dgm:cxn modelId="{4403BC4B-2E80-4D48-8AC6-D11D1BC81E68}" type="presParOf" srcId="{53B73D93-3452-7D4F-90B1-88ACC2099CCD}" destId="{B8C5656B-07C8-1740-89A3-A7BE71B6E8DF}" srcOrd="2" destOrd="0" presId="urn:microsoft.com/office/officeart/2005/8/layout/lProcess2"/>
    <dgm:cxn modelId="{5DBC7F28-A5E1-3547-8C2E-BE1EFE47DB0C}" type="presParOf" srcId="{53B73D93-3452-7D4F-90B1-88ACC2099CCD}" destId="{B63D4204-9F4C-0C40-8A31-8AEB87B55200}" srcOrd="3" destOrd="0" presId="urn:microsoft.com/office/officeart/2005/8/layout/lProcess2"/>
    <dgm:cxn modelId="{3E507E35-8C33-134B-A296-C41BD75C418A}" type="presParOf" srcId="{53B73D93-3452-7D4F-90B1-88ACC2099CCD}" destId="{7EA57E74-B9D7-D14F-8F54-D272D626A7D8}" srcOrd="4" destOrd="0" presId="urn:microsoft.com/office/officeart/2005/8/layout/lProcess2"/>
    <dgm:cxn modelId="{A12F6473-8511-D64B-9115-000C47204607}" type="presParOf" srcId="{64045401-5356-674E-BBDF-E2FD9AEA7145}" destId="{3181D518-EC01-FC46-A6FE-D98E9B894050}" srcOrd="1" destOrd="0" presId="urn:microsoft.com/office/officeart/2005/8/layout/lProcess2"/>
    <dgm:cxn modelId="{66A26594-B839-D440-88E7-0D85C5BFB9B2}" type="presParOf" srcId="{64045401-5356-674E-BBDF-E2FD9AEA7145}" destId="{B8732DCA-DD06-7744-A39D-1193816554E9}" srcOrd="2" destOrd="0" presId="urn:microsoft.com/office/officeart/2005/8/layout/lProcess2"/>
    <dgm:cxn modelId="{619088FD-E115-7149-B704-30A2DF294EE3}" type="presParOf" srcId="{B8732DCA-DD06-7744-A39D-1193816554E9}" destId="{1CD8945F-9CBC-534D-8C8E-3BBB08FC2809}" srcOrd="0" destOrd="0" presId="urn:microsoft.com/office/officeart/2005/8/layout/lProcess2"/>
    <dgm:cxn modelId="{D2A888E0-5733-A64C-9164-CA7AAFE44DB4}" type="presParOf" srcId="{B8732DCA-DD06-7744-A39D-1193816554E9}" destId="{A3841A14-BAB8-AF47-B7BD-8410E5D91447}" srcOrd="1" destOrd="0" presId="urn:microsoft.com/office/officeart/2005/8/layout/lProcess2"/>
    <dgm:cxn modelId="{6F208C90-C8BD-D443-811D-158374B8289F}" type="presParOf" srcId="{B8732DCA-DD06-7744-A39D-1193816554E9}" destId="{63DFD2AF-AED2-7945-A0D6-968A54EC437D}" srcOrd="2" destOrd="0" presId="urn:microsoft.com/office/officeart/2005/8/layout/lProcess2"/>
    <dgm:cxn modelId="{FA98E69D-E552-B443-9813-71F8EF69FE6A}" type="presParOf" srcId="{63DFD2AF-AED2-7945-A0D6-968A54EC437D}" destId="{ABA35C9B-2815-0B48-B185-5BF01665A56B}" srcOrd="0" destOrd="0" presId="urn:microsoft.com/office/officeart/2005/8/layout/lProcess2"/>
    <dgm:cxn modelId="{17099228-9EC3-174A-BA42-7D57946665E6}" type="presParOf" srcId="{ABA35C9B-2815-0B48-B185-5BF01665A56B}" destId="{D2C9FBA6-8CA3-6D4B-BAE7-C8A5EA08702E}" srcOrd="0" destOrd="0" presId="urn:microsoft.com/office/officeart/2005/8/layout/lProcess2"/>
    <dgm:cxn modelId="{EC7934C8-DFB1-9F46-BF9C-36CF7D227EE7}" type="presParOf" srcId="{ABA35C9B-2815-0B48-B185-5BF01665A56B}" destId="{B81608D6-4163-6B4C-A01E-64D5FD70B323}" srcOrd="1" destOrd="0" presId="urn:microsoft.com/office/officeart/2005/8/layout/lProcess2"/>
    <dgm:cxn modelId="{B8D0E4D5-AE7A-3645-AAA0-381071E0244F}" type="presParOf" srcId="{ABA35C9B-2815-0B48-B185-5BF01665A56B}" destId="{EB5839CD-EA82-A749-A0DA-9EA19938C753}" srcOrd="2" destOrd="0" presId="urn:microsoft.com/office/officeart/2005/8/layout/l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4FB92-D5D9-664D-ACB8-8F853180608E}">
      <dsp:nvSpPr>
        <dsp:cNvPr id="0" name=""/>
        <dsp:cNvSpPr/>
      </dsp:nvSpPr>
      <dsp:spPr>
        <a:xfrm>
          <a:off x="2678" y="529232"/>
          <a:ext cx="2687835" cy="1075134"/>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Filter</a:t>
          </a:r>
          <a:endParaRPr lang="en-US" sz="2800" kern="1200" dirty="0"/>
        </a:p>
      </dsp:txBody>
      <dsp:txXfrm>
        <a:off x="2678" y="529232"/>
        <a:ext cx="2419052" cy="1075134"/>
      </dsp:txXfrm>
    </dsp:sp>
    <dsp:sp modelId="{67B5BAF4-3332-5543-A130-EF9804690ECB}">
      <dsp:nvSpPr>
        <dsp:cNvPr id="0" name=""/>
        <dsp:cNvSpPr/>
      </dsp:nvSpPr>
      <dsp:spPr>
        <a:xfrm>
          <a:off x="2152947" y="529232"/>
          <a:ext cx="2687835" cy="1075134"/>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Order</a:t>
          </a:r>
          <a:endParaRPr lang="en-US" sz="2800" kern="1200" dirty="0"/>
        </a:p>
      </dsp:txBody>
      <dsp:txXfrm>
        <a:off x="2690514" y="529232"/>
        <a:ext cx="1612701" cy="1075134"/>
      </dsp:txXfrm>
    </dsp:sp>
    <dsp:sp modelId="{B775E7FF-4DA7-6E44-8674-321B525D26DF}">
      <dsp:nvSpPr>
        <dsp:cNvPr id="0" name=""/>
        <dsp:cNvSpPr/>
      </dsp:nvSpPr>
      <dsp:spPr>
        <a:xfrm>
          <a:off x="4303216" y="529232"/>
          <a:ext cx="2687835" cy="1075134"/>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Similarity</a:t>
          </a:r>
          <a:endParaRPr lang="en-US" sz="2800" kern="1200" dirty="0"/>
        </a:p>
      </dsp:txBody>
      <dsp:txXfrm>
        <a:off x="4840783" y="529232"/>
        <a:ext cx="1612701" cy="1075134"/>
      </dsp:txXfrm>
    </dsp:sp>
    <dsp:sp modelId="{5BBC9397-99FD-2543-9FC1-E71BCAD041B1}">
      <dsp:nvSpPr>
        <dsp:cNvPr id="0" name=""/>
        <dsp:cNvSpPr/>
      </dsp:nvSpPr>
      <dsp:spPr>
        <a:xfrm>
          <a:off x="6453485" y="529232"/>
          <a:ext cx="2687835" cy="1075134"/>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sz="2800" kern="1200" dirty="0" smtClean="0"/>
            <a:t>Cluster</a:t>
          </a:r>
          <a:endParaRPr lang="en-US" sz="2800" kern="1200" dirty="0"/>
        </a:p>
      </dsp:txBody>
      <dsp:txXfrm>
        <a:off x="6991052" y="529232"/>
        <a:ext cx="1612701" cy="1075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5F6E1-ADA0-104B-B551-16C96A95E09C}">
      <dsp:nvSpPr>
        <dsp:cNvPr id="0" name=""/>
        <dsp:cNvSpPr/>
      </dsp:nvSpPr>
      <dsp:spPr>
        <a:xfrm>
          <a:off x="610" y="0"/>
          <a:ext cx="586978" cy="1219200"/>
        </a:xfrm>
        <a:prstGeom prst="roundRect">
          <a:avLst>
            <a:gd name="adj" fmla="val 10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Times"/>
            </a:rPr>
            <a:t>Cluster 1</a:t>
          </a:r>
          <a:endParaRPr lang="en-US" sz="1100" kern="1200" dirty="0">
            <a:latin typeface="Times"/>
          </a:endParaRPr>
        </a:p>
      </dsp:txBody>
      <dsp:txXfrm>
        <a:off x="610" y="0"/>
        <a:ext cx="586978" cy="365760"/>
      </dsp:txXfrm>
    </dsp:sp>
    <dsp:sp modelId="{7F7F638B-DAE1-E747-89C0-EE2C0C88B8D4}">
      <dsp:nvSpPr>
        <dsp:cNvPr id="0" name=""/>
        <dsp:cNvSpPr/>
      </dsp:nvSpPr>
      <dsp:spPr>
        <a:xfrm>
          <a:off x="83423" y="366189"/>
          <a:ext cx="421351" cy="19986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P</a:t>
          </a:r>
          <a:r>
            <a:rPr lang="en-US" sz="1100" kern="1200" baseline="-25000" dirty="0" smtClean="0"/>
            <a:t>1</a:t>
          </a:r>
          <a:endParaRPr lang="en-US" sz="1100" kern="1200" baseline="-25000" dirty="0"/>
        </a:p>
      </dsp:txBody>
      <dsp:txXfrm>
        <a:off x="89277" y="372043"/>
        <a:ext cx="409643" cy="188159"/>
      </dsp:txXfrm>
    </dsp:sp>
    <dsp:sp modelId="{B8C5656B-07C8-1740-89A3-A7BE71B6E8DF}">
      <dsp:nvSpPr>
        <dsp:cNvPr id="0" name=""/>
        <dsp:cNvSpPr/>
      </dsp:nvSpPr>
      <dsp:spPr>
        <a:xfrm>
          <a:off x="83423" y="653143"/>
          <a:ext cx="421351" cy="19986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P</a:t>
          </a:r>
          <a:r>
            <a:rPr lang="en-US" sz="1100" kern="1200" baseline="-25000" dirty="0" smtClean="0"/>
            <a:t>3</a:t>
          </a:r>
          <a:endParaRPr lang="en-US" sz="1100" kern="1200" baseline="-25000" dirty="0"/>
        </a:p>
      </dsp:txBody>
      <dsp:txXfrm>
        <a:off x="89277" y="658997"/>
        <a:ext cx="409643" cy="188159"/>
      </dsp:txXfrm>
    </dsp:sp>
    <dsp:sp modelId="{7EA57E74-B9D7-D14F-8F54-D272D626A7D8}">
      <dsp:nvSpPr>
        <dsp:cNvPr id="0" name=""/>
        <dsp:cNvSpPr/>
      </dsp:nvSpPr>
      <dsp:spPr>
        <a:xfrm>
          <a:off x="83423" y="957943"/>
          <a:ext cx="421351" cy="19986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P</a:t>
          </a:r>
          <a:r>
            <a:rPr lang="en-US" sz="1100" kern="1200" baseline="-25000" dirty="0" smtClean="0"/>
            <a:t>4</a:t>
          </a:r>
          <a:endParaRPr lang="en-US" sz="1100" kern="1200" baseline="-25000" dirty="0"/>
        </a:p>
      </dsp:txBody>
      <dsp:txXfrm>
        <a:off x="89277" y="963797"/>
        <a:ext cx="409643" cy="188159"/>
      </dsp:txXfrm>
    </dsp:sp>
    <dsp:sp modelId="{1CD8945F-9CBC-534D-8C8E-3BBB08FC2809}">
      <dsp:nvSpPr>
        <dsp:cNvPr id="0" name=""/>
        <dsp:cNvSpPr/>
      </dsp:nvSpPr>
      <dsp:spPr>
        <a:xfrm>
          <a:off x="632221" y="0"/>
          <a:ext cx="586978" cy="1219200"/>
        </a:xfrm>
        <a:prstGeom prst="roundRect">
          <a:avLst>
            <a:gd name="adj" fmla="val 10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Times"/>
            </a:rPr>
            <a:t>Cluster 2</a:t>
          </a:r>
          <a:endParaRPr lang="en-US" sz="1100" kern="1200" dirty="0">
            <a:latin typeface="Times"/>
          </a:endParaRPr>
        </a:p>
      </dsp:txBody>
      <dsp:txXfrm>
        <a:off x="632221" y="0"/>
        <a:ext cx="586978" cy="365760"/>
      </dsp:txXfrm>
    </dsp:sp>
    <dsp:sp modelId="{D2C9FBA6-8CA3-6D4B-BAE7-C8A5EA08702E}">
      <dsp:nvSpPr>
        <dsp:cNvPr id="0" name=""/>
        <dsp:cNvSpPr/>
      </dsp:nvSpPr>
      <dsp:spPr>
        <a:xfrm>
          <a:off x="720712" y="348341"/>
          <a:ext cx="363020" cy="22137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P</a:t>
          </a:r>
          <a:r>
            <a:rPr lang="en-US" sz="1100" kern="1200" baseline="-25000" dirty="0" smtClean="0"/>
            <a:t>2</a:t>
          </a:r>
          <a:endParaRPr lang="en-US" sz="1100" kern="1200" baseline="-25000" dirty="0"/>
        </a:p>
      </dsp:txBody>
      <dsp:txXfrm>
        <a:off x="727196" y="354825"/>
        <a:ext cx="350052" cy="208411"/>
      </dsp:txXfrm>
    </dsp:sp>
    <dsp:sp modelId="{EB5839CD-EA82-A749-A0DA-9EA19938C753}">
      <dsp:nvSpPr>
        <dsp:cNvPr id="0" name=""/>
        <dsp:cNvSpPr/>
      </dsp:nvSpPr>
      <dsp:spPr>
        <a:xfrm>
          <a:off x="722489" y="783771"/>
          <a:ext cx="397557" cy="22137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P</a:t>
          </a:r>
          <a:r>
            <a:rPr lang="en-US" sz="1100" kern="1200" baseline="-25000" dirty="0" smtClean="0"/>
            <a:t>5</a:t>
          </a:r>
          <a:endParaRPr lang="en-US" sz="1100" kern="1200" baseline="-25000" dirty="0"/>
        </a:p>
      </dsp:txBody>
      <dsp:txXfrm>
        <a:off x="728973" y="790255"/>
        <a:ext cx="384589" cy="2084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0.0121</cdr:x>
      <cdr:y>0.14697</cdr:y>
    </cdr:from>
    <cdr:to>
      <cdr:x>0.06576</cdr:x>
      <cdr:y>0.18213</cdr:y>
    </cdr:to>
    <cdr:sp macro="" textlink="">
      <cdr:nvSpPr>
        <cdr:cNvPr id="2" name="Text Box 39"/>
        <cdr:cNvSpPr txBox="1">
          <a:spLocks xmlns:a="http://schemas.openxmlformats.org/drawingml/2006/main" noChangeArrowheads="1"/>
        </cdr:cNvSpPr>
      </cdr:nvSpPr>
      <cdr:spPr bwMode="auto">
        <a:xfrm xmlns:a="http://schemas.openxmlformats.org/drawingml/2006/main">
          <a:off x="97445" y="675330"/>
          <a:ext cx="432116" cy="16158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0" bIns="0" anchor="t" upright="1">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pPr algn="l" rtl="0">
            <a:defRPr sz="1000"/>
          </a:pPr>
          <a:r>
            <a:rPr lang="en-US" sz="900" b="0" i="0" strike="noStrike" dirty="0" smtClean="0">
              <a:solidFill>
                <a:srgbClr val="000000"/>
              </a:solidFill>
              <a:latin typeface="Times"/>
              <a:ea typeface="Trebuchet MS"/>
              <a:cs typeface="Trebuchet MS"/>
            </a:rPr>
            <a:t>1 </a:t>
          </a:r>
          <a:r>
            <a:rPr lang="en-US" sz="900" dirty="0" err="1">
              <a:solidFill>
                <a:srgbClr val="000000"/>
              </a:solidFill>
              <a:latin typeface="Times"/>
              <a:ea typeface="Trebuchet MS"/>
              <a:cs typeface="Trebuchet MS"/>
            </a:rPr>
            <a:t>E</a:t>
          </a:r>
          <a:r>
            <a:rPr lang="en-US" sz="900" b="0" i="0" strike="noStrike" dirty="0" err="1" smtClean="0">
              <a:solidFill>
                <a:srgbClr val="000000"/>
              </a:solidFill>
              <a:latin typeface="Times"/>
              <a:ea typeface="Trebuchet MS"/>
              <a:cs typeface="Trebuchet MS"/>
            </a:rPr>
            <a:t>flop</a:t>
          </a:r>
          <a:r>
            <a:rPr lang="en-US" sz="900" b="0" i="0" strike="noStrike" dirty="0" err="1">
              <a:solidFill>
                <a:srgbClr val="000000"/>
              </a:solidFill>
              <a:latin typeface="Times"/>
              <a:ea typeface="Trebuchet MS"/>
              <a:cs typeface="Trebuchet MS"/>
            </a:rPr>
            <a:t>/s</a:t>
          </a:r>
          <a:endParaRPr lang="en-US" sz="900" b="0" i="0" strike="noStrike" dirty="0">
            <a:solidFill>
              <a:srgbClr val="000000"/>
            </a:solidFill>
            <a:latin typeface="Times"/>
            <a:ea typeface="Trebuchet MS"/>
            <a:cs typeface="Trebuchet M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Data-aware Compression</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Tanzima Islam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901C22-2440-084D-BA7E-556F62CACB69}" type="slidenum">
              <a:rPr lang="en-US" smtClean="0"/>
              <a:t>‹#›</a:t>
            </a:fld>
            <a:endParaRPr lang="en-US"/>
          </a:p>
        </p:txBody>
      </p:sp>
    </p:spTree>
    <p:extLst>
      <p:ext uri="{BB962C8B-B14F-4D97-AF65-F5344CB8AC3E}">
        <p14:creationId xmlns:p14="http://schemas.microsoft.com/office/powerpoint/2010/main" val="7211226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Data-aware Compression</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Tanzima Islam</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E4897-CA97-864A-9F6F-EDA130CC7A2B}" type="slidenum">
              <a:rPr lang="en-US" smtClean="0"/>
              <a:t>‹#›</a:t>
            </a:fld>
            <a:endParaRPr lang="en-US"/>
          </a:p>
        </p:txBody>
      </p:sp>
    </p:spTree>
    <p:extLst>
      <p:ext uri="{BB962C8B-B14F-4D97-AF65-F5344CB8AC3E}">
        <p14:creationId xmlns:p14="http://schemas.microsoft.com/office/powerpoint/2010/main" val="218835332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0</a:t>
            </a:fld>
            <a:endParaRPr lang="en-US"/>
          </a:p>
        </p:txBody>
      </p:sp>
    </p:spTree>
    <p:extLst>
      <p:ext uri="{BB962C8B-B14F-4D97-AF65-F5344CB8AC3E}">
        <p14:creationId xmlns:p14="http://schemas.microsoft.com/office/powerpoint/2010/main" val="4054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This is the big picture of how different components of </a:t>
            </a:r>
            <a:r>
              <a:rPr lang="en-US" dirty="0" err="1" smtClean="0"/>
              <a:t>mcrEngine</a:t>
            </a:r>
            <a:r>
              <a:rPr lang="en-US" dirty="0" smtClean="0"/>
              <a:t> works.</a:t>
            </a:r>
          </a:p>
          <a:p>
            <a:r>
              <a:rPr lang="en-US" dirty="0" smtClean="0"/>
              <a:t>(2) </a:t>
            </a:r>
            <a:r>
              <a:rPr lang="en-US" dirty="0" err="1" smtClean="0"/>
              <a:t>mcrEngine</a:t>
            </a:r>
            <a:r>
              <a:rPr lang="en-US" dirty="0" smtClean="0"/>
              <a:t> has a compute node component that is a daemon process that runs where the application is running.</a:t>
            </a:r>
          </a:p>
          <a:p>
            <a:r>
              <a:rPr lang="en-US" dirty="0" smtClean="0"/>
              <a:t>(2) And, aggregator node component that can either run on I/O nodes or on another compute node</a:t>
            </a:r>
          </a:p>
          <a:p>
            <a:r>
              <a:rPr lang="en-US" dirty="0" smtClean="0"/>
              <a:t>(3) First, groups of compute nodes send meta-data to their respective </a:t>
            </a:r>
            <a:r>
              <a:rPr lang="en-US" dirty="0" err="1" smtClean="0"/>
              <a:t>aggregatorsidentifies</a:t>
            </a:r>
            <a:r>
              <a:rPr lang="en-US" dirty="0" smtClean="0"/>
              <a:t> similar variables across all checkpoints in the same group</a:t>
            </a:r>
          </a:p>
          <a:p>
            <a:r>
              <a:rPr lang="en-US" dirty="0" smtClean="0"/>
              <a:t>	-- 2. Requests data for a bunch of variables, applies data-aware aggregation and compression, requests for some more variables and so on.</a:t>
            </a:r>
          </a:p>
          <a:p>
            <a:r>
              <a:rPr lang="en-US" dirty="0" smtClean="0"/>
              <a:t>	-- 3. Once done will all variables, it applies </a:t>
            </a:r>
            <a:r>
              <a:rPr lang="en-US" dirty="0" err="1" smtClean="0"/>
              <a:t>gzip</a:t>
            </a:r>
            <a:r>
              <a:rPr lang="en-US" dirty="0" smtClean="0"/>
              <a:t> and sends final output to the PFS</a:t>
            </a:r>
          </a:p>
          <a:p>
            <a:r>
              <a:rPr lang="en-US" dirty="0" smtClean="0"/>
              <a:t>(4) Two things to note: </a:t>
            </a:r>
          </a:p>
          <a:p>
            <a:r>
              <a:rPr lang="en-US" dirty="0" smtClean="0"/>
              <a:t>	-- This pull based design of </a:t>
            </a:r>
            <a:r>
              <a:rPr lang="en-US" dirty="0" err="1" smtClean="0"/>
              <a:t>mcrEngine</a:t>
            </a:r>
            <a:r>
              <a:rPr lang="en-US" dirty="0" smtClean="0"/>
              <a:t> ensures that disk space on Aggregators will not be overwhelmed.</a:t>
            </a:r>
          </a:p>
          <a:p>
            <a:r>
              <a:rPr lang="en-US" dirty="0" smtClean="0"/>
              <a:t>	--Also</a:t>
            </a:r>
            <a:r>
              <a:rPr lang="en-US" baseline="0" dirty="0" smtClean="0"/>
              <a:t>, variable reading, compression and buffering to local disk on aggregators happen in parallel.</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15</a:t>
            </a:fld>
            <a:endParaRPr lang="en-US"/>
          </a:p>
        </p:txBody>
      </p:sp>
    </p:spTree>
    <p:extLst>
      <p:ext uri="{BB962C8B-B14F-4D97-AF65-F5344CB8AC3E}">
        <p14:creationId xmlns:p14="http://schemas.microsoft.com/office/powerpoint/2010/main" val="400236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To evaluate our techniques and the performance of our system, we used different ranges of checkpoint sizes from 4 real applications.</a:t>
            </a:r>
          </a:p>
          <a:p>
            <a:r>
              <a:rPr lang="en-US" dirty="0" smtClean="0"/>
              <a:t>(2) ALE3D and cactus have the largest set of checkpoints, and Cosmology and Implosion have the smaller ones.</a:t>
            </a:r>
          </a:p>
          <a:p>
            <a:r>
              <a:rPr lang="en-US" dirty="0" smtClean="0"/>
              <a:t>(3) We ran our experiments on Livermore’s production </a:t>
            </a:r>
            <a:r>
              <a:rPr lang="en-US" dirty="0" err="1" smtClean="0"/>
              <a:t>linux</a:t>
            </a:r>
            <a:r>
              <a:rPr lang="en-US" dirty="0" smtClean="0"/>
              <a:t> cluster Sierra with 15,409 cores.</a:t>
            </a:r>
          </a:p>
          <a:p>
            <a:r>
              <a:rPr lang="en-US" dirty="0" smtClean="0"/>
              <a:t>(4) For data-type specific compression, we used FPC, </a:t>
            </a:r>
            <a:r>
              <a:rPr lang="en-US" dirty="0" err="1" smtClean="0"/>
              <a:t>fpzip</a:t>
            </a:r>
            <a:r>
              <a:rPr lang="en-US" dirty="0" smtClean="0"/>
              <a:t> and </a:t>
            </a:r>
            <a:r>
              <a:rPr lang="en-US" dirty="0" err="1" smtClean="0"/>
              <a:t>lz</a:t>
            </a:r>
            <a:r>
              <a:rPr lang="en-US" dirty="0" smtClean="0"/>
              <a:t>. And for general purpose </a:t>
            </a:r>
            <a:r>
              <a:rPr lang="en-US" dirty="0" err="1" smtClean="0"/>
              <a:t>compresion</a:t>
            </a:r>
            <a:r>
              <a:rPr lang="en-US" dirty="0" smtClean="0"/>
              <a:t> used </a:t>
            </a:r>
            <a:r>
              <a:rPr lang="en-US" dirty="0" err="1" smtClean="0"/>
              <a:t>gzip</a:t>
            </a:r>
            <a:r>
              <a:rPr lang="en-US" dirty="0" smtClean="0"/>
              <a:t>. We actually compared performance of </a:t>
            </a:r>
            <a:r>
              <a:rPr lang="en-US" dirty="0" err="1" smtClean="0"/>
              <a:t>gzip</a:t>
            </a:r>
            <a:r>
              <a:rPr lang="en-US" dirty="0" smtClean="0"/>
              <a:t> with bzip2 and XY and found that </a:t>
            </a:r>
            <a:r>
              <a:rPr lang="en-US" dirty="0" err="1" smtClean="0"/>
              <a:t>gzip</a:t>
            </a:r>
            <a:r>
              <a:rPr lang="en-US" dirty="0" smtClean="0"/>
              <a:t> strikes the right balance between compression time and compression ratio.</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16</a:t>
            </a:fld>
            <a:endParaRPr lang="en-US"/>
          </a:p>
        </p:txBody>
      </p:sp>
    </p:spTree>
    <p:extLst>
      <p:ext uri="{BB962C8B-B14F-4D97-AF65-F5344CB8AC3E}">
        <p14:creationId xmlns:p14="http://schemas.microsoft.com/office/powerpoint/2010/main" val="197305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We first evaluate how well data-type aware compression works by measuring </a:t>
            </a:r>
            <a:r>
              <a:rPr lang="en-US" dirty="0" err="1" smtClean="0"/>
              <a:t>compressio</a:t>
            </a:r>
            <a:r>
              <a:rPr lang="en-US" dirty="0" smtClean="0"/>
              <a:t> ratio. We study the benefit of multiple passes compression, impact of group size and change in compression ratio with time.</a:t>
            </a:r>
          </a:p>
          <a:p>
            <a:r>
              <a:rPr lang="en-US" dirty="0" smtClean="0"/>
              <a:t>(2) Then, we measure the performance of checkpointing and restart phases of </a:t>
            </a:r>
            <a:r>
              <a:rPr lang="en-US" dirty="0" err="1" smtClean="0"/>
              <a:t>mcrEngine</a:t>
            </a:r>
            <a:r>
              <a:rPr lang="en-US" dirty="0" smtClean="0"/>
              <a:t>.</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17</a:t>
            </a:fld>
            <a:endParaRPr lang="en-US"/>
          </a:p>
        </p:txBody>
      </p:sp>
    </p:spTree>
    <p:extLst>
      <p:ext uri="{BB962C8B-B14F-4D97-AF65-F5344CB8AC3E}">
        <p14:creationId xmlns:p14="http://schemas.microsoft.com/office/powerpoint/2010/main" val="310748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First, we investigate the benefit of two phases of compression.</a:t>
            </a:r>
          </a:p>
          <a:p>
            <a:r>
              <a:rPr lang="en-US" dirty="0" smtClean="0"/>
              <a:t>(2) X axis shows different applications and Y axis shows compression ratio</a:t>
            </a:r>
          </a:p>
          <a:p>
            <a:r>
              <a:rPr lang="en-US" dirty="0" smtClean="0"/>
              <a:t>(3)[ animation] We can observe that there is a significant improvement in compression ratio going from 1</a:t>
            </a:r>
            <a:r>
              <a:rPr lang="en-US" baseline="30000" dirty="0" smtClean="0"/>
              <a:t>st</a:t>
            </a:r>
            <a:r>
              <a:rPr lang="en-US" dirty="0" smtClean="0"/>
              <a:t> phase to 2</a:t>
            </a:r>
            <a:r>
              <a:rPr lang="en-US" baseline="30000" dirty="0" smtClean="0"/>
              <a:t>nd</a:t>
            </a:r>
            <a:r>
              <a:rPr lang="en-US" dirty="0" smtClean="0"/>
              <a:t> phase</a:t>
            </a:r>
          </a:p>
          <a:p>
            <a:r>
              <a:rPr lang="en-US" dirty="0" smtClean="0"/>
              <a:t>Because data-type specific</a:t>
            </a:r>
            <a:r>
              <a:rPr lang="en-US" baseline="0" dirty="0" smtClean="0"/>
              <a:t> compression converts data to more compressible format. The amount varies depending on the mixture of variable types.</a:t>
            </a:r>
            <a:endParaRPr lang="en-US" dirty="0" smtClean="0"/>
          </a:p>
          <a:p>
            <a:r>
              <a:rPr lang="en-US" dirty="0" smtClean="0"/>
              <a:t>(5)N</a:t>
            </a:r>
            <a:r>
              <a:rPr lang="en-US" baseline="0" dirty="0" smtClean="0"/>
              <a:t>o such benefit for</a:t>
            </a:r>
            <a:r>
              <a:rPr lang="en-US" dirty="0" smtClean="0"/>
              <a:t> data-agnostic case. </a:t>
            </a:r>
          </a:p>
          <a:p>
            <a:r>
              <a:rPr lang="en-US" dirty="0" smtClean="0"/>
              <a:t>(6) This is because general-purpose compression algorithms do not work well with scientific datasets.</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18</a:t>
            </a:fld>
            <a:endParaRPr lang="en-US"/>
          </a:p>
        </p:txBody>
      </p:sp>
    </p:spTree>
    <p:extLst>
      <p:ext uri="{BB962C8B-B14F-4D97-AF65-F5344CB8AC3E}">
        <p14:creationId xmlns:p14="http://schemas.microsoft.com/office/powerpoint/2010/main" val="94199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Then we studied the impact of group sizes on compression ratio.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For all 4 applications, X axis shows group sizes and Y axis shows compression ratio.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We can make two observations from this experiment.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 Different merging schemes work better for different applications. For example, Aware-block works better for ALE3d and Aware for the rest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-- 2. Larger groups may be beneficial for certain </a:t>
            </a:r>
            <a:r>
              <a:rPr lang="en-US" dirty="0" err="1" smtClean="0"/>
              <a:t>applciations</a:t>
            </a:r>
            <a:r>
              <a:rPr lang="en-US" dirty="0" smtClean="0"/>
              <a:t>. For example, ALE3d here, there 8% of improvement in compression ratio going from group size 2 to 32. However, for others this is not be the case.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We can expect to see such increase when similarity exists in checkpoints across processes.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 However, there is a trade-off. Large group sizes decreases the number of concurrent transfers to the PFS but increases the overhead of handling large volume of data by the aggregator.</a:t>
            </a:r>
            <a:endParaRPr lang="en-US" dirty="0"/>
          </a:p>
        </p:txBody>
      </p:sp>
      <p:sp>
        <p:nvSpPr>
          <p:cNvPr id="4" name="Slide Number Placeholder 3"/>
          <p:cNvSpPr>
            <a:spLocks noGrp="1"/>
          </p:cNvSpPr>
          <p:nvPr>
            <p:ph type="sldNum" sz="quarter" idx="10"/>
          </p:nvPr>
        </p:nvSpPr>
        <p:spPr/>
        <p:txBody>
          <a:bodyPr/>
          <a:lstStyle/>
          <a:p>
            <a:fld id="{E28E4897-CA97-864A-9F6F-EDA130CC7A2B}" type="slidenum">
              <a:rPr lang="en-US" smtClean="0"/>
              <a:t>19</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352739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Now, let’s add the compression ratio from data-agnostic schemes.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[Click on Enter] Almost always, one or the other data-aware scheme outperforms the data-agnostic schemes.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The most dramatic result we see is for Cactus checkpoints, where we get twice as much compression using data-aware technique than data-agnostic one.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[Transition]So, we reduce total checkpoint of 2.4GB to 1.21GB by using data-aware compression; which is 98-115% relative improvement.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 For the rest of our experiments, we used a group size of 32 for all applications.</a:t>
            </a:r>
            <a:endParaRPr lang="en-US" dirty="0"/>
          </a:p>
        </p:txBody>
      </p:sp>
      <p:sp>
        <p:nvSpPr>
          <p:cNvPr id="4" name="Slide Number Placeholder 3"/>
          <p:cNvSpPr>
            <a:spLocks noGrp="1"/>
          </p:cNvSpPr>
          <p:nvPr>
            <p:ph type="sldNum" sz="quarter" idx="10"/>
          </p:nvPr>
        </p:nvSpPr>
        <p:spPr/>
        <p:txBody>
          <a:bodyPr/>
          <a:lstStyle/>
          <a:p>
            <a:fld id="{E28E4897-CA97-864A-9F6F-EDA130CC7A2B}" type="slidenum">
              <a:rPr lang="en-US" smtClean="0"/>
              <a:t>20</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3527397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Then, we studied impact of data-aware compression on I/O performance compared to data-agnostic one.</a:t>
            </a:r>
          </a:p>
          <a:p>
            <a:r>
              <a:rPr lang="en-US" dirty="0" smtClean="0"/>
              <a:t>(2) Along X axis, we see number of application processes, and Y axis shows average transfer time.</a:t>
            </a:r>
          </a:p>
          <a:p>
            <a:r>
              <a:rPr lang="en-US" dirty="0" smtClean="0"/>
              <a:t>(3) IOR used N-&gt;M checkpointing with group size of 32, so for 28672 processes, we used 896 concurrent transfers</a:t>
            </a:r>
          </a:p>
          <a:p>
            <a:r>
              <a:rPr lang="en-US" dirty="0" smtClean="0"/>
              <a:t>(4) Aggregators used 2.4GB for agnostic scheme, and 1.2GB for data-aware one.</a:t>
            </a:r>
          </a:p>
          <a:p>
            <a:r>
              <a:rPr lang="en-US" dirty="0" smtClean="0"/>
              <a:t>(5) The take away</a:t>
            </a:r>
            <a:r>
              <a:rPr lang="en-US" baseline="0" dirty="0" smtClean="0"/>
              <a:t> point for this experiment is that</a:t>
            </a:r>
            <a:r>
              <a:rPr lang="en-US" dirty="0" smtClean="0"/>
              <a:t> </a:t>
            </a:r>
            <a:r>
              <a:rPr lang="en-US" dirty="0" err="1" smtClean="0"/>
              <a:t>mcrEngine</a:t>
            </a:r>
            <a:r>
              <a:rPr lang="en-US" dirty="0" smtClean="0"/>
              <a:t> with data-aware compression improves I/O performance by reducing the amount of data transferred at large scale.</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22</a:t>
            </a:fld>
            <a:endParaRPr lang="en-US"/>
          </a:p>
        </p:txBody>
      </p:sp>
    </p:spTree>
    <p:extLst>
      <p:ext uri="{BB962C8B-B14F-4D97-AF65-F5344CB8AC3E}">
        <p14:creationId xmlns:p14="http://schemas.microsoft.com/office/powerpoint/2010/main" val="1190134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(1) To study the impact of aggregation on I/O performance, we ran the same experiment as before with IOR.</a:t>
            </a:r>
          </a:p>
          <a:p>
            <a:pPr marL="0" indent="0">
              <a:buNone/>
            </a:pPr>
            <a:r>
              <a:rPr lang="en-US" dirty="0" smtClean="0"/>
              <a:t>(2) X axis shows number of processes and Y axis shows average operation times.</a:t>
            </a:r>
          </a:p>
          <a:p>
            <a:pPr marL="0" indent="0">
              <a:buNone/>
            </a:pPr>
            <a:r>
              <a:rPr lang="en-US" dirty="0" smtClean="0"/>
              <a:t>(3) For N-&gt;N each process transfers 78MB</a:t>
            </a:r>
          </a:p>
          <a:p>
            <a:pPr marL="0" indent="0">
              <a:buNone/>
            </a:pPr>
            <a:r>
              <a:rPr lang="en-US" dirty="0" smtClean="0"/>
              <a:t>-- and for N-&gt;M, we use group size of 32 and each aggregator uses 1.2GB.</a:t>
            </a:r>
          </a:p>
          <a:p>
            <a:pPr marL="0" indent="0">
              <a:buNone/>
            </a:pPr>
            <a:r>
              <a:rPr lang="en-US" dirty="0" smtClean="0"/>
              <a:t>(4) From this experiment, we can see that aggregation improves checkpoint read time tremendously. </a:t>
            </a:r>
          </a:p>
          <a:p>
            <a:pPr marL="0" indent="0">
              <a:buNone/>
            </a:pPr>
            <a:r>
              <a:rPr lang="en-US" dirty="0" smtClean="0"/>
              <a:t>--since checkpoint reading happens in the critical path, it improves overall application </a:t>
            </a:r>
            <a:r>
              <a:rPr lang="en-US" dirty="0" err="1" smtClean="0"/>
              <a:t>rumtime</a:t>
            </a:r>
            <a:r>
              <a:rPr lang="en-US" dirty="0" smtClean="0"/>
              <a:t>.</a:t>
            </a:r>
          </a:p>
          <a:p>
            <a:pPr marL="0" indent="0">
              <a:buNone/>
            </a:pPr>
            <a:r>
              <a:rPr lang="en-US" dirty="0" smtClean="0"/>
              <a:t>(5) For writes, in average case, the improves is only 26% for 15K processes, but potential for almost 100% improvement in the worst case. </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23</a:t>
            </a:fld>
            <a:endParaRPr lang="en-US"/>
          </a:p>
        </p:txBody>
      </p:sp>
    </p:spTree>
    <p:extLst>
      <p:ext uri="{BB962C8B-B14F-4D97-AF65-F5344CB8AC3E}">
        <p14:creationId xmlns:p14="http://schemas.microsoft.com/office/powerpoint/2010/main" val="685896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baseline="0" dirty="0" smtClean="0"/>
              <a:t>Now, we evaluate the overall performance of our checkpointing system.</a:t>
            </a:r>
          </a:p>
          <a:p>
            <a:pPr marL="228600" indent="-228600">
              <a:buAutoNum type="arabicParenBoth"/>
            </a:pPr>
            <a:r>
              <a:rPr lang="en-US" baseline="0" dirty="0" smtClean="0"/>
              <a:t>We ran this exp. For 15,408 processes. N-&gt; schemes use group size of 32.</a:t>
            </a:r>
          </a:p>
          <a:p>
            <a:pPr marL="0" indent="0">
              <a:buNone/>
            </a:pPr>
            <a:r>
              <a:rPr lang="en-US" baseline="0" dirty="0" smtClean="0"/>
              <a:t>(2) X axis shows 5 different schemes that we evaluate for ALE3d and cactus. We chose these 2 because they had the largest set of checkpoints. </a:t>
            </a:r>
          </a:p>
          <a:p>
            <a:pPr marL="0" indent="0">
              <a:buNone/>
            </a:pPr>
            <a:r>
              <a:rPr lang="en-US" baseline="0" dirty="0" smtClean="0"/>
              <a:t>	-- Y axis shows total checkpointing overhead.</a:t>
            </a:r>
          </a:p>
          <a:p>
            <a:pPr marL="0" indent="0">
              <a:buNone/>
            </a:pPr>
            <a:r>
              <a:rPr lang="en-US" baseline="0" dirty="0" smtClean="0"/>
              <a:t>(3) The first scheme is N-&gt;N write without compression, the second is individual compression before N-&gt;N write, the 3rd one is no compression, only N-&gt;M write, and the last 2 are N-&gt;M writes with data-agnostic and data-aware compression respectively.</a:t>
            </a:r>
          </a:p>
          <a:p>
            <a:pPr marL="0" indent="0">
              <a:buNone/>
            </a:pPr>
            <a:r>
              <a:rPr lang="en-US" baseline="0" dirty="0" smtClean="0"/>
              <a:t>(4) We observe that </a:t>
            </a:r>
            <a:r>
              <a:rPr lang="en-US" baseline="0" dirty="0" err="1" smtClean="0"/>
              <a:t>mcrEngine</a:t>
            </a:r>
            <a:r>
              <a:rPr lang="en-US" baseline="0" dirty="0" smtClean="0"/>
              <a:t> converts checkpointing process from a network bound operation to a </a:t>
            </a:r>
            <a:r>
              <a:rPr lang="en-US" baseline="0" dirty="0" err="1" smtClean="0"/>
              <a:t>cpu</a:t>
            </a:r>
            <a:r>
              <a:rPr lang="en-US" baseline="0" dirty="0" smtClean="0"/>
              <a:t> bound one.</a:t>
            </a:r>
          </a:p>
          <a:p>
            <a:pPr marL="0" indent="0">
              <a:buNone/>
            </a:pPr>
            <a:r>
              <a:rPr lang="en-US" baseline="0" dirty="0" smtClean="0"/>
              <a:t>(5)</a:t>
            </a:r>
            <a:r>
              <a:rPr lang="en-US" baseline="0" dirty="0" err="1" smtClean="0"/>
              <a:t>mcrEngine</a:t>
            </a:r>
            <a:r>
              <a:rPr lang="en-US" baseline="0" dirty="0" smtClean="0"/>
              <a:t> reduces overall checkpointing overhead by </a:t>
            </a:r>
            <a:r>
              <a:rPr lang="en-US" baseline="0" dirty="0" err="1" smtClean="0"/>
              <a:t>upto</a:t>
            </a:r>
            <a:r>
              <a:rPr lang="en-US" baseline="0" dirty="0" smtClean="0"/>
              <a:t> 87%. </a:t>
            </a:r>
          </a:p>
          <a:p>
            <a:pPr marL="0" indent="0">
              <a:buNone/>
            </a:pPr>
            <a:r>
              <a:rPr lang="en-US" baseline="0" dirty="0" smtClean="0"/>
              <a:t>	-- This reduction allows applications to checkpoint more frequently, which improves fault-tolerance.</a:t>
            </a:r>
          </a:p>
        </p:txBody>
      </p:sp>
      <p:sp>
        <p:nvSpPr>
          <p:cNvPr id="4" name="Slide Number Placeholder 3"/>
          <p:cNvSpPr>
            <a:spLocks noGrp="1"/>
          </p:cNvSpPr>
          <p:nvPr>
            <p:ph type="sldNum" sz="quarter" idx="10"/>
          </p:nvPr>
        </p:nvSpPr>
        <p:spPr/>
        <p:txBody>
          <a:bodyPr/>
          <a:lstStyle/>
          <a:p>
            <a:fld id="{E28E4897-CA97-864A-9F6F-EDA130CC7A2B}" type="slidenum">
              <a:rPr lang="en-US" smtClean="0"/>
              <a:t>24</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2673854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Then, we compared their restart times. </a:t>
            </a:r>
          </a:p>
          <a:p>
            <a:r>
              <a:rPr lang="en-US" dirty="0" smtClean="0"/>
              <a:t>(2) As expected, data-aware technique takes more </a:t>
            </a:r>
            <a:r>
              <a:rPr lang="en-US" dirty="0" err="1" smtClean="0"/>
              <a:t>cpu</a:t>
            </a:r>
            <a:r>
              <a:rPr lang="en-US" dirty="0" smtClean="0"/>
              <a:t> time, but reduces I/O time by reading less data from the PFS.</a:t>
            </a:r>
          </a:p>
          <a:p>
            <a:r>
              <a:rPr lang="en-US" dirty="0" smtClean="0"/>
              <a:t>(3) IT also reduces total recovery time by </a:t>
            </a:r>
            <a:r>
              <a:rPr lang="en-US" dirty="0" err="1" smtClean="0"/>
              <a:t>mroe</a:t>
            </a:r>
            <a:r>
              <a:rPr lang="en-US" dirty="0" smtClean="0"/>
              <a:t> than 60% compared to today’s N-&gt;N checkpointing systems.</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25</a:t>
            </a:fld>
            <a:endParaRPr lang="en-US"/>
          </a:p>
        </p:txBody>
      </p:sp>
    </p:spTree>
    <p:extLst>
      <p:ext uri="{BB962C8B-B14F-4D97-AF65-F5344CB8AC3E}">
        <p14:creationId xmlns:p14="http://schemas.microsoft.com/office/powerpoint/2010/main" val="346181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widely used </a:t>
            </a:r>
            <a:r>
              <a:rPr lang="en-US" dirty="0" err="1" smtClean="0"/>
              <a:t>paradyme</a:t>
            </a:r>
            <a:r>
              <a:rPr lang="en-US" baseline="0" dirty="0" smtClean="0"/>
              <a:t> in providing reliability is checkpoint/restart. </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2</a:t>
            </a:fld>
            <a:endParaRPr lang="en-US"/>
          </a:p>
        </p:txBody>
      </p:sp>
    </p:spTree>
    <p:extLst>
      <p:ext uri="{BB962C8B-B14F-4D97-AF65-F5344CB8AC3E}">
        <p14:creationId xmlns:p14="http://schemas.microsoft.com/office/powerpoint/2010/main" val="1540245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Improves</a:t>
            </a:r>
            <a:r>
              <a:rPr lang="en-US" baseline="0" dirty="0" smtClean="0"/>
              <a:t> application performance by reducing recovery overhead by 60%</a:t>
            </a:r>
          </a:p>
          <a:p>
            <a:r>
              <a:rPr lang="en-US" baseline="0" dirty="0" smtClean="0"/>
              <a:t>3.2: Improves checkpointing frequency by reducing checkpointing overhead by up to 87%</a:t>
            </a:r>
          </a:p>
          <a:p>
            <a:r>
              <a:rPr lang="en-US" baseline="0" dirty="0" smtClean="0"/>
              <a:t>3.3: Transforms checkpointing from a network bound operation to a </a:t>
            </a:r>
            <a:r>
              <a:rPr lang="en-US" baseline="0" dirty="0" err="1" smtClean="0"/>
              <a:t>cpu</a:t>
            </a:r>
            <a:r>
              <a:rPr lang="en-US" baseline="0" dirty="0" smtClean="0"/>
              <a:t> bound one, </a:t>
            </a:r>
          </a:p>
          <a:p>
            <a:r>
              <a:rPr lang="en-US" baseline="0" dirty="0" smtClean="0"/>
              <a:t>---- this is the key factor that makes </a:t>
            </a:r>
            <a:r>
              <a:rPr lang="en-US" baseline="0" dirty="0" err="1" smtClean="0"/>
              <a:t>mcrEngine</a:t>
            </a:r>
            <a:r>
              <a:rPr lang="en-US" baseline="0" dirty="0" smtClean="0"/>
              <a:t> a scalable checkpointing system at the end.</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26</a:t>
            </a:fld>
            <a:endParaRPr lang="en-US"/>
          </a:p>
        </p:txBody>
      </p:sp>
    </p:spTree>
    <p:extLst>
      <p:ext uri="{BB962C8B-B14F-4D97-AF65-F5344CB8AC3E}">
        <p14:creationId xmlns:p14="http://schemas.microsoft.com/office/powerpoint/2010/main" val="2043873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SB: Give the high level answers to the two questions. </a:t>
            </a:r>
          </a:p>
          <a:p>
            <a:r>
              <a:rPr lang="en-US" baseline="0" smtClean="0"/>
              <a:t>(</a:t>
            </a:r>
            <a:r>
              <a:rPr lang="en-US" baseline="0" dirty="0" smtClean="0"/>
              <a:t>1) So what is the problem?</a:t>
            </a:r>
          </a:p>
          <a:p>
            <a:r>
              <a:rPr lang="en-US" baseline="0" dirty="0" smtClean="0"/>
              <a:t>(2) As MPI applications are growing to 100s of thousands of processes, today’s checkpoint-restart systems will not scale due to two reasons</a:t>
            </a:r>
          </a:p>
          <a:p>
            <a:r>
              <a:rPr lang="en-US" baseline="0" dirty="0" smtClean="0"/>
              <a:t>(3) As we saw in the previous slide, due to increasing number of concurrent transfers </a:t>
            </a:r>
          </a:p>
          <a:p>
            <a:r>
              <a:rPr lang="en-US" baseline="0" dirty="0" smtClean="0"/>
              <a:t>-- why? causing contention on PFS</a:t>
            </a:r>
          </a:p>
          <a:p>
            <a:r>
              <a:rPr lang="en-US" baseline="0" dirty="0" smtClean="0"/>
              <a:t>(4) and increasing volume of checkpoint data per application. </a:t>
            </a:r>
          </a:p>
        </p:txBody>
      </p:sp>
      <p:sp>
        <p:nvSpPr>
          <p:cNvPr id="4" name="Slide Number Placeholder 3"/>
          <p:cNvSpPr>
            <a:spLocks noGrp="1"/>
          </p:cNvSpPr>
          <p:nvPr>
            <p:ph type="sldNum" sz="quarter" idx="10"/>
          </p:nvPr>
        </p:nvSpPr>
        <p:spPr/>
        <p:txBody>
          <a:bodyPr/>
          <a:lstStyle/>
          <a:p>
            <a:fld id="{E28E4897-CA97-864A-9F6F-EDA130CC7A2B}" type="slidenum">
              <a:rPr lang="en-US" smtClean="0"/>
              <a:t>30</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227026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SB: Change scheme(i,j) to compressed(i,j)</a:t>
            </a:r>
            <a:r>
              <a:rPr lang="en-US" baseline="0" smtClean="0"/>
              <a:t> and so on. </a:t>
            </a:r>
          </a:p>
          <a:p>
            <a:r>
              <a:rPr lang="en-US" baseline="0" smtClean="0"/>
              <a:t>Use a single term – similarity or benefit. We decided on using benefit only. </a:t>
            </a:r>
            <a:endParaRPr lang="en-US" smtClean="0"/>
          </a:p>
          <a:p>
            <a:r>
              <a:rPr lang="en-US" smtClean="0"/>
              <a:t>Application</a:t>
            </a:r>
            <a:r>
              <a:rPr lang="en-US" dirty="0" smtClean="0"/>
              <a:t>: cactus with </a:t>
            </a:r>
            <a:r>
              <a:rPr lang="en-US" dirty="0" err="1" smtClean="0"/>
              <a:t>dmonly</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31</a:t>
            </a:fld>
            <a:endParaRPr lang="en-US"/>
          </a:p>
        </p:txBody>
      </p:sp>
    </p:spTree>
    <p:extLst>
      <p:ext uri="{BB962C8B-B14F-4D97-AF65-F5344CB8AC3E}">
        <p14:creationId xmlns:p14="http://schemas.microsoft.com/office/powerpoint/2010/main" val="1176661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Two factors</a:t>
            </a:r>
            <a:r>
              <a:rPr lang="en-US" baseline="0" smtClean="0"/>
              <a:t> for the distance between two processes i, j - </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32</a:t>
            </a:fld>
            <a:endParaRPr lang="en-US"/>
          </a:p>
        </p:txBody>
      </p:sp>
    </p:spTree>
    <p:extLst>
      <p:ext uri="{BB962C8B-B14F-4D97-AF65-F5344CB8AC3E}">
        <p14:creationId xmlns:p14="http://schemas.microsoft.com/office/powerpoint/2010/main" val="909876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Enzo: 79% single precision</a:t>
            </a:r>
          </a:p>
          <a:p>
            <a:r>
              <a:rPr lang="en-US" smtClean="0"/>
              <a:t>Cactus: 88% double precision</a:t>
            </a:r>
          </a:p>
          <a:p>
            <a:r>
              <a:rPr lang="en-US" smtClean="0"/>
              <a:t>Second</a:t>
            </a:r>
            <a:r>
              <a:rPr lang="en-US" baseline="0" smtClean="0"/>
              <a:t> filtering criterion is by data type. </a:t>
            </a:r>
            <a:endParaRPr lang="en-US"/>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33</a:t>
            </a:fld>
            <a:endParaRPr lang="en-US"/>
          </a:p>
        </p:txBody>
      </p:sp>
    </p:spTree>
    <p:extLst>
      <p:ext uri="{BB962C8B-B14F-4D97-AF65-F5344CB8AC3E}">
        <p14:creationId xmlns:p14="http://schemas.microsoft.com/office/powerpoint/2010/main" val="80912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Use 3 representative variables for w/o sampling, w/</a:t>
            </a:r>
            <a:r>
              <a:rPr lang="en-US" baseline="0" smtClean="0"/>
              <a:t> chunking, and w/ wavelet transform. </a:t>
            </a:r>
            <a:endParaRPr lang="en-US"/>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37</a:t>
            </a:fld>
            <a:endParaRPr lang="en-US"/>
          </a:p>
        </p:txBody>
      </p:sp>
    </p:spTree>
    <p:extLst>
      <p:ext uri="{BB962C8B-B14F-4D97-AF65-F5344CB8AC3E}">
        <p14:creationId xmlns:p14="http://schemas.microsoft.com/office/powerpoint/2010/main" val="2330826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Put</a:t>
            </a:r>
            <a:r>
              <a:rPr lang="en-US" baseline="0" smtClean="0"/>
              <a:t> technical details as second level bullets. </a:t>
            </a:r>
            <a:endParaRPr lang="en-US"/>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39</a:t>
            </a:fld>
            <a:endParaRPr lang="en-US"/>
          </a:p>
        </p:txBody>
      </p:sp>
    </p:spTree>
    <p:extLst>
      <p:ext uri="{BB962C8B-B14F-4D97-AF65-F5344CB8AC3E}">
        <p14:creationId xmlns:p14="http://schemas.microsoft.com/office/powerpoint/2010/main" val="1271582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With this I finish my presentation and will gladly answer any question.</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44</a:t>
            </a:fld>
            <a:endParaRPr lang="en-US"/>
          </a:p>
        </p:txBody>
      </p:sp>
    </p:spTree>
    <p:extLst>
      <p:ext uri="{BB962C8B-B14F-4D97-AF65-F5344CB8AC3E}">
        <p14:creationId xmlns:p14="http://schemas.microsoft.com/office/powerpoint/2010/main" val="2364952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Then, we studied how compression ratio changes as simulation progresses.</a:t>
            </a:r>
          </a:p>
          <a:p>
            <a:r>
              <a:rPr lang="en-US" dirty="0" smtClean="0"/>
              <a:t>(2) For thee</a:t>
            </a:r>
            <a:r>
              <a:rPr lang="en-US" baseline="0" dirty="0" smtClean="0"/>
              <a:t> 3</a:t>
            </a:r>
            <a:r>
              <a:rPr lang="en-US" dirty="0" smtClean="0"/>
              <a:t> applications, X axis shows checkpoints taken at different time steps, and Y axis shows compression ratio</a:t>
            </a:r>
          </a:p>
          <a:p>
            <a:r>
              <a:rPr lang="en-US" dirty="0" smtClean="0"/>
              <a:t>(3) For </a:t>
            </a:r>
            <a:r>
              <a:rPr lang="en-US" dirty="0" err="1" smtClean="0"/>
              <a:t>Cosmolgoy</a:t>
            </a:r>
            <a:r>
              <a:rPr lang="en-US" dirty="0" smtClean="0"/>
              <a:t> and Implosion, we see high compression ratio at the beginning of a simulation because these were the checkpoints with </a:t>
            </a:r>
          </a:p>
          <a:p>
            <a:r>
              <a:rPr lang="en-US" dirty="0" smtClean="0"/>
              <a:t>Variables</a:t>
            </a:r>
            <a:r>
              <a:rPr lang="en-US" baseline="0" dirty="0" smtClean="0"/>
              <a:t> initialized to </a:t>
            </a:r>
            <a:r>
              <a:rPr lang="en-US" dirty="0" smtClean="0"/>
              <a:t>default initialized. Cactus however, did not have any default initialization values. </a:t>
            </a:r>
          </a:p>
          <a:p>
            <a:r>
              <a:rPr lang="en-US" dirty="0" smtClean="0"/>
              <a:t>(4) We can see two trends here. For some applications, checkpoints are very </a:t>
            </a:r>
            <a:r>
              <a:rPr lang="en-US" dirty="0" err="1" smtClean="0"/>
              <a:t>compressionble</a:t>
            </a:r>
            <a:r>
              <a:rPr lang="en-US" dirty="0" smtClean="0"/>
              <a:t> at the beginning, and the end -- like implosion. As opposed to cactus, where compression ratio stays almost flat through out the simulation. Our intuition tells us that data computed by cactus may have the same amount of variability </a:t>
            </a:r>
            <a:r>
              <a:rPr lang="en-US" dirty="0" err="1" smtClean="0"/>
              <a:t>throuhout</a:t>
            </a:r>
            <a:r>
              <a:rPr lang="en-US" dirty="0" smtClean="0"/>
              <a:t> the run.</a:t>
            </a:r>
            <a:endParaRPr lang="en-US" dirty="0"/>
          </a:p>
        </p:txBody>
      </p:sp>
      <p:sp>
        <p:nvSpPr>
          <p:cNvPr id="4" name="Slide Number Placeholder 3"/>
          <p:cNvSpPr>
            <a:spLocks noGrp="1"/>
          </p:cNvSpPr>
          <p:nvPr>
            <p:ph type="sldNum" sz="quarter" idx="10"/>
          </p:nvPr>
        </p:nvSpPr>
        <p:spPr/>
        <p:txBody>
          <a:bodyPr/>
          <a:lstStyle/>
          <a:p>
            <a:fld id="{E28E4897-CA97-864A-9F6F-EDA130CC7A2B}" type="slidenum">
              <a:rPr lang="en-US" smtClean="0"/>
              <a:t>54</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3527397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summarizes relative improvement in compression ratio for data-aware schemes compared to data-agnostic ones. The reduction in size is in </a:t>
            </a:r>
            <a:r>
              <a:rPr lang="en-US" baseline="0" dirty="0" err="1" smtClean="0"/>
              <a:t>giga</a:t>
            </a:r>
            <a:r>
              <a:rPr lang="en-US" baseline="0" dirty="0" smtClean="0"/>
              <a:t> bytes. </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55</a:t>
            </a:fld>
            <a:endParaRPr lang="en-US"/>
          </a:p>
        </p:txBody>
      </p:sp>
    </p:spTree>
    <p:extLst>
      <p:ext uri="{BB962C8B-B14F-4D97-AF65-F5344CB8AC3E}">
        <p14:creationId xmlns:p14="http://schemas.microsoft.com/office/powerpoint/2010/main" val="112738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As</a:t>
            </a:r>
            <a:r>
              <a:rPr lang="en-US" baseline="0" dirty="0" smtClean="0"/>
              <a:t> we move forward towards exascale, mean time between failures is decreasing from order of hours to order of minutes</a:t>
            </a:r>
            <a:r>
              <a:rPr lang="en-US" dirty="0" smtClean="0"/>
              <a:t>. </a:t>
            </a:r>
          </a:p>
          <a:p>
            <a:pPr marL="457200" lvl="1" indent="0">
              <a:buNone/>
            </a:pPr>
            <a:r>
              <a:rPr lang="en-US" dirty="0" smtClean="0"/>
              <a:t>-- Checkpoint/restart has been widely used in these environments to provide fault-tolerance.</a:t>
            </a:r>
          </a:p>
          <a:p>
            <a:pPr marL="228600" indent="-228600">
              <a:buAutoNum type="arabicPeriod"/>
            </a:pPr>
            <a:r>
              <a:rPr lang="en-US" dirty="0" smtClean="0"/>
              <a:t>MPI applications running on clusters take globally coordinated checkpoints -- meaning all the processes collaborate together to decide when to take a checkpoint.</a:t>
            </a:r>
          </a:p>
          <a:p>
            <a:pPr marL="0" indent="0">
              <a:buNone/>
            </a:pPr>
            <a:r>
              <a:rPr lang="en-US" dirty="0" smtClean="0"/>
              <a:t>3. In an application-level checkpoint, a process decides which variables to store as opposed to simply copying the entire memory state.</a:t>
            </a:r>
          </a:p>
          <a:p>
            <a:pPr marL="0" indent="0">
              <a:buNone/>
            </a:pPr>
            <a:r>
              <a:rPr lang="en-US" dirty="0" smtClean="0"/>
              <a:t>4. To enhance portability of these checkpoints across multiple-architectures, many applications use high-level data</a:t>
            </a:r>
            <a:r>
              <a:rPr lang="en-US" baseline="0" dirty="0" smtClean="0"/>
              <a:t> </a:t>
            </a:r>
            <a:r>
              <a:rPr lang="en-US" dirty="0" smtClean="0"/>
              <a:t>formats</a:t>
            </a:r>
          </a:p>
          <a:p>
            <a:pPr marL="0" indent="0">
              <a:buNone/>
            </a:pPr>
            <a:r>
              <a:rPr lang="en-US" dirty="0" smtClean="0"/>
              <a:t> such as HDF5 to annotate variables with meta-data information.</a:t>
            </a:r>
          </a:p>
          <a:p>
            <a:pPr marL="0" indent="0">
              <a:buNone/>
            </a:pPr>
            <a:r>
              <a:rPr lang="en-US" dirty="0" smtClean="0"/>
              <a:t>	--  For example, an HDF5 annotation will have variable name, data type etc. along with data.</a:t>
            </a:r>
          </a:p>
          <a:p>
            <a:pPr marL="0" indent="0">
              <a:buNone/>
            </a:pPr>
            <a:r>
              <a:rPr lang="en-US" dirty="0" smtClean="0"/>
              <a:t>5. Once processes take checkpoint, applications transfer them to Parallel File System or PFS in one of three different ways.</a:t>
            </a:r>
          </a:p>
          <a:p>
            <a:pPr marL="0" indent="0">
              <a:buNone/>
            </a:pPr>
            <a:r>
              <a:rPr lang="en-US" dirty="0" smtClean="0"/>
              <a:t>	(5.1) In one extreme, N-&gt;1 where 1 process gathers checkpoints from all others, and write to the PFS. It will not scale because 1 process is the bottleneck.</a:t>
            </a:r>
          </a:p>
          <a:p>
            <a:pPr marL="0" indent="0">
              <a:buNone/>
            </a:pPr>
            <a:r>
              <a:rPr lang="en-US" dirty="0" smtClean="0"/>
              <a:t>	(5.2) In another extreme is N-&gt; N</a:t>
            </a:r>
            <a:r>
              <a:rPr lang="en-US" baseline="0" dirty="0" smtClean="0"/>
              <a:t> or direct, easiest to implement but increases contention on PFS at large scale.</a:t>
            </a:r>
            <a:endParaRPr lang="en-US" dirty="0" smtClean="0"/>
          </a:p>
          <a:p>
            <a:pPr marL="0" indent="0">
              <a:buNone/>
            </a:pPr>
            <a:r>
              <a:rPr lang="en-US" dirty="0" smtClean="0"/>
              <a:t>	(5.3) N-&gt;M is the best compromise where groups of processes aggregate their checkpoints and send to the PFS. </a:t>
            </a:r>
          </a:p>
          <a:p>
            <a:pPr marL="0" indent="0">
              <a:buNone/>
            </a:pPr>
            <a:r>
              <a:rPr lang="en-US" dirty="0" smtClean="0"/>
              <a:t>		--However, it</a:t>
            </a:r>
            <a:r>
              <a:rPr lang="en-US" baseline="0" dirty="0" smtClean="0"/>
              <a:t> increases complexity of application code.</a:t>
            </a:r>
            <a:endParaRPr lang="en-US" dirty="0"/>
          </a:p>
        </p:txBody>
      </p:sp>
      <p:sp>
        <p:nvSpPr>
          <p:cNvPr id="4" name="Slide Number Placeholder 3"/>
          <p:cNvSpPr>
            <a:spLocks noGrp="1"/>
          </p:cNvSpPr>
          <p:nvPr>
            <p:ph type="sldNum" sz="quarter" idx="10"/>
          </p:nvPr>
        </p:nvSpPr>
        <p:spPr/>
        <p:txBody>
          <a:bodyPr/>
          <a:lstStyle/>
          <a:p>
            <a:fld id="{E28E4897-CA97-864A-9F6F-EDA130CC7A2B}" type="slidenum">
              <a:rPr lang="en-US" smtClean="0"/>
              <a:t>8</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4098535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Introduce</a:t>
            </a:r>
            <a:r>
              <a:rPr lang="en-US" baseline="0" dirty="0" smtClean="0"/>
              <a:t> </a:t>
            </a:r>
            <a:r>
              <a:rPr lang="en-US" baseline="0" dirty="0" err="1" smtClean="0"/>
              <a:t>DiaGrid</a:t>
            </a:r>
            <a:r>
              <a:rPr lang="en-US" baseline="0" dirty="0" smtClean="0"/>
              <a:t> – 30K cores, 9 </a:t>
            </a:r>
            <a:r>
              <a:rPr lang="en-US" baseline="0" dirty="0" err="1" smtClean="0"/>
              <a:t>universitiies</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58</a:t>
            </a:fld>
            <a:endParaRPr lang="en-US"/>
          </a:p>
        </p:txBody>
      </p:sp>
    </p:spTree>
    <p:extLst>
      <p:ext uri="{BB962C8B-B14F-4D97-AF65-F5344CB8AC3E}">
        <p14:creationId xmlns:p14="http://schemas.microsoft.com/office/powerpoint/2010/main" val="3464719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en-US" dirty="0" smtClean="0"/>
              <a:t>Now that we have a list of reliable storage hosts, let’s see how our checkpoint recovery scheme works.</a:t>
            </a:r>
          </a:p>
          <a:p>
            <a:pPr marL="228600" indent="-228600">
              <a:buFontTx/>
              <a:buAutoNum type="arabicPeriod"/>
            </a:pPr>
            <a:r>
              <a:rPr lang="en-US" dirty="0" smtClean="0"/>
              <a:t>During a </a:t>
            </a:r>
            <a:r>
              <a:rPr lang="en-US" dirty="0" err="1" smtClean="0"/>
              <a:t>ckpt</a:t>
            </a:r>
            <a:r>
              <a:rPr lang="en-US" dirty="0" smtClean="0"/>
              <a:t> storing phase, an app generates a </a:t>
            </a:r>
            <a:r>
              <a:rPr lang="en-US" dirty="0" err="1" smtClean="0"/>
              <a:t>ckpt</a:t>
            </a:r>
            <a:r>
              <a:rPr lang="en-US" dirty="0" smtClean="0"/>
              <a:t> on the disk</a:t>
            </a:r>
          </a:p>
          <a:p>
            <a:pPr marL="685800" lvl="1" indent="-228600">
              <a:buFontTx/>
              <a:buAutoNum type="arabicPeriod"/>
            </a:pPr>
            <a:r>
              <a:rPr lang="en-US" dirty="0" smtClean="0"/>
              <a:t> our scheme compresses</a:t>
            </a:r>
            <a:r>
              <a:rPr lang="en-US" baseline="0" dirty="0" smtClean="0"/>
              <a:t> these checkpoints. Say, system level </a:t>
            </a:r>
            <a:r>
              <a:rPr lang="en-US" baseline="0" dirty="0" err="1" smtClean="0"/>
              <a:t>ckpts</a:t>
            </a:r>
            <a:r>
              <a:rPr lang="en-US" baseline="0" dirty="0" smtClean="0"/>
              <a:t> are compressible and why.</a:t>
            </a:r>
            <a:endParaRPr lang="en-US" dirty="0" smtClean="0"/>
          </a:p>
          <a:p>
            <a:pPr marL="685800" lvl="1" indent="-228600">
              <a:buFontTx/>
              <a:buAutoNum type="arabicPeriod"/>
            </a:pPr>
            <a:r>
              <a:rPr lang="en-US" dirty="0" smtClean="0"/>
              <a:t>then encodes into </a:t>
            </a:r>
            <a:r>
              <a:rPr lang="en-US" dirty="0" err="1" smtClean="0"/>
              <a:t>m+k</a:t>
            </a:r>
            <a:r>
              <a:rPr lang="en-US" dirty="0" smtClean="0"/>
              <a:t> fragments </a:t>
            </a:r>
          </a:p>
          <a:p>
            <a:pPr marL="685800" lvl="1" indent="-228600">
              <a:buFontTx/>
              <a:buAutoNum type="arabicPeriod"/>
            </a:pPr>
            <a:r>
              <a:rPr lang="en-US" dirty="0" smtClean="0"/>
              <a:t>sends in parallel to </a:t>
            </a:r>
            <a:r>
              <a:rPr lang="en-US" dirty="0" err="1" smtClean="0"/>
              <a:t>m+k</a:t>
            </a:r>
            <a:r>
              <a:rPr lang="en-US" dirty="0" smtClean="0"/>
              <a:t> storage hosts.</a:t>
            </a:r>
          </a:p>
          <a:p>
            <a:pPr marL="228600" indent="-228600">
              <a:buFontTx/>
              <a:buAutoNum type="arabicPeriod"/>
            </a:pPr>
            <a:r>
              <a:rPr lang="en-US" dirty="0" smtClean="0"/>
              <a:t>During a recovery phase, reads,</a:t>
            </a:r>
            <a:r>
              <a:rPr lang="en-US" baseline="0" dirty="0" smtClean="0"/>
              <a:t> decodes, decompresses and regenerates for apps to use.</a:t>
            </a: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1D9B90-D959-2443-999E-7B042902305C}" type="slidenum">
              <a:rPr lang="en-US" smtClean="0"/>
              <a:pPr/>
              <a:t>62</a:t>
            </a:fld>
            <a:endParaRPr lang="en-US" smtClean="0"/>
          </a:p>
        </p:txBody>
      </p:sp>
      <p:sp>
        <p:nvSpPr>
          <p:cNvPr id="6" name="Header Placeholder 5"/>
          <p:cNvSpPr>
            <a:spLocks noGrp="1"/>
          </p:cNvSpPr>
          <p:nvPr>
            <p:ph type="hdr" sz="quarter" idx="11"/>
          </p:nvPr>
        </p:nvSpPr>
        <p:spPr/>
        <p:txBody>
          <a:bodyPr/>
          <a:lstStyle/>
          <a:p>
            <a:r>
              <a:rPr lang="en-US" smtClean="0"/>
              <a:t>Tanzima Z. Islam</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63</a:t>
            </a:fld>
            <a:endParaRPr lang="en-US"/>
          </a:p>
        </p:txBody>
      </p:sp>
    </p:spTree>
    <p:extLst>
      <p:ext uri="{BB962C8B-B14F-4D97-AF65-F5344CB8AC3E}">
        <p14:creationId xmlns:p14="http://schemas.microsoft.com/office/powerpoint/2010/main" val="2851379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Cpu</a:t>
            </a:r>
            <a:r>
              <a:rPr lang="en-US" dirty="0" smtClean="0"/>
              <a:t> time includes compression and encoding times. Compression time being the dominant factor.</a:t>
            </a:r>
          </a:p>
          <a:p>
            <a:r>
              <a:rPr lang="en-US" dirty="0" smtClean="0"/>
              <a:t>-- Mention: We</a:t>
            </a:r>
            <a:r>
              <a:rPr lang="en-US" baseline="0" dirty="0" smtClean="0"/>
              <a:t> parallelized these two phases and found 67% of improvement in </a:t>
            </a:r>
            <a:r>
              <a:rPr lang="en-US" baseline="0" dirty="0" err="1" smtClean="0"/>
              <a:t>cpu</a:t>
            </a:r>
            <a:r>
              <a:rPr lang="en-US" baseline="0" dirty="0" smtClean="0"/>
              <a:t> overhead</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64</a:t>
            </a:fld>
            <a:endParaRPr lang="en-US"/>
          </a:p>
        </p:txBody>
      </p:sp>
    </p:spTree>
    <p:extLst>
      <p:ext uri="{BB962C8B-B14F-4D97-AF65-F5344CB8AC3E}">
        <p14:creationId xmlns:p14="http://schemas.microsoft.com/office/powerpoint/2010/main" val="262833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dirty="0" smtClean="0"/>
              <a:t>Erasure</a:t>
            </a:r>
            <a:r>
              <a:rPr lang="en-US" baseline="0" dirty="0" smtClean="0"/>
              <a:t> coding </a:t>
            </a:r>
            <a:r>
              <a:rPr lang="en-US" baseline="0" dirty="0" err="1" smtClean="0">
                <a:sym typeface="Wingdings"/>
              </a:rPr>
              <a:t></a:t>
            </a:r>
            <a:r>
              <a:rPr lang="en-US" baseline="0" dirty="0" smtClean="0">
                <a:sym typeface="Wingdings"/>
              </a:rPr>
              <a:t> Explain </a:t>
            </a:r>
            <a:r>
              <a:rPr lang="en-US" baseline="0" dirty="0" err="1" smtClean="0">
                <a:sym typeface="Wingdings"/>
              </a:rPr>
              <a:t>m+k</a:t>
            </a:r>
            <a:r>
              <a:rPr lang="en-US" baseline="0" dirty="0" smtClean="0">
                <a:sym typeface="Wingdings"/>
              </a:rPr>
              <a:t> and how it improved fault tolerance.</a:t>
            </a: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A0EA5-4906-1D49-B15B-E62C16283D7D}" type="slidenum">
              <a:rPr lang="en-US" smtClean="0"/>
              <a:pPr/>
              <a:t>66</a:t>
            </a:fld>
            <a:endParaRPr lang="en-US" smtClean="0"/>
          </a:p>
        </p:txBody>
      </p:sp>
      <p:sp>
        <p:nvSpPr>
          <p:cNvPr id="6" name="Header Placeholder 5"/>
          <p:cNvSpPr>
            <a:spLocks noGrp="1"/>
          </p:cNvSpPr>
          <p:nvPr>
            <p:ph type="hdr" sz="quarter" idx="11"/>
          </p:nvPr>
        </p:nvSpPr>
        <p:spPr/>
        <p:txBody>
          <a:bodyPr/>
          <a:lstStyle/>
          <a:p>
            <a:r>
              <a:rPr lang="en-US" smtClean="0"/>
              <a:t>Tanzima Z. Islam</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Cactus</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68</a:t>
            </a:fld>
            <a:endParaRPr lang="en-US"/>
          </a:p>
        </p:txBody>
      </p:sp>
    </p:spTree>
    <p:extLst>
      <p:ext uri="{BB962C8B-B14F-4D97-AF65-F5344CB8AC3E}">
        <p14:creationId xmlns:p14="http://schemas.microsoft.com/office/powerpoint/2010/main" val="4143900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Development in Top500</a:t>
            </a:r>
          </a:p>
          <a:p>
            <a:r>
              <a:rPr lang="en-US" dirty="0" smtClean="0"/>
              <a:t>Sequoia</a:t>
            </a:r>
            <a:r>
              <a:rPr lang="en-US" baseline="0" dirty="0" smtClean="0"/>
              <a:t> uses 1572864 cores.</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70</a:t>
            </a:fld>
            <a:endParaRPr lang="en-US"/>
          </a:p>
        </p:txBody>
      </p:sp>
    </p:spTree>
    <p:extLst>
      <p:ext uri="{BB962C8B-B14F-4D97-AF65-F5344CB8AC3E}">
        <p14:creationId xmlns:p14="http://schemas.microsoft.com/office/powerpoint/2010/main" val="2988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To study the impact of growing scale of applications, we used a file system benchmark IOR (Interleaved-or-random </a:t>
            </a:r>
            <a:r>
              <a:rPr lang="en-US" dirty="0" err="1" smtClean="0"/>
              <a:t>Filesystem</a:t>
            </a:r>
            <a:r>
              <a:rPr lang="en-US" dirty="0" smtClean="0"/>
              <a:t> benchmark) </a:t>
            </a:r>
          </a:p>
          <a:p>
            <a:pPr marL="685800" lvl="1" indent="-228600">
              <a:buAutoNum type="arabicParenBoth"/>
            </a:pPr>
            <a:r>
              <a:rPr lang="en-US" dirty="0" smtClean="0"/>
              <a:t>on Livermore’s </a:t>
            </a:r>
            <a:r>
              <a:rPr lang="en-US" dirty="0" err="1" smtClean="0"/>
              <a:t>Lustre</a:t>
            </a:r>
            <a:r>
              <a:rPr lang="en-US" dirty="0" smtClean="0"/>
              <a:t> </a:t>
            </a:r>
            <a:r>
              <a:rPr lang="en-US" dirty="0" err="1" smtClean="0"/>
              <a:t>filesystem</a:t>
            </a:r>
            <a:r>
              <a:rPr lang="en-US" dirty="0" smtClean="0"/>
              <a:t>. </a:t>
            </a:r>
          </a:p>
          <a:p>
            <a:pPr marL="685800" lvl="1" indent="-228600">
              <a:buAutoNum type="arabicParenBoth"/>
            </a:pPr>
            <a:r>
              <a:rPr lang="en-US" dirty="0" smtClean="0"/>
              <a:t>To emulate direct transfer</a:t>
            </a:r>
            <a:r>
              <a:rPr lang="en-US" baseline="0" dirty="0" smtClean="0"/>
              <a:t> approach</a:t>
            </a:r>
            <a:endParaRPr lang="en-US" dirty="0" smtClean="0"/>
          </a:p>
          <a:p>
            <a:pPr marL="0" indent="0">
              <a:buNone/>
            </a:pPr>
            <a:r>
              <a:rPr lang="en-US" dirty="0" smtClean="0"/>
              <a:t>(2)  X axis shows the number of processes concurrently transferring data, and Y axis shows the average operation times.</a:t>
            </a:r>
          </a:p>
          <a:p>
            <a:pPr marL="0" indent="0">
              <a:buNone/>
            </a:pPr>
            <a:r>
              <a:rPr lang="en-US" dirty="0" smtClean="0"/>
              <a:t>(3) Each process</a:t>
            </a:r>
            <a:r>
              <a:rPr lang="en-US" baseline="0" dirty="0" smtClean="0"/>
              <a:t> sends </a:t>
            </a:r>
            <a:r>
              <a:rPr lang="en-US" dirty="0" smtClean="0"/>
              <a:t>78MB of data</a:t>
            </a:r>
          </a:p>
          <a:p>
            <a:pPr marL="0" indent="0">
              <a:buNone/>
            </a:pPr>
            <a:r>
              <a:rPr lang="en-US" dirty="0" smtClean="0"/>
              <a:t>(4) The first observation is: </a:t>
            </a:r>
            <a:r>
              <a:rPr lang="en-US" dirty="0" err="1" smtClean="0"/>
              <a:t>avg</a:t>
            </a:r>
            <a:r>
              <a:rPr lang="en-US" dirty="0" smtClean="0"/>
              <a:t> </a:t>
            </a:r>
            <a:r>
              <a:rPr lang="en-US" dirty="0" err="1" smtClean="0"/>
              <a:t>ckpt</a:t>
            </a:r>
            <a:r>
              <a:rPr lang="en-US" dirty="0" smtClean="0"/>
              <a:t> write time </a:t>
            </a:r>
            <a:r>
              <a:rPr lang="en-US" dirty="0" err="1" smtClean="0"/>
              <a:t>inreases</a:t>
            </a:r>
            <a:r>
              <a:rPr lang="en-US" dirty="0" smtClean="0"/>
              <a:t> at large scale</a:t>
            </a:r>
          </a:p>
          <a:p>
            <a:pPr marL="0" indent="0">
              <a:buNone/>
            </a:pPr>
            <a:r>
              <a:rPr lang="en-US" dirty="0" smtClean="0"/>
              <a:t>	-- this reduces</a:t>
            </a:r>
            <a:r>
              <a:rPr lang="en-US" baseline="0" dirty="0" smtClean="0"/>
              <a:t> checkpointing frequency and as a result means loss of more computation when a failure occurs.</a:t>
            </a:r>
          </a:p>
          <a:p>
            <a:pPr marL="0" indent="0">
              <a:buNone/>
            </a:pPr>
            <a:r>
              <a:rPr lang="en-US" dirty="0" smtClean="0"/>
              <a:t> (5)</a:t>
            </a:r>
            <a:r>
              <a:rPr lang="en-US" baseline="0" dirty="0" smtClean="0"/>
              <a:t> The second observation is that performance impact is even worse during </a:t>
            </a:r>
            <a:r>
              <a:rPr lang="en-US" baseline="0" dirty="0" err="1" smtClean="0"/>
              <a:t>ckpt</a:t>
            </a:r>
            <a:r>
              <a:rPr lang="en-US" baseline="0" dirty="0" smtClean="0"/>
              <a:t> reading time</a:t>
            </a:r>
          </a:p>
          <a:p>
            <a:pPr marL="0" indent="0">
              <a:buNone/>
            </a:pPr>
            <a:r>
              <a:rPr lang="en-US" baseline="0" dirty="0" smtClean="0"/>
              <a:t>	-- Since checkpoint reading </a:t>
            </a:r>
            <a:r>
              <a:rPr lang="en-US" baseline="0" dirty="0" err="1" smtClean="0"/>
              <a:t>happnes</a:t>
            </a:r>
            <a:r>
              <a:rPr lang="en-US" baseline="0" dirty="0" smtClean="0"/>
              <a:t> in the critical path of an application, </a:t>
            </a:r>
            <a:r>
              <a:rPr lang="en-US" dirty="0" smtClean="0"/>
              <a:t>high</a:t>
            </a:r>
            <a:r>
              <a:rPr lang="en-US" baseline="0" dirty="0" smtClean="0"/>
              <a:t> reading overhead impacts application performance negatively.</a:t>
            </a:r>
            <a:endParaRPr lang="en-US" dirty="0" smtClean="0"/>
          </a:p>
        </p:txBody>
      </p:sp>
      <p:sp>
        <p:nvSpPr>
          <p:cNvPr id="4" name="Slide Number Placeholder 3"/>
          <p:cNvSpPr>
            <a:spLocks noGrp="1"/>
          </p:cNvSpPr>
          <p:nvPr>
            <p:ph type="sldNum" sz="quarter" idx="10"/>
          </p:nvPr>
        </p:nvSpPr>
        <p:spPr/>
        <p:txBody>
          <a:bodyPr/>
          <a:lstStyle/>
          <a:p>
            <a:fld id="{E28E4897-CA97-864A-9F6F-EDA130CC7A2B}" type="slidenum">
              <a:rPr lang="en-US" smtClean="0"/>
              <a:t>9</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420348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So what is the problem?</a:t>
            </a:r>
          </a:p>
          <a:p>
            <a:r>
              <a:rPr lang="en-US" baseline="0" dirty="0" smtClean="0"/>
              <a:t>(2) As MPI applications are growing to 100s of thousands of processes, today’s checkpoint-restart systems will not scale due to two reasons</a:t>
            </a:r>
          </a:p>
          <a:p>
            <a:r>
              <a:rPr lang="en-US" baseline="0" dirty="0" smtClean="0"/>
              <a:t>(3) As we saw in the previous slide, due to increasing number of concurrent transfers </a:t>
            </a:r>
          </a:p>
          <a:p>
            <a:r>
              <a:rPr lang="en-US" baseline="0" dirty="0" smtClean="0"/>
              <a:t>-- why? causing contention on PFS</a:t>
            </a:r>
          </a:p>
          <a:p>
            <a:r>
              <a:rPr lang="en-US" baseline="0" dirty="0" smtClean="0"/>
              <a:t>(4) and increasing volume of checkpoint data per application. </a:t>
            </a:r>
          </a:p>
        </p:txBody>
      </p:sp>
      <p:sp>
        <p:nvSpPr>
          <p:cNvPr id="4" name="Slide Number Placeholder 3"/>
          <p:cNvSpPr>
            <a:spLocks noGrp="1"/>
          </p:cNvSpPr>
          <p:nvPr>
            <p:ph type="sldNum" sz="quarter" idx="10"/>
          </p:nvPr>
        </p:nvSpPr>
        <p:spPr/>
        <p:txBody>
          <a:bodyPr/>
          <a:lstStyle/>
          <a:p>
            <a:fld id="{E28E4897-CA97-864A-9F6F-EDA130CC7A2B}" type="slidenum">
              <a:rPr lang="en-US" smtClean="0"/>
              <a:t>10</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22702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(1) To solve these two problems, we propose a novel data-aware aggregation scheme that not only reduces the number of concurrent transfers, but also improves </a:t>
            </a:r>
            <a:r>
              <a:rPr lang="en-US" dirty="0" err="1" smtClean="0"/>
              <a:t>compressiblity</a:t>
            </a:r>
            <a:r>
              <a:rPr lang="en-US" dirty="0" smtClean="0"/>
              <a:t> of checkpoints, by bringing together data that are semantically similar across processes</a:t>
            </a:r>
          </a:p>
          <a:p>
            <a:pPr marL="0" indent="0">
              <a:buNone/>
            </a:pPr>
            <a:r>
              <a:rPr lang="en-US" dirty="0" smtClean="0"/>
              <a:t>(2) And then, apply data-aware compression that yields better compression than simply concatenating checkpoints and compressing</a:t>
            </a:r>
          </a:p>
          <a:p>
            <a:pPr marL="0" indent="0">
              <a:buNone/>
            </a:pPr>
            <a:r>
              <a:rPr lang="en-US" dirty="0" smtClean="0"/>
              <a:t>(3) Then, we designed and developed an N-&gt;M checkpointing system </a:t>
            </a:r>
            <a:r>
              <a:rPr lang="en-US" dirty="0" err="1" smtClean="0"/>
              <a:t>mcrEngine</a:t>
            </a:r>
            <a:r>
              <a:rPr lang="en-US" dirty="0" smtClean="0"/>
              <a:t>, that decouples checkpoint transfer from applications. So now, application processes can simply take their checkpoint and resume work without having to worry about how to transfer them to the PFs.</a:t>
            </a:r>
          </a:p>
          <a:p>
            <a:pPr marL="0" indent="0">
              <a:buNone/>
            </a:pPr>
            <a:r>
              <a:rPr lang="en-US" dirty="0" smtClean="0"/>
              <a:t>(4) </a:t>
            </a:r>
            <a:r>
              <a:rPr lang="en-US" dirty="0" err="1" smtClean="0"/>
              <a:t>mcrEngine</a:t>
            </a:r>
            <a:r>
              <a:rPr lang="en-US" dirty="0" smtClean="0"/>
              <a:t> also improves application performance by reducing restart overhead.</a:t>
            </a:r>
            <a:endParaRPr lang="en-US" dirty="0"/>
          </a:p>
        </p:txBody>
      </p:sp>
      <p:sp>
        <p:nvSpPr>
          <p:cNvPr id="4" name="Date Placeholder 3"/>
          <p:cNvSpPr>
            <a:spLocks noGrp="1"/>
          </p:cNvSpPr>
          <p:nvPr>
            <p:ph type="dt" idx="10"/>
          </p:nvPr>
        </p:nvSpPr>
        <p:spPr/>
        <p:txBody>
          <a:bodyPr/>
          <a:lstStyle/>
          <a:p>
            <a:r>
              <a:rPr lang="en-US" smtClean="0"/>
              <a:t>Data-aware Compression</a:t>
            </a:r>
            <a:endParaRPr lang="en-US"/>
          </a:p>
        </p:txBody>
      </p:sp>
      <p:sp>
        <p:nvSpPr>
          <p:cNvPr id="5" name="Footer Placeholder 4"/>
          <p:cNvSpPr>
            <a:spLocks noGrp="1"/>
          </p:cNvSpPr>
          <p:nvPr>
            <p:ph type="ftr" sz="quarter" idx="11"/>
          </p:nvPr>
        </p:nvSpPr>
        <p:spPr/>
        <p:txBody>
          <a:bodyPr/>
          <a:lstStyle/>
          <a:p>
            <a:r>
              <a:rPr lang="en-US" smtClean="0"/>
              <a:t>Tanzima Islam</a:t>
            </a:r>
            <a:endParaRPr lang="en-US"/>
          </a:p>
        </p:txBody>
      </p:sp>
      <p:sp>
        <p:nvSpPr>
          <p:cNvPr id="6" name="Slide Number Placeholder 5"/>
          <p:cNvSpPr>
            <a:spLocks noGrp="1"/>
          </p:cNvSpPr>
          <p:nvPr>
            <p:ph type="sldNum" sz="quarter" idx="12"/>
          </p:nvPr>
        </p:nvSpPr>
        <p:spPr/>
        <p:txBody>
          <a:bodyPr/>
          <a:lstStyle/>
          <a:p>
            <a:fld id="{E28E4897-CA97-864A-9F6F-EDA130CC7A2B}" type="slidenum">
              <a:rPr lang="en-US" smtClean="0"/>
              <a:t>11</a:t>
            </a:fld>
            <a:endParaRPr lang="en-US"/>
          </a:p>
        </p:txBody>
      </p:sp>
    </p:spTree>
    <p:extLst>
      <p:ext uri="{BB962C8B-B14F-4D97-AF65-F5344CB8AC3E}">
        <p14:creationId xmlns:p14="http://schemas.microsoft.com/office/powerpoint/2010/main" val="423631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most intuitive way of aggregating these checkpoints is data-agnostic., meaning not looking at the data written in them.</a:t>
            </a:r>
          </a:p>
          <a:p>
            <a:r>
              <a:rPr lang="en-US" dirty="0" smtClean="0"/>
              <a:t>(2) We can simply concatenate them one after another, and then compress. A scheme we call Agnostic</a:t>
            </a:r>
          </a:p>
          <a:p>
            <a:r>
              <a:rPr lang="en-US" dirty="0" smtClean="0"/>
              <a:t>(3) Or, interleave checkpoints in blocks and then compress. This is what we call Agnostic-block scheme.</a:t>
            </a:r>
          </a:p>
          <a:p>
            <a:r>
              <a:rPr lang="en-US" dirty="0" smtClean="0"/>
              <a:t>(5) It is certainly very easy to implement, however, does not yield good compression, even if we apply another level of compression after the first phase.</a:t>
            </a:r>
          </a:p>
        </p:txBody>
      </p:sp>
      <p:sp>
        <p:nvSpPr>
          <p:cNvPr id="4" name="Slide Number Placeholder 3"/>
          <p:cNvSpPr>
            <a:spLocks noGrp="1"/>
          </p:cNvSpPr>
          <p:nvPr>
            <p:ph type="sldNum" sz="quarter" idx="10"/>
          </p:nvPr>
        </p:nvSpPr>
        <p:spPr/>
        <p:txBody>
          <a:bodyPr/>
          <a:lstStyle/>
          <a:p>
            <a:fld id="{E28E4897-CA97-864A-9F6F-EDA130CC7A2B}" type="slidenum">
              <a:rPr lang="en-US" smtClean="0"/>
              <a:t>12</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285069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(1) And the other way is to look at the actual data and put similar variables together.</a:t>
            </a:r>
          </a:p>
          <a:p>
            <a:pPr marL="0" indent="0">
              <a:buNone/>
            </a:pPr>
            <a:r>
              <a:rPr lang="en-US" dirty="0" smtClean="0"/>
              <a:t>(2) The rationale is that putting similar data </a:t>
            </a:r>
            <a:r>
              <a:rPr lang="en-US" dirty="0" err="1" smtClean="0"/>
              <a:t>closel</a:t>
            </a:r>
            <a:r>
              <a:rPr lang="en-US" dirty="0" smtClean="0"/>
              <a:t> result in better compression than mixing up different types of data.</a:t>
            </a:r>
          </a:p>
          <a:p>
            <a:pPr marL="0" indent="0">
              <a:buNone/>
            </a:pPr>
            <a:r>
              <a:rPr lang="en-US" dirty="0" smtClean="0"/>
              <a:t>(2) We use variable names, data-type and class information to find similar variables. I/O libraries such as HDF5 or </a:t>
            </a:r>
            <a:r>
              <a:rPr lang="en-US" dirty="0" err="1" smtClean="0"/>
              <a:t>netCDF</a:t>
            </a:r>
            <a:r>
              <a:rPr lang="en-US" dirty="0" smtClean="0"/>
              <a:t>, already make these information available. </a:t>
            </a:r>
          </a:p>
          <a:p>
            <a:pPr marL="0" indent="0">
              <a:buNone/>
            </a:pPr>
            <a:r>
              <a:rPr lang="en-US" dirty="0" smtClean="0"/>
              <a:t>(3) To merge these, </a:t>
            </a:r>
          </a:p>
          <a:p>
            <a:pPr marL="0" indent="0">
              <a:buNone/>
            </a:pPr>
            <a:r>
              <a:rPr lang="en-US" dirty="0" smtClean="0"/>
              <a:t>(3.1) we can either concatenate similar variables one after another. This is what we can aware scheme</a:t>
            </a:r>
            <a:endParaRPr lang="en-US" dirty="0"/>
          </a:p>
        </p:txBody>
      </p:sp>
      <p:sp>
        <p:nvSpPr>
          <p:cNvPr id="4" name="Slide Number Placeholder 3"/>
          <p:cNvSpPr>
            <a:spLocks noGrp="1"/>
          </p:cNvSpPr>
          <p:nvPr>
            <p:ph type="sldNum" sz="quarter" idx="10"/>
          </p:nvPr>
        </p:nvSpPr>
        <p:spPr/>
        <p:txBody>
          <a:bodyPr/>
          <a:lstStyle/>
          <a:p>
            <a:fld id="{E28E4897-CA97-864A-9F6F-EDA130CC7A2B}" type="slidenum">
              <a:rPr lang="en-US" smtClean="0"/>
              <a:t>13</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285069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Once we merge similar variables, we apply data-type specific compression.</a:t>
            </a:r>
          </a:p>
          <a:p>
            <a:r>
              <a:rPr lang="en-US" dirty="0" smtClean="0"/>
              <a:t>(2) For example we use </a:t>
            </a:r>
            <a:r>
              <a:rPr lang="en-US" dirty="0" err="1" smtClean="0"/>
              <a:t>Burtscher’s</a:t>
            </a:r>
            <a:r>
              <a:rPr lang="en-US" dirty="0" smtClean="0"/>
              <a:t> FPC algorithm for double precision floating point data and </a:t>
            </a:r>
            <a:r>
              <a:rPr lang="en-US" dirty="0" err="1" smtClean="0"/>
              <a:t>lempel-ziv</a:t>
            </a:r>
            <a:r>
              <a:rPr lang="en-US" dirty="0" smtClean="0"/>
              <a:t> for integers. </a:t>
            </a:r>
          </a:p>
          <a:p>
            <a:r>
              <a:rPr lang="en-US" dirty="0" smtClean="0"/>
              <a:t>-- Our reason for using data-type specific compression for the first phase is, that prior work has shown that general purpose algorithms do not work well with non-uniform </a:t>
            </a:r>
            <a:r>
              <a:rPr lang="en-US" dirty="0" err="1" smtClean="0"/>
              <a:t>datatypes</a:t>
            </a:r>
            <a:r>
              <a:rPr lang="en-US" dirty="0" smtClean="0"/>
              <a:t> such as floats, which are very common in scientific datasets.</a:t>
            </a:r>
          </a:p>
          <a:p>
            <a:r>
              <a:rPr lang="en-US" dirty="0" smtClean="0"/>
              <a:t>(3) Then, we buffer these merged-compressed chunks.</a:t>
            </a:r>
          </a:p>
          <a:p>
            <a:r>
              <a:rPr lang="en-US" dirty="0" smtClean="0"/>
              <a:t>(4) Once we are done with all the </a:t>
            </a:r>
            <a:r>
              <a:rPr lang="en-US" dirty="0" err="1" smtClean="0"/>
              <a:t>vairables</a:t>
            </a:r>
            <a:r>
              <a:rPr lang="en-US" dirty="0" smtClean="0"/>
              <a:t> or the output buffer is full, we apply </a:t>
            </a:r>
            <a:r>
              <a:rPr lang="en-US" dirty="0" err="1" smtClean="0"/>
              <a:t>Gzip</a:t>
            </a:r>
            <a:r>
              <a:rPr lang="en-US" dirty="0" smtClean="0"/>
              <a:t> and write final output to the PFS.</a:t>
            </a:r>
          </a:p>
          <a:p>
            <a:r>
              <a:rPr lang="en-US" dirty="0" smtClean="0"/>
              <a:t>(5) We actually find that the 2nd phase makes a big difference in compression ratio.</a:t>
            </a:r>
            <a:endParaRPr lang="en-US" dirty="0"/>
          </a:p>
        </p:txBody>
      </p:sp>
      <p:sp>
        <p:nvSpPr>
          <p:cNvPr id="4" name="Slide Number Placeholder 3"/>
          <p:cNvSpPr>
            <a:spLocks noGrp="1"/>
          </p:cNvSpPr>
          <p:nvPr>
            <p:ph type="sldNum" sz="quarter" idx="10"/>
          </p:nvPr>
        </p:nvSpPr>
        <p:spPr/>
        <p:txBody>
          <a:bodyPr/>
          <a:lstStyle/>
          <a:p>
            <a:fld id="{E28E4897-CA97-864A-9F6F-EDA130CC7A2B}" type="slidenum">
              <a:rPr lang="en-US" smtClean="0"/>
              <a:t>14</a:t>
            </a:fld>
            <a:endParaRPr lang="en-US"/>
          </a:p>
        </p:txBody>
      </p:sp>
      <p:sp>
        <p:nvSpPr>
          <p:cNvPr id="5" name="Date Placeholder 4"/>
          <p:cNvSpPr>
            <a:spLocks noGrp="1"/>
          </p:cNvSpPr>
          <p:nvPr>
            <p:ph type="dt" idx="11"/>
          </p:nvPr>
        </p:nvSpPr>
        <p:spPr/>
        <p:txBody>
          <a:bodyPr/>
          <a:lstStyle/>
          <a:p>
            <a:r>
              <a:rPr lang="en-US" smtClean="0"/>
              <a:t>Data-aware Compression</a:t>
            </a:r>
            <a:endParaRPr lang="en-US"/>
          </a:p>
        </p:txBody>
      </p:sp>
      <p:sp>
        <p:nvSpPr>
          <p:cNvPr id="6" name="Footer Placeholder 5"/>
          <p:cNvSpPr>
            <a:spLocks noGrp="1"/>
          </p:cNvSpPr>
          <p:nvPr>
            <p:ph type="ftr" sz="quarter" idx="12"/>
          </p:nvPr>
        </p:nvSpPr>
        <p:spPr/>
        <p:txBody>
          <a:bodyPr/>
          <a:lstStyle/>
          <a:p>
            <a:r>
              <a:rPr lang="en-US" smtClean="0"/>
              <a:t>Tanzima Islam</a:t>
            </a:r>
            <a:endParaRPr lang="en-US"/>
          </a:p>
        </p:txBody>
      </p:sp>
    </p:spTree>
    <p:extLst>
      <p:ext uri="{BB962C8B-B14F-4D97-AF65-F5344CB8AC3E}">
        <p14:creationId xmlns:p14="http://schemas.microsoft.com/office/powerpoint/2010/main" val="285069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sz="2200">
                <a:solidFill>
                  <a:schemeClr val="bg1">
                    <a:lumMod val="75000"/>
                    <a:lumOff val="25000"/>
                  </a:schemeClr>
                </a:solidFill>
                <a:latin typeface="Time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11"/>
          </p:nvPr>
        </p:nvSpPr>
        <p:spPr/>
        <p:txBody>
          <a:bodyPr/>
          <a:lstStyle/>
          <a:p>
            <a:r>
              <a:rPr lang="en-US" smtClean="0"/>
              <a:t>Reliable &amp; Scalable Checkpointing Systems</a:t>
            </a:r>
            <a:endParaRPr lang="en-US" dirty="0"/>
          </a:p>
        </p:txBody>
      </p:sp>
      <p:sp>
        <p:nvSpPr>
          <p:cNvPr id="7" name="Title 6"/>
          <p:cNvSpPr>
            <a:spLocks noGrp="1"/>
          </p:cNvSpPr>
          <p:nvPr>
            <p:ph type="title"/>
          </p:nvPr>
        </p:nvSpPr>
        <p:spPr>
          <a:xfrm>
            <a:off x="533400" y="3048000"/>
            <a:ext cx="8382000" cy="620683"/>
          </a:xfrm>
        </p:spPr>
        <p:txBody>
          <a:bodyPr/>
          <a:lstStyle>
            <a:lvl1pPr>
              <a:defRPr sz="4400">
                <a:ln w="3175">
                  <a:solidFill>
                    <a:srgbClr val="00811B"/>
                  </a:solidFill>
                </a:ln>
                <a:solidFill>
                  <a:srgbClr val="008000"/>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4"/>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1"/>
          </p:nvPr>
        </p:nvSpPr>
        <p:spPr>
          <a:xfrm>
            <a:off x="685800" y="6492875"/>
            <a:ext cx="2667000" cy="365125"/>
          </a:xfrm>
        </p:spPr>
        <p:txBody>
          <a:bodyPr/>
          <a:lstStyle/>
          <a:p>
            <a:r>
              <a:rPr lang="en-US" smtClean="0"/>
              <a:t>Tanzima Islam (tislam@purdue.edu)</a:t>
            </a:r>
            <a:endParaRPr lang="en-US" dirty="0"/>
          </a:p>
        </p:txBody>
      </p:sp>
      <p:sp>
        <p:nvSpPr>
          <p:cNvPr id="9" name="Footer Placeholder 4"/>
          <p:cNvSpPr>
            <a:spLocks noGrp="1"/>
          </p:cNvSpPr>
          <p:nvPr>
            <p:ph type="ftr" sz="quarter" idx="3"/>
          </p:nvPr>
        </p:nvSpPr>
        <p:spPr>
          <a:xfrm>
            <a:off x="3352800" y="6492875"/>
            <a:ext cx="4038600" cy="365125"/>
          </a:xfrm>
          <a:prstGeom prst="rect">
            <a:avLst/>
          </a:prstGeom>
        </p:spPr>
        <p:txBody>
          <a:bodyPr vert="horz" lIns="91440" tIns="45720" rIns="91440" bIns="45720" rtlCol="0" anchor="ctr"/>
          <a:lstStyle>
            <a:lvl1pPr algn="ctr">
              <a:defRPr sz="1200">
                <a:solidFill>
                  <a:schemeClr val="bg1">
                    <a:lumMod val="75000"/>
                    <a:lumOff val="25000"/>
                  </a:schemeClr>
                </a:solidFill>
                <a:latin typeface="Times"/>
              </a:defRPr>
            </a:lvl1pPr>
          </a:lstStyle>
          <a:p>
            <a:r>
              <a:rPr lang="en-US" smtClean="0"/>
              <a:t>Reliable &amp; Scalable Checkpointing Systems</a:t>
            </a:r>
            <a:endParaRPr lang="en-US" dirty="0"/>
          </a:p>
        </p:txBody>
      </p:sp>
      <p:sp>
        <p:nvSpPr>
          <p:cNvPr id="8" name="Slide Number Placeholder 5"/>
          <p:cNvSpPr>
            <a:spLocks noGrp="1"/>
          </p:cNvSpPr>
          <p:nvPr>
            <p:ph type="sldNum" sz="quarter" idx="4"/>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1"/>
          </p:nvPr>
        </p:nvSpPr>
        <p:spPr>
          <a:xfrm>
            <a:off x="685800" y="6492875"/>
            <a:ext cx="2667000" cy="365125"/>
          </a:xfrm>
        </p:spPr>
        <p:txBody>
          <a:bodyPr/>
          <a:lstStyle/>
          <a:p>
            <a:r>
              <a:rPr lang="en-US" smtClean="0"/>
              <a:t>Tanzima Islam (tislam@purdue.edu)</a:t>
            </a:r>
            <a:endParaRPr lang="en-US" dirty="0"/>
          </a:p>
        </p:txBody>
      </p:sp>
      <p:sp>
        <p:nvSpPr>
          <p:cNvPr id="9" name="Footer Placeholder 4"/>
          <p:cNvSpPr>
            <a:spLocks noGrp="1"/>
          </p:cNvSpPr>
          <p:nvPr>
            <p:ph type="ftr" sz="quarter" idx="3"/>
          </p:nvPr>
        </p:nvSpPr>
        <p:spPr>
          <a:xfrm>
            <a:off x="3352800" y="6492875"/>
            <a:ext cx="4038600" cy="365125"/>
          </a:xfrm>
          <a:prstGeom prst="rect">
            <a:avLst/>
          </a:prstGeom>
        </p:spPr>
        <p:txBody>
          <a:bodyPr vert="horz" lIns="91440" tIns="45720" rIns="91440" bIns="45720" rtlCol="0" anchor="ctr"/>
          <a:lstStyle>
            <a:lvl1pPr algn="ctr">
              <a:defRPr sz="1200">
                <a:solidFill>
                  <a:schemeClr val="bg1">
                    <a:lumMod val="75000"/>
                    <a:lumOff val="25000"/>
                  </a:schemeClr>
                </a:solidFill>
                <a:latin typeface="Times"/>
              </a:defRPr>
            </a:lvl1pPr>
          </a:lstStyle>
          <a:p>
            <a:r>
              <a:rPr lang="en-US" smtClean="0"/>
              <a:t>Reliable &amp; Scalable Checkpointing Systems</a:t>
            </a:r>
            <a:endParaRPr lang="en-US" dirty="0"/>
          </a:p>
        </p:txBody>
      </p:sp>
      <p:sp>
        <p:nvSpPr>
          <p:cNvPr id="8" name="Slide Number Placeholder 5"/>
          <p:cNvSpPr>
            <a:spLocks noGrp="1"/>
          </p:cNvSpPr>
          <p:nvPr>
            <p:ph type="sldNum" sz="quarter" idx="4"/>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143000"/>
            <a:ext cx="8382000" cy="1719445"/>
          </a:xfrm>
        </p:spPr>
        <p:txBody>
          <a:bodyPr/>
          <a:lstStyle>
            <a:lvl1pPr>
              <a:lnSpc>
                <a:spcPct val="90000"/>
              </a:lnSpc>
              <a:defRPr/>
            </a:lvl1pPr>
            <a:lvl2pPr>
              <a:lnSpc>
                <a:spcPct val="90000"/>
              </a:lnSpc>
              <a:buClr>
                <a:schemeClr val="accent1">
                  <a:lumMod val="50000"/>
                </a:schemeClr>
              </a:buClr>
              <a:defRPr/>
            </a:lvl2pPr>
            <a:lvl3pPr>
              <a:lnSpc>
                <a:spcPct val="90000"/>
              </a:lnSpc>
              <a:buClr>
                <a:schemeClr val="accent1">
                  <a:lumMod val="50000"/>
                </a:schemeClr>
              </a:buClr>
              <a:defRPr/>
            </a:lvl3pPr>
            <a:lvl4pPr>
              <a:lnSpc>
                <a:spcPct val="90000"/>
              </a:lnSpc>
              <a:buClr>
                <a:schemeClr val="accent1">
                  <a:lumMod val="50000"/>
                </a:schemeClr>
              </a:buClr>
              <a:defRPr/>
            </a:lvl4pPr>
            <a:lvl5pPr>
              <a:lnSpc>
                <a:spcPct val="90000"/>
              </a:lnSpc>
              <a:buClr>
                <a:schemeClr val="accent1">
                  <a:lumMod val="5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1"/>
          </p:nvPr>
        </p:nvSpPr>
        <p:spPr>
          <a:xfrm>
            <a:off x="685800" y="6492875"/>
            <a:ext cx="2667000" cy="365125"/>
          </a:xfrm>
        </p:spPr>
        <p:txBody>
          <a:bodyPr/>
          <a:lstStyle/>
          <a:p>
            <a:r>
              <a:rPr lang="en-US" smtClean="0"/>
              <a:t>Tanzima Islam (tislam@purdue.edu)</a:t>
            </a:r>
            <a:endParaRPr lang="en-US" dirty="0"/>
          </a:p>
        </p:txBody>
      </p:sp>
      <p:sp>
        <p:nvSpPr>
          <p:cNvPr id="9" name="Footer Placeholder 4"/>
          <p:cNvSpPr>
            <a:spLocks noGrp="1"/>
          </p:cNvSpPr>
          <p:nvPr>
            <p:ph type="ftr" sz="quarter" idx="3"/>
          </p:nvPr>
        </p:nvSpPr>
        <p:spPr>
          <a:xfrm>
            <a:off x="3352800" y="6492875"/>
            <a:ext cx="4038600" cy="365125"/>
          </a:xfrm>
          <a:prstGeom prst="rect">
            <a:avLst/>
          </a:prstGeom>
        </p:spPr>
        <p:txBody>
          <a:bodyPr vert="horz" lIns="91440" tIns="45720" rIns="91440" bIns="45720" rtlCol="0" anchor="ctr"/>
          <a:lstStyle>
            <a:lvl1pPr algn="ctr">
              <a:defRPr sz="1200">
                <a:solidFill>
                  <a:schemeClr val="bg1">
                    <a:lumMod val="75000"/>
                    <a:lumOff val="25000"/>
                  </a:schemeClr>
                </a:solidFill>
                <a:latin typeface="Times"/>
              </a:defRPr>
            </a:lvl1pPr>
          </a:lstStyle>
          <a:p>
            <a:r>
              <a:rPr lang="en-US" smtClean="0"/>
              <a:t>Reliable &amp; Scalable Checkpointing Systems</a:t>
            </a:r>
            <a:endParaRPr lang="en-US" dirty="0"/>
          </a:p>
        </p:txBody>
      </p:sp>
      <p:sp>
        <p:nvSpPr>
          <p:cNvPr id="8" name="Slide Number Placeholder 5"/>
          <p:cNvSpPr>
            <a:spLocks noGrp="1"/>
          </p:cNvSpPr>
          <p:nvPr>
            <p:ph type="sldNum" sz="quarter" idx="4"/>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685800" y="6492875"/>
            <a:ext cx="2667000" cy="365125"/>
          </a:xfrm>
        </p:spPr>
        <p:txBody>
          <a:bodyPr/>
          <a:lstStyle/>
          <a:p>
            <a:r>
              <a:rPr lang="en-US" smtClean="0"/>
              <a:t>Tanzima Islam (tislam@purdue.edu)</a:t>
            </a:r>
            <a:endParaRPr lang="en-US" dirty="0"/>
          </a:p>
        </p:txBody>
      </p:sp>
      <p:sp>
        <p:nvSpPr>
          <p:cNvPr id="9" name="Footer Placeholder 4"/>
          <p:cNvSpPr>
            <a:spLocks noGrp="1"/>
          </p:cNvSpPr>
          <p:nvPr>
            <p:ph type="ftr" sz="quarter" idx="3"/>
          </p:nvPr>
        </p:nvSpPr>
        <p:spPr>
          <a:xfrm>
            <a:off x="3352800" y="6492875"/>
            <a:ext cx="4038600" cy="365125"/>
          </a:xfrm>
          <a:prstGeom prst="rect">
            <a:avLst/>
          </a:prstGeom>
        </p:spPr>
        <p:txBody>
          <a:bodyPr vert="horz" lIns="91440" tIns="45720" rIns="91440" bIns="45720" rtlCol="0" anchor="ctr"/>
          <a:lstStyle>
            <a:lvl1pPr algn="ctr">
              <a:defRPr sz="1200">
                <a:solidFill>
                  <a:schemeClr val="bg1">
                    <a:lumMod val="75000"/>
                    <a:lumOff val="25000"/>
                  </a:schemeClr>
                </a:solidFill>
                <a:latin typeface="Times"/>
              </a:defRPr>
            </a:lvl1pPr>
          </a:lstStyle>
          <a:p>
            <a:r>
              <a:rPr lang="en-US" smtClean="0"/>
              <a:t>Reliable &amp; Scalable Checkpointing Systems</a:t>
            </a:r>
            <a:endParaRPr lang="en-US" dirty="0"/>
          </a:p>
        </p:txBody>
      </p:sp>
      <p:sp>
        <p:nvSpPr>
          <p:cNvPr id="8" name="Slide Number Placeholder 5"/>
          <p:cNvSpPr>
            <a:spLocks noGrp="1"/>
          </p:cNvSpPr>
          <p:nvPr>
            <p:ph type="sldNum" sz="quarter" idx="4"/>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685800" y="6492875"/>
            <a:ext cx="2667000" cy="365125"/>
          </a:xfrm>
        </p:spPr>
        <p:txBody>
          <a:bodyPr/>
          <a:lstStyle/>
          <a:p>
            <a:r>
              <a:rPr lang="en-US" smtClean="0"/>
              <a:t>Tanzima Islam (tislam@purdue.edu)</a:t>
            </a:r>
            <a:endParaRPr lang="en-US" dirty="0"/>
          </a:p>
        </p:txBody>
      </p:sp>
      <p:sp>
        <p:nvSpPr>
          <p:cNvPr id="10" name="Footer Placeholder 4"/>
          <p:cNvSpPr>
            <a:spLocks noGrp="1"/>
          </p:cNvSpPr>
          <p:nvPr>
            <p:ph type="ftr" sz="quarter" idx="3"/>
          </p:nvPr>
        </p:nvSpPr>
        <p:spPr>
          <a:xfrm>
            <a:off x="3352800" y="6492875"/>
            <a:ext cx="4038600" cy="365125"/>
          </a:xfrm>
          <a:prstGeom prst="rect">
            <a:avLst/>
          </a:prstGeom>
        </p:spPr>
        <p:txBody>
          <a:bodyPr vert="horz" lIns="91440" tIns="45720" rIns="91440" bIns="45720" rtlCol="0" anchor="ctr"/>
          <a:lstStyle>
            <a:lvl1pPr algn="ctr">
              <a:defRPr sz="1200">
                <a:solidFill>
                  <a:schemeClr val="bg1">
                    <a:lumMod val="75000"/>
                    <a:lumOff val="25000"/>
                  </a:schemeClr>
                </a:solidFill>
                <a:latin typeface="Times"/>
              </a:defRPr>
            </a:lvl1pPr>
          </a:lstStyle>
          <a:p>
            <a:r>
              <a:rPr lang="en-US" smtClean="0"/>
              <a:t>Reliable &amp; Scalable Checkpointing Systems</a:t>
            </a:r>
            <a:endParaRPr lang="en-US" dirty="0"/>
          </a:p>
        </p:txBody>
      </p:sp>
      <p:sp>
        <p:nvSpPr>
          <p:cNvPr id="9" name="Slide Number Placeholder 5"/>
          <p:cNvSpPr>
            <a:spLocks noGrp="1"/>
          </p:cNvSpPr>
          <p:nvPr>
            <p:ph type="sldNum" sz="quarter" idx="4"/>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2192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0574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2192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057400"/>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685800" y="6492875"/>
            <a:ext cx="2667000" cy="365125"/>
          </a:xfrm>
        </p:spPr>
        <p:txBody>
          <a:bodyPr/>
          <a:lstStyle/>
          <a:p>
            <a:r>
              <a:rPr lang="en-US" smtClean="0"/>
              <a:t>Tanzima Islam (tislam@purdue.edu)</a:t>
            </a:r>
            <a:endParaRPr lang="en-US" dirty="0"/>
          </a:p>
        </p:txBody>
      </p:sp>
      <p:sp>
        <p:nvSpPr>
          <p:cNvPr id="12" name="Footer Placeholder 4"/>
          <p:cNvSpPr>
            <a:spLocks noGrp="1"/>
          </p:cNvSpPr>
          <p:nvPr>
            <p:ph type="ftr" sz="quarter" idx="11"/>
          </p:nvPr>
        </p:nvSpPr>
        <p:spPr>
          <a:xfrm>
            <a:off x="3352800" y="6492875"/>
            <a:ext cx="4038600" cy="365125"/>
          </a:xfrm>
          <a:prstGeom prst="rect">
            <a:avLst/>
          </a:prstGeom>
        </p:spPr>
        <p:txBody>
          <a:bodyPr vert="horz" lIns="91440" tIns="45720" rIns="91440" bIns="45720" rtlCol="0" anchor="ctr"/>
          <a:lstStyle>
            <a:lvl1pPr algn="ctr">
              <a:defRPr sz="1200">
                <a:solidFill>
                  <a:schemeClr val="bg1">
                    <a:lumMod val="75000"/>
                    <a:lumOff val="25000"/>
                  </a:schemeClr>
                </a:solidFill>
                <a:latin typeface="Times"/>
              </a:defRPr>
            </a:lvl1pPr>
          </a:lstStyle>
          <a:p>
            <a:r>
              <a:rPr lang="en-US" smtClean="0"/>
              <a:t>Reliable &amp; Scalable Checkpointing Systems</a:t>
            </a:r>
            <a:endParaRPr lang="en-US" dirty="0"/>
          </a:p>
        </p:txBody>
      </p:sp>
      <p:sp>
        <p:nvSpPr>
          <p:cNvPr id="11" name="Slide Number Placeholder 5"/>
          <p:cNvSpPr>
            <a:spLocks noGrp="1"/>
          </p:cNvSpPr>
          <p:nvPr>
            <p:ph type="sldNum" sz="quarter" idx="12"/>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685800" y="6492875"/>
            <a:ext cx="2667000" cy="365125"/>
          </a:xfrm>
        </p:spPr>
        <p:txBody>
          <a:bodyPr/>
          <a:lstStyle/>
          <a:p>
            <a:r>
              <a:rPr lang="en-US" smtClean="0"/>
              <a:t>Tanzima Islam (tislam@purdue.edu)</a:t>
            </a:r>
            <a:endParaRPr lang="en-US" dirty="0"/>
          </a:p>
        </p:txBody>
      </p:sp>
      <p:sp>
        <p:nvSpPr>
          <p:cNvPr id="8" name="Footer Placeholder 4"/>
          <p:cNvSpPr>
            <a:spLocks noGrp="1"/>
          </p:cNvSpPr>
          <p:nvPr>
            <p:ph type="ftr" sz="quarter" idx="3"/>
          </p:nvPr>
        </p:nvSpPr>
        <p:spPr>
          <a:xfrm>
            <a:off x="3352800" y="6492875"/>
            <a:ext cx="4038600" cy="365125"/>
          </a:xfrm>
          <a:prstGeom prst="rect">
            <a:avLst/>
          </a:prstGeom>
        </p:spPr>
        <p:txBody>
          <a:bodyPr vert="horz" lIns="91440" tIns="45720" rIns="91440" bIns="45720" rtlCol="0" anchor="ctr"/>
          <a:lstStyle>
            <a:lvl1pPr algn="ctr">
              <a:defRPr sz="1200">
                <a:solidFill>
                  <a:schemeClr val="bg1">
                    <a:lumMod val="75000"/>
                    <a:lumOff val="25000"/>
                  </a:schemeClr>
                </a:solidFill>
                <a:latin typeface="Times"/>
              </a:defRPr>
            </a:lvl1pPr>
          </a:lstStyle>
          <a:p>
            <a:r>
              <a:rPr lang="en-US" smtClean="0"/>
              <a:t>Reliable &amp; Scalable Checkpointing Systems</a:t>
            </a:r>
            <a:endParaRPr lang="en-US" dirty="0"/>
          </a:p>
        </p:txBody>
      </p:sp>
      <p:sp>
        <p:nvSpPr>
          <p:cNvPr id="7" name="Slide Number Placeholder 5"/>
          <p:cNvSpPr>
            <a:spLocks noGrp="1"/>
          </p:cNvSpPr>
          <p:nvPr>
            <p:ph type="sldNum" sz="quarter" idx="4"/>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85800" y="6492875"/>
            <a:ext cx="2667000" cy="365125"/>
          </a:xfrm>
        </p:spPr>
        <p:txBody>
          <a:bodyPr/>
          <a:lstStyle/>
          <a:p>
            <a:r>
              <a:rPr lang="en-US" smtClean="0"/>
              <a:t>Tanzima Islam (tislam@purdue.edu)</a:t>
            </a:r>
            <a:endParaRPr lang="en-US" dirty="0"/>
          </a:p>
        </p:txBody>
      </p:sp>
      <p:sp>
        <p:nvSpPr>
          <p:cNvPr id="7" name="Footer Placeholder 4"/>
          <p:cNvSpPr>
            <a:spLocks noGrp="1"/>
          </p:cNvSpPr>
          <p:nvPr>
            <p:ph type="ftr" sz="quarter" idx="3"/>
          </p:nvPr>
        </p:nvSpPr>
        <p:spPr>
          <a:xfrm>
            <a:off x="3352800" y="6492875"/>
            <a:ext cx="4038600" cy="365125"/>
          </a:xfrm>
          <a:prstGeom prst="rect">
            <a:avLst/>
          </a:prstGeom>
        </p:spPr>
        <p:txBody>
          <a:bodyPr vert="horz" lIns="91440" tIns="45720" rIns="91440" bIns="45720" rtlCol="0" anchor="ctr"/>
          <a:lstStyle>
            <a:lvl1pPr algn="ctr">
              <a:defRPr sz="1200">
                <a:solidFill>
                  <a:schemeClr val="bg1">
                    <a:lumMod val="75000"/>
                    <a:lumOff val="25000"/>
                  </a:schemeClr>
                </a:solidFill>
                <a:latin typeface="Times"/>
              </a:defRPr>
            </a:lvl1p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85800" y="6492875"/>
            <a:ext cx="2667000" cy="365125"/>
          </a:xfrm>
        </p:spPr>
        <p:txBody>
          <a:bodyPr/>
          <a:lstStyle/>
          <a:p>
            <a:r>
              <a:rPr lang="en-US" smtClean="0"/>
              <a:t>Tanzima Islam (tislam@purdue.edu)</a:t>
            </a:r>
            <a:endParaRPr lang="en-US" dirty="0"/>
          </a:p>
        </p:txBody>
      </p:sp>
      <p:sp>
        <p:nvSpPr>
          <p:cNvPr id="7" name="Footer Placeholder 4"/>
          <p:cNvSpPr>
            <a:spLocks noGrp="1"/>
          </p:cNvSpPr>
          <p:nvPr>
            <p:ph type="ftr" sz="quarter" idx="3"/>
          </p:nvPr>
        </p:nvSpPr>
        <p:spPr>
          <a:xfrm>
            <a:off x="3352800" y="6492875"/>
            <a:ext cx="4038600" cy="365125"/>
          </a:xfrm>
          <a:prstGeom prst="rect">
            <a:avLst/>
          </a:prstGeom>
        </p:spPr>
        <p:txBody>
          <a:bodyPr vert="horz" lIns="91440" tIns="45720" rIns="91440" bIns="45720" rtlCol="0" anchor="ctr"/>
          <a:lstStyle>
            <a:lvl1pPr algn="ctr">
              <a:defRPr sz="1200">
                <a:solidFill>
                  <a:schemeClr val="bg1">
                    <a:lumMod val="75000"/>
                    <a:lumOff val="25000"/>
                  </a:schemeClr>
                </a:solidFill>
                <a:latin typeface="Times"/>
              </a:defRPr>
            </a:lvl1p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65000"/>
          </a:blip>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6553200"/>
            <a:ext cx="9144000" cy="304800"/>
          </a:xfrm>
          <a:prstGeom prst="rect">
            <a:avLst/>
          </a:prstGeom>
          <a:gradFill>
            <a:gsLst>
              <a:gs pos="0">
                <a:schemeClr val="tx2">
                  <a:lumMod val="50000"/>
                </a:schemeClr>
              </a:gs>
              <a:gs pos="31000">
                <a:schemeClr val="accent4">
                  <a:lumMod val="60000"/>
                  <a:lumOff val="40000"/>
                </a:schemeClr>
              </a:gs>
              <a:gs pos="68000">
                <a:schemeClr val="accent4">
                  <a:lumMod val="60000"/>
                  <a:lumOff val="40000"/>
                </a:schemeClr>
              </a:gs>
              <a:gs pos="100000">
                <a:schemeClr val="tx2">
                  <a:lumMod val="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userDrawn="1"/>
        </p:nvSpPr>
        <p:spPr bwMode="auto">
          <a:xfrm>
            <a:off x="0" y="0"/>
            <a:ext cx="9144000" cy="914400"/>
          </a:xfrm>
          <a:prstGeom prst="rect">
            <a:avLst/>
          </a:prstGeom>
          <a:gradFill>
            <a:gsLst>
              <a:gs pos="0">
                <a:schemeClr val="tx2">
                  <a:lumMod val="50000"/>
                </a:schemeClr>
              </a:gs>
              <a:gs pos="31000">
                <a:schemeClr val="accent4">
                  <a:lumMod val="60000"/>
                  <a:lumOff val="40000"/>
                </a:schemeClr>
              </a:gs>
              <a:gs pos="68000">
                <a:schemeClr val="accent4">
                  <a:lumMod val="60000"/>
                  <a:lumOff val="40000"/>
                </a:schemeClr>
              </a:gs>
              <a:gs pos="100000">
                <a:schemeClr val="tx2">
                  <a:lumMod val="5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04800"/>
            <a:ext cx="8382000" cy="451406"/>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143000"/>
            <a:ext cx="8382000" cy="1719445"/>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553200"/>
            <a:ext cx="2743200" cy="304800"/>
          </a:xfrm>
          <a:prstGeom prst="rect">
            <a:avLst/>
          </a:prstGeom>
        </p:spPr>
        <p:txBody>
          <a:bodyPr vert="horz" lIns="91440" tIns="45720" rIns="91440" bIns="45720" rtlCol="0" anchor="ctr"/>
          <a:lstStyle>
            <a:lvl1pPr algn="l">
              <a:defRPr sz="1200">
                <a:solidFill>
                  <a:schemeClr val="bg1">
                    <a:lumMod val="75000"/>
                    <a:lumOff val="25000"/>
                  </a:schemeClr>
                </a:solidFill>
                <a:latin typeface="Times"/>
              </a:defRPr>
            </a:lvl1pPr>
          </a:lstStyle>
          <a:p>
            <a:r>
              <a:rPr lang="en-US" dirty="0" smtClean="0"/>
              <a:t>Tanzima Islam (</a:t>
            </a:r>
            <a:r>
              <a:rPr lang="en-US" dirty="0" err="1" smtClean="0"/>
              <a:t>tislam@purdue.edu</a:t>
            </a:r>
            <a:r>
              <a:rPr lang="en-US" dirty="0" smtClean="0"/>
              <a:t>)</a:t>
            </a:r>
            <a:endParaRPr lang="en-US" dirty="0"/>
          </a:p>
        </p:txBody>
      </p:sp>
      <p:sp>
        <p:nvSpPr>
          <p:cNvPr id="5" name="Footer Placeholder 4"/>
          <p:cNvSpPr>
            <a:spLocks noGrp="1"/>
          </p:cNvSpPr>
          <p:nvPr>
            <p:ph type="ftr" sz="quarter" idx="3"/>
          </p:nvPr>
        </p:nvSpPr>
        <p:spPr>
          <a:xfrm>
            <a:off x="3352800" y="6553200"/>
            <a:ext cx="4038600" cy="304800"/>
          </a:xfrm>
          <a:prstGeom prst="rect">
            <a:avLst/>
          </a:prstGeom>
        </p:spPr>
        <p:txBody>
          <a:bodyPr vert="horz" lIns="91440" tIns="45720" rIns="91440" bIns="45720" rtlCol="0" anchor="ctr"/>
          <a:lstStyle>
            <a:lvl1pPr algn="ctr">
              <a:defRPr sz="1200">
                <a:solidFill>
                  <a:schemeClr val="bg1">
                    <a:lumMod val="75000"/>
                    <a:lumOff val="25000"/>
                  </a:schemeClr>
                </a:solidFill>
                <a:latin typeface="Times"/>
              </a:defRPr>
            </a:lvl1pPr>
          </a:lstStyle>
          <a:p>
            <a:r>
              <a:rPr lang="en-US" dirty="0" smtClean="0"/>
              <a:t>Reliable &amp; Scalable Checkpointing Systems</a:t>
            </a:r>
            <a:endParaRPr lang="en-US" dirty="0"/>
          </a:p>
        </p:txBody>
      </p:sp>
      <p:sp>
        <p:nvSpPr>
          <p:cNvPr id="10" name="Slide Number Placeholder 5"/>
          <p:cNvSpPr>
            <a:spLocks noGrp="1"/>
          </p:cNvSpPr>
          <p:nvPr>
            <p:ph type="sldNum" sz="quarter" idx="4"/>
          </p:nvPr>
        </p:nvSpPr>
        <p:spPr>
          <a:xfrm>
            <a:off x="7696200" y="6553200"/>
            <a:ext cx="533400" cy="304800"/>
          </a:xfrm>
          <a:prstGeom prst="rect">
            <a:avLst/>
          </a:prstGeom>
        </p:spPr>
        <p:txBody>
          <a:bodyPr/>
          <a:lstStyle>
            <a:lvl1pPr algn="ctr">
              <a:defRPr sz="1200">
                <a:solidFill>
                  <a:schemeClr val="bg1">
                    <a:lumMod val="75000"/>
                    <a:lumOff val="25000"/>
                  </a:schemeClr>
                </a:solidFill>
                <a:latin typeface="Times"/>
              </a:defRPr>
            </a:lvl1pPr>
          </a:lstStyle>
          <a:p>
            <a:fld id="{0EF8A7D6-9BFA-C441-9BC7-0AEF5299FFED}" type="slidenum">
              <a:rPr lang="en-US" smtClean="0"/>
              <a:pPr/>
              <a:t>‹#›</a:t>
            </a:fld>
            <a:endParaRPr lang="en-US" dirty="0"/>
          </a:p>
        </p:txBody>
      </p:sp>
      <p:pic>
        <p:nvPicPr>
          <p:cNvPr id="8" name="Picture 7" descr="purdue-logo.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90600" cy="976347"/>
          </a:xfrm>
          <a:prstGeom prst="rect">
            <a:avLst/>
          </a:prstGeom>
        </p:spPr>
      </p:pic>
      <p:pic>
        <p:nvPicPr>
          <p:cNvPr id="11" name="Picture 10" descr="dcsl-logo.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10600" y="6477000"/>
            <a:ext cx="527103" cy="474588"/>
          </a:xfrm>
          <a:prstGeom prst="rect">
            <a:avLst/>
          </a:prstGeom>
        </p:spPr>
      </p:pic>
    </p:spTree>
  </p:cSld>
  <p:clrMap bg1="dk1" tx1="lt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3"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hf hdr="0"/>
  <p:txStyles>
    <p:titleStyle>
      <a:lvl1pPr algn="ctr" defTabSz="914363" rtl="0" eaLnBrk="1" latinLnBrk="0" hangingPunct="1">
        <a:lnSpc>
          <a:spcPct val="90000"/>
        </a:lnSpc>
        <a:spcBef>
          <a:spcPct val="0"/>
        </a:spcBef>
        <a:buNone/>
        <a:defRPr lang="en-US" sz="3200" b="0" kern="1200" cap="none" spc="-150" dirty="0" smtClean="0">
          <a:ln w="3175">
            <a:noFill/>
          </a:ln>
          <a:solidFill>
            <a:schemeClr val="bg1"/>
          </a:solidFill>
          <a:effectLst/>
          <a:latin typeface="Times"/>
          <a:ea typeface="+mn-ea"/>
          <a:cs typeface="Arial" charset="0"/>
        </a:defRPr>
      </a:lvl1pPr>
    </p:titleStyle>
    <p:bodyStyle>
      <a:lvl1pPr marL="396875" indent="-396875" algn="l" defTabSz="914363" rtl="0" eaLnBrk="1" latinLnBrk="0" hangingPunct="1">
        <a:lnSpc>
          <a:spcPct val="90000"/>
        </a:lnSpc>
        <a:spcBef>
          <a:spcPct val="20000"/>
        </a:spcBef>
        <a:buClr>
          <a:schemeClr val="accent1">
            <a:lumMod val="75000"/>
          </a:schemeClr>
        </a:buClr>
        <a:buFontTx/>
        <a:buBlip>
          <a:blip r:embed="rId17"/>
        </a:buBlip>
        <a:defRPr sz="2600" kern="1200">
          <a:solidFill>
            <a:schemeClr val="bg1"/>
          </a:solidFill>
          <a:latin typeface="Times"/>
          <a:ea typeface="+mn-ea"/>
          <a:cs typeface="+mn-cs"/>
        </a:defRPr>
      </a:lvl1pPr>
      <a:lvl2pPr marL="914400" indent="-396875" algn="l" defTabSz="914363" rtl="0" eaLnBrk="1" latinLnBrk="0" hangingPunct="1">
        <a:lnSpc>
          <a:spcPct val="90000"/>
        </a:lnSpc>
        <a:spcBef>
          <a:spcPct val="20000"/>
        </a:spcBef>
        <a:buClr>
          <a:schemeClr val="accent1">
            <a:lumMod val="75000"/>
          </a:schemeClr>
        </a:buClr>
        <a:buFontTx/>
        <a:buBlip>
          <a:blip r:embed="rId18"/>
        </a:buBlip>
        <a:defRPr sz="2000" kern="1200">
          <a:solidFill>
            <a:schemeClr val="bg1">
              <a:lumMod val="75000"/>
              <a:lumOff val="25000"/>
            </a:schemeClr>
          </a:solidFill>
          <a:latin typeface="Times"/>
          <a:ea typeface="+mn-ea"/>
          <a:cs typeface="+mn-cs"/>
        </a:defRPr>
      </a:lvl2pPr>
      <a:lvl3pPr marL="1258888" indent="-344488" algn="l" defTabSz="914363" rtl="0" eaLnBrk="1" latinLnBrk="0" hangingPunct="1">
        <a:lnSpc>
          <a:spcPct val="90000"/>
        </a:lnSpc>
        <a:spcBef>
          <a:spcPct val="20000"/>
        </a:spcBef>
        <a:buClr>
          <a:schemeClr val="accent1">
            <a:lumMod val="75000"/>
          </a:schemeClr>
        </a:buClr>
        <a:buFontTx/>
        <a:buBlip>
          <a:blip r:embed="rId18"/>
        </a:buBlip>
        <a:defRPr sz="2000" kern="1200">
          <a:solidFill>
            <a:schemeClr val="bg1">
              <a:lumMod val="75000"/>
              <a:lumOff val="25000"/>
            </a:schemeClr>
          </a:solidFill>
          <a:latin typeface="Times"/>
          <a:ea typeface="+mn-ea"/>
          <a:cs typeface="+mn-cs"/>
        </a:defRPr>
      </a:lvl3pPr>
      <a:lvl4pPr marL="1604963" indent="-346075" algn="l" defTabSz="914363" rtl="0" eaLnBrk="1" latinLnBrk="0" hangingPunct="1">
        <a:lnSpc>
          <a:spcPct val="90000"/>
        </a:lnSpc>
        <a:spcBef>
          <a:spcPct val="20000"/>
        </a:spcBef>
        <a:buClr>
          <a:schemeClr val="accent1">
            <a:lumMod val="75000"/>
          </a:schemeClr>
        </a:buClr>
        <a:buFontTx/>
        <a:buBlip>
          <a:blip r:embed="rId18"/>
        </a:buBlip>
        <a:defRPr sz="2000" kern="1200">
          <a:solidFill>
            <a:schemeClr val="bg1">
              <a:lumMod val="75000"/>
              <a:lumOff val="25000"/>
            </a:schemeClr>
          </a:solidFill>
          <a:latin typeface="Times"/>
          <a:ea typeface="+mn-ea"/>
          <a:cs typeface="+mn-cs"/>
        </a:defRPr>
      </a:lvl4pPr>
      <a:lvl5pPr marL="1941513" indent="-336550" algn="l" defTabSz="914363" rtl="0" eaLnBrk="1" latinLnBrk="0" hangingPunct="1">
        <a:lnSpc>
          <a:spcPct val="90000"/>
        </a:lnSpc>
        <a:spcBef>
          <a:spcPct val="20000"/>
        </a:spcBef>
        <a:buClr>
          <a:schemeClr val="accent1">
            <a:lumMod val="75000"/>
          </a:schemeClr>
        </a:buClr>
        <a:buFontTx/>
        <a:buBlip>
          <a:blip r:embed="rId18"/>
        </a:buBlip>
        <a:defRPr sz="2000" kern="1200">
          <a:solidFill>
            <a:schemeClr val="bg1">
              <a:lumMod val="75000"/>
              <a:lumOff val="25000"/>
            </a:schemeClr>
          </a:solidFill>
          <a:latin typeface="Times"/>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5.emf"/><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17.png"/><Relationship Id="rId14" Type="http://schemas.microsoft.com/office/2007/relationships/diagramDrawing" Target="../diagrams/drawing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tislam@purdue.edu"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chart" Target="../charts/chart19.xml"/><Relationship Id="rId4" Type="http://schemas.openxmlformats.org/officeDocument/2006/relationships/chart" Target="../charts/char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6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15.emf"/></Relationships>
</file>

<file path=ppt/slides/_rels/slide7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30249" y="4114800"/>
            <a:ext cx="7804151" cy="2209800"/>
          </a:xfrm>
        </p:spPr>
        <p:txBody>
          <a:bodyPr/>
          <a:lstStyle/>
          <a:p>
            <a:pPr algn="ctr"/>
            <a:r>
              <a:rPr lang="en-US" sz="2600" b="1" dirty="0" smtClean="0">
                <a:solidFill>
                  <a:schemeClr val="bg1"/>
                </a:solidFill>
              </a:rPr>
              <a:t>Tanzima </a:t>
            </a:r>
            <a:r>
              <a:rPr lang="en-US" sz="2600" b="1" dirty="0" err="1" smtClean="0">
                <a:solidFill>
                  <a:schemeClr val="bg1"/>
                </a:solidFill>
              </a:rPr>
              <a:t>Zerin</a:t>
            </a:r>
            <a:r>
              <a:rPr lang="en-US" sz="2600" b="1" dirty="0" smtClean="0">
                <a:solidFill>
                  <a:schemeClr val="bg1"/>
                </a:solidFill>
              </a:rPr>
              <a:t> Islam</a:t>
            </a:r>
          </a:p>
          <a:p>
            <a:pPr algn="ctr"/>
            <a:endParaRPr lang="en-US" sz="2600" dirty="0">
              <a:solidFill>
                <a:schemeClr val="bg1"/>
              </a:solidFill>
            </a:endParaRPr>
          </a:p>
          <a:p>
            <a:pPr algn="ctr"/>
            <a:r>
              <a:rPr lang="en-US" sz="1600" dirty="0" smtClean="0">
                <a:solidFill>
                  <a:schemeClr val="bg1"/>
                </a:solidFill>
              </a:rPr>
              <a:t>School of Electrical &amp; Computer Engineering</a:t>
            </a:r>
          </a:p>
          <a:p>
            <a:pPr algn="ctr"/>
            <a:r>
              <a:rPr lang="en-US" sz="1600" dirty="0" smtClean="0">
                <a:solidFill>
                  <a:schemeClr val="bg1"/>
                </a:solidFill>
              </a:rPr>
              <a:t>Purdue University</a:t>
            </a:r>
            <a:endParaRPr lang="en-US" sz="1600" dirty="0">
              <a:solidFill>
                <a:schemeClr val="bg1"/>
              </a:solidFill>
            </a:endParaRPr>
          </a:p>
          <a:p>
            <a:pPr algn="ctr"/>
            <a:r>
              <a:rPr lang="en-US" sz="1600" dirty="0" smtClean="0">
                <a:solidFill>
                  <a:schemeClr val="bg1"/>
                </a:solidFill>
              </a:rPr>
              <a:t>West Lafayette, IN</a:t>
            </a:r>
          </a:p>
          <a:p>
            <a:pPr algn="ctr"/>
            <a:r>
              <a:rPr lang="en-US" sz="1600" dirty="0" smtClean="0">
                <a:solidFill>
                  <a:schemeClr val="bg1"/>
                </a:solidFill>
              </a:rPr>
              <a:t>Date: April 8, 2013</a:t>
            </a:r>
          </a:p>
        </p:txBody>
      </p:sp>
      <p:sp>
        <p:nvSpPr>
          <p:cNvPr id="6" name="Title 5"/>
          <p:cNvSpPr>
            <a:spLocks noGrp="1"/>
          </p:cNvSpPr>
          <p:nvPr>
            <p:ph type="title"/>
          </p:nvPr>
        </p:nvSpPr>
        <p:spPr>
          <a:xfrm>
            <a:off x="304800" y="1828800"/>
            <a:ext cx="8610600" cy="1118255"/>
          </a:xfrm>
        </p:spPr>
        <p:txBody>
          <a:bodyPr/>
          <a:lstStyle/>
          <a:p>
            <a:r>
              <a:rPr lang="en-US" sz="4000" dirty="0">
                <a:ln w="3175">
                  <a:solidFill>
                    <a:schemeClr val="accent1">
                      <a:lumMod val="50000"/>
                    </a:schemeClr>
                  </a:solidFill>
                </a:ln>
                <a:solidFill>
                  <a:srgbClr val="0000FF"/>
                </a:solidFill>
                <a:effectLst>
                  <a:glow rad="101600">
                    <a:schemeClr val="tx1">
                      <a:alpha val="75000"/>
                    </a:schemeClr>
                  </a:glow>
                  <a:outerShdw blurRad="50800" dist="38100" dir="2700000" algn="tl" rotWithShape="0">
                    <a:schemeClr val="tx1">
                      <a:alpha val="43000"/>
                    </a:schemeClr>
                  </a:outerShdw>
                </a:effectLst>
                <a:latin typeface="Times New Roman"/>
              </a:rPr>
              <a:t>Reliable and Scalable Checkpointing Systems for </a:t>
            </a:r>
            <a:r>
              <a:rPr lang="en-US" sz="4000" dirty="0" smtClean="0">
                <a:ln w="3175">
                  <a:solidFill>
                    <a:schemeClr val="accent1">
                      <a:lumMod val="50000"/>
                    </a:schemeClr>
                  </a:solidFill>
                </a:ln>
                <a:solidFill>
                  <a:srgbClr val="0000FF"/>
                </a:solidFill>
                <a:effectLst>
                  <a:glow rad="101600">
                    <a:schemeClr val="tx1">
                      <a:alpha val="75000"/>
                    </a:schemeClr>
                  </a:glow>
                  <a:outerShdw blurRad="50800" dist="38100" dir="2700000" algn="tl" rotWithShape="0">
                    <a:schemeClr val="tx1">
                      <a:alpha val="43000"/>
                    </a:schemeClr>
                  </a:outerShdw>
                </a:effectLst>
                <a:latin typeface="Times New Roman"/>
              </a:rPr>
              <a:t>Distributed </a:t>
            </a:r>
            <a:r>
              <a:rPr lang="en-US" sz="4000" dirty="0">
                <a:ln w="3175">
                  <a:solidFill>
                    <a:schemeClr val="accent1">
                      <a:lumMod val="50000"/>
                    </a:schemeClr>
                  </a:solidFill>
                </a:ln>
                <a:solidFill>
                  <a:srgbClr val="0000FF"/>
                </a:solidFill>
                <a:effectLst>
                  <a:glow rad="101600">
                    <a:schemeClr val="tx1">
                      <a:alpha val="75000"/>
                    </a:schemeClr>
                  </a:glow>
                  <a:outerShdw blurRad="50800" dist="38100" dir="2700000" algn="tl" rotWithShape="0">
                    <a:schemeClr val="tx1">
                      <a:alpha val="43000"/>
                    </a:schemeClr>
                  </a:outerShdw>
                </a:effectLst>
                <a:latin typeface="Times New Roman"/>
              </a:rPr>
              <a:t>Computing Environments</a:t>
            </a:r>
          </a:p>
        </p:txBody>
      </p:sp>
      <p:sp>
        <p:nvSpPr>
          <p:cNvPr id="3" name="TextBox 2"/>
          <p:cNvSpPr txBox="1"/>
          <p:nvPr/>
        </p:nvSpPr>
        <p:spPr>
          <a:xfrm>
            <a:off x="3505200" y="3276600"/>
            <a:ext cx="2057400" cy="369332"/>
          </a:xfrm>
          <a:prstGeom prst="rect">
            <a:avLst/>
          </a:prstGeom>
          <a:noFill/>
        </p:spPr>
        <p:txBody>
          <a:bodyPr wrap="square" rtlCol="0">
            <a:spAutoFit/>
          </a:bodyPr>
          <a:lstStyle/>
          <a:p>
            <a:pPr algn="ctr"/>
            <a:r>
              <a:rPr lang="en-US" dirty="0" smtClean="0">
                <a:solidFill>
                  <a:schemeClr val="tx2">
                    <a:lumMod val="25000"/>
                  </a:schemeClr>
                </a:solidFill>
                <a:latin typeface="Times"/>
              </a:rPr>
              <a:t>Final exam of</a:t>
            </a:r>
            <a:endParaRPr lang="en-US" dirty="0">
              <a:solidFill>
                <a:schemeClr val="tx2">
                  <a:lumMod val="25000"/>
                </a:schemeClr>
              </a:solidFill>
              <a:latin typeface="Times"/>
            </a:endParaRPr>
          </a:p>
        </p:txBody>
      </p:sp>
    </p:spTree>
    <p:extLst>
      <p:ext uri="{BB962C8B-B14F-4D97-AF65-F5344CB8AC3E}">
        <p14:creationId xmlns:p14="http://schemas.microsoft.com/office/powerpoint/2010/main" val="13374111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Load on PFS at Large Scale</a:t>
            </a:r>
            <a:endParaRPr lang="en-US" dirty="0"/>
          </a:p>
        </p:txBody>
      </p:sp>
      <p:sp>
        <p:nvSpPr>
          <p:cNvPr id="3" name="Content Placeholder 2"/>
          <p:cNvSpPr>
            <a:spLocks noGrp="1"/>
          </p:cNvSpPr>
          <p:nvPr>
            <p:ph idx="1"/>
          </p:nvPr>
        </p:nvSpPr>
        <p:spPr>
          <a:xfrm>
            <a:off x="381000" y="1143000"/>
            <a:ext cx="8763000" cy="3906198"/>
          </a:xfrm>
        </p:spPr>
        <p:txBody>
          <a:bodyPr>
            <a:normAutofit/>
          </a:bodyPr>
          <a:lstStyle/>
          <a:p>
            <a:r>
              <a:rPr lang="en-US" dirty="0" smtClean="0"/>
              <a:t>IOR</a:t>
            </a:r>
          </a:p>
          <a:p>
            <a:pPr lvl="1"/>
            <a:r>
              <a:rPr lang="en-US" dirty="0" smtClean="0">
                <a:sym typeface="Wingdings"/>
              </a:rPr>
              <a:t>Direct (</a:t>
            </a:r>
            <a:r>
              <a:rPr lang="en-US" dirty="0"/>
              <a:t>N</a:t>
            </a:r>
            <a:r>
              <a:rPr lang="en-US" dirty="0">
                <a:latin typeface="Wingdings"/>
                <a:ea typeface="Wingdings"/>
                <a:cs typeface="Wingdings"/>
                <a:sym typeface="Wingdings"/>
              </a:rPr>
              <a:t></a:t>
            </a:r>
            <a:r>
              <a:rPr lang="en-US" dirty="0" smtClean="0"/>
              <a:t>N)</a:t>
            </a:r>
            <a:r>
              <a:rPr lang="en-US" dirty="0" smtClean="0">
                <a:sym typeface="Wingdings"/>
              </a:rPr>
              <a:t>: </a:t>
            </a:r>
            <a:r>
              <a:rPr lang="en-US" dirty="0" smtClean="0"/>
              <a:t>78MB </a:t>
            </a:r>
            <a:r>
              <a:rPr lang="en-US" dirty="0"/>
              <a:t>per </a:t>
            </a:r>
            <a:r>
              <a:rPr lang="en-US" dirty="0" smtClean="0"/>
              <a:t>process</a:t>
            </a:r>
          </a:p>
          <a:p>
            <a:r>
              <a:rPr lang="en-US" dirty="0" smtClean="0"/>
              <a:t>Observations:</a:t>
            </a:r>
          </a:p>
          <a:p>
            <a:pPr marL="517525" lvl="1" indent="0">
              <a:buNone/>
            </a:pPr>
            <a:r>
              <a:rPr lang="en-US" dirty="0" smtClean="0"/>
              <a:t>(−) Large average write time </a:t>
            </a:r>
            <a:r>
              <a:rPr lang="en-US" dirty="0">
                <a:latin typeface="Wingdings"/>
                <a:ea typeface="Wingdings"/>
                <a:cs typeface="Wingdings"/>
                <a:sym typeface="Wingdings"/>
              </a:rPr>
              <a:t> </a:t>
            </a:r>
            <a:r>
              <a:rPr lang="en-US" dirty="0" smtClean="0"/>
              <a:t>  less frequent checkpointing</a:t>
            </a:r>
            <a:endParaRPr lang="en-US" dirty="0"/>
          </a:p>
          <a:p>
            <a:pPr marL="517525" lvl="1" indent="0">
              <a:buNone/>
            </a:pPr>
            <a:r>
              <a:rPr lang="en-US" dirty="0"/>
              <a:t>(−) </a:t>
            </a:r>
            <a:r>
              <a:rPr lang="en-US" dirty="0" smtClean="0"/>
              <a:t>Large average read time        poor application performance</a:t>
            </a:r>
          </a:p>
        </p:txBody>
      </p:sp>
      <p:graphicFrame>
        <p:nvGraphicFramePr>
          <p:cNvPr id="7" name="Chart 6"/>
          <p:cNvGraphicFramePr>
            <a:graphicFrameLocks noGrp="1"/>
          </p:cNvGraphicFramePr>
          <p:nvPr>
            <p:extLst>
              <p:ext uri="{D42A27DB-BD31-4B8C-83A1-F6EECF244321}">
                <p14:modId xmlns:p14="http://schemas.microsoft.com/office/powerpoint/2010/main" val="3224299685"/>
              </p:ext>
            </p:extLst>
          </p:nvPr>
        </p:nvGraphicFramePr>
        <p:xfrm>
          <a:off x="4892152" y="3124200"/>
          <a:ext cx="4099448"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3553621276"/>
              </p:ext>
            </p:extLst>
          </p:nvPr>
        </p:nvGraphicFramePr>
        <p:xfrm>
          <a:off x="228600" y="3048000"/>
          <a:ext cx="43434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rot="16200000">
            <a:off x="3434834" y="4120634"/>
            <a:ext cx="2667000" cy="369332"/>
          </a:xfrm>
          <a:prstGeom prst="rect">
            <a:avLst/>
          </a:prstGeom>
          <a:noFill/>
        </p:spPr>
        <p:txBody>
          <a:bodyPr wrap="square" rtlCol="0">
            <a:spAutoFit/>
          </a:bodyPr>
          <a:lstStyle/>
          <a:p>
            <a:r>
              <a:rPr lang="en-US" dirty="0" smtClean="0">
                <a:solidFill>
                  <a:schemeClr val="bg1"/>
                </a:solidFill>
                <a:latin typeface="Times"/>
              </a:rPr>
              <a:t>Average Read Time (s)</a:t>
            </a:r>
            <a:endParaRPr lang="en-US" dirty="0">
              <a:solidFill>
                <a:schemeClr val="bg1"/>
              </a:solidFill>
              <a:latin typeface="Times"/>
            </a:endParaRPr>
          </a:p>
        </p:txBody>
      </p:sp>
      <p:sp>
        <p:nvSpPr>
          <p:cNvPr id="11" name="TextBox 10"/>
          <p:cNvSpPr txBox="1"/>
          <p:nvPr/>
        </p:nvSpPr>
        <p:spPr>
          <a:xfrm rot="16200000">
            <a:off x="-1225034" y="4120634"/>
            <a:ext cx="2667000" cy="369332"/>
          </a:xfrm>
          <a:prstGeom prst="rect">
            <a:avLst/>
          </a:prstGeom>
          <a:noFill/>
        </p:spPr>
        <p:txBody>
          <a:bodyPr wrap="square" rtlCol="0">
            <a:spAutoFit/>
          </a:bodyPr>
          <a:lstStyle/>
          <a:p>
            <a:r>
              <a:rPr lang="en-US" dirty="0" smtClean="0">
                <a:solidFill>
                  <a:schemeClr val="bg1"/>
                </a:solidFill>
                <a:latin typeface="Times"/>
              </a:rPr>
              <a:t>Average Write Time (s)</a:t>
            </a:r>
            <a:endParaRPr lang="en-US" dirty="0">
              <a:solidFill>
                <a:schemeClr val="bg1"/>
              </a:solidFill>
              <a:latin typeface="Times"/>
            </a:endParaRPr>
          </a:p>
        </p:txBody>
      </p:sp>
      <p:sp>
        <p:nvSpPr>
          <p:cNvPr id="4" name="TextBox 3"/>
          <p:cNvSpPr txBox="1"/>
          <p:nvPr/>
        </p:nvSpPr>
        <p:spPr>
          <a:xfrm>
            <a:off x="1447800" y="5791200"/>
            <a:ext cx="2133600" cy="338554"/>
          </a:xfrm>
          <a:prstGeom prst="rect">
            <a:avLst/>
          </a:prstGeom>
          <a:noFill/>
        </p:spPr>
        <p:txBody>
          <a:bodyPr wrap="square" rtlCol="0">
            <a:spAutoFit/>
          </a:bodyPr>
          <a:lstStyle/>
          <a:p>
            <a:r>
              <a:rPr lang="en-US" sz="1600" b="1" dirty="0" smtClean="0">
                <a:solidFill>
                  <a:schemeClr val="bg1">
                    <a:lumMod val="85000"/>
                    <a:lumOff val="15000"/>
                  </a:schemeClr>
                </a:solidFill>
                <a:latin typeface="Times"/>
                <a:cs typeface="Times"/>
              </a:rPr>
              <a:t># of Processes (N)</a:t>
            </a:r>
            <a:endParaRPr lang="en-US" sz="1600" b="1" dirty="0">
              <a:solidFill>
                <a:schemeClr val="bg1">
                  <a:lumMod val="85000"/>
                  <a:lumOff val="15000"/>
                </a:schemeClr>
              </a:solidFill>
              <a:latin typeface="Times"/>
              <a:cs typeface="Times"/>
            </a:endParaRPr>
          </a:p>
        </p:txBody>
      </p:sp>
      <p:pic>
        <p:nvPicPr>
          <p:cNvPr id="8" name="Picture 7" descr="imply.png"/>
          <p:cNvPicPr>
            <a:picLocks noChangeAspect="1"/>
          </p:cNvPicPr>
          <p:nvPr/>
        </p:nvPicPr>
        <p:blipFill>
          <a:blip r:embed="rId5" cstate="print">
            <a:extLst>
              <a:ext uri="{BEBA8EAE-BF5A-486C-A8C5-ECC9F3942E4B}">
                <a14:imgProps xmlns:a14="http://schemas.microsoft.com/office/drawing/2010/main">
                  <a14:imgLayer r:embed="rId6">
                    <a14:imgEffect>
                      <a14:backgroundRemoval t="1852" b="93519" l="5714" r="100000">
                        <a14:foregroundMark x1="14857" y1="49074" x2="14857" y2="49074"/>
                        <a14:foregroundMark x1="9143" y1="9259" x2="9143" y2="9259"/>
                        <a14:foregroundMark x1="9143" y1="9259" x2="9143" y2="9259"/>
                        <a14:foregroundMark x1="20571" y1="79630" x2="20571" y2="79630"/>
                        <a14:foregroundMark x1="42857" y1="53704" x2="42857" y2="53704"/>
                        <a14:foregroundMark x1="86857" y1="20370" x2="86857" y2="20370"/>
                        <a14:foregroundMark x1="87429" y1="79630" x2="87429" y2="79630"/>
                      </a14:backgroundRemoval>
                    </a14:imgEffect>
                  </a14:imgLayer>
                </a14:imgProps>
              </a:ext>
              <a:ext uri="{28A0092B-C50C-407E-A947-70E740481C1C}">
                <a14:useLocalDpi xmlns:a14="http://schemas.microsoft.com/office/drawing/2010/main" val="0"/>
              </a:ext>
            </a:extLst>
          </a:blip>
          <a:stretch>
            <a:fillRect/>
          </a:stretch>
        </p:blipFill>
        <p:spPr>
          <a:xfrm>
            <a:off x="3810000" y="2286000"/>
            <a:ext cx="352322" cy="416859"/>
          </a:xfrm>
          <a:prstGeom prst="rect">
            <a:avLst/>
          </a:prstGeom>
        </p:spPr>
      </p:pic>
      <p:pic>
        <p:nvPicPr>
          <p:cNvPr id="12" name="Picture 11" descr="imply.png"/>
          <p:cNvPicPr>
            <a:picLocks noChangeAspect="1"/>
          </p:cNvPicPr>
          <p:nvPr/>
        </p:nvPicPr>
        <p:blipFill>
          <a:blip r:embed="rId5" cstate="print">
            <a:extLst>
              <a:ext uri="{BEBA8EAE-BF5A-486C-A8C5-ECC9F3942E4B}">
                <a14:imgProps xmlns:a14="http://schemas.microsoft.com/office/drawing/2010/main">
                  <a14:imgLayer r:embed="rId6">
                    <a14:imgEffect>
                      <a14:backgroundRemoval t="1852" b="93519" l="5714" r="100000">
                        <a14:foregroundMark x1="14857" y1="49074" x2="14857" y2="49074"/>
                        <a14:foregroundMark x1="9143" y1="9259" x2="9143" y2="9259"/>
                        <a14:foregroundMark x1="9143" y1="9259" x2="9143" y2="9259"/>
                        <a14:foregroundMark x1="20571" y1="79630" x2="20571" y2="79630"/>
                        <a14:foregroundMark x1="42857" y1="53704" x2="42857" y2="53704"/>
                        <a14:foregroundMark x1="86857" y1="20370" x2="86857" y2="20370"/>
                        <a14:foregroundMark x1="87429" y1="79630" x2="87429" y2="79630"/>
                      </a14:backgroundRemoval>
                    </a14:imgEffect>
                  </a14:imgLayer>
                </a14:imgProps>
              </a:ext>
              <a:ext uri="{28A0092B-C50C-407E-A947-70E740481C1C}">
                <a14:useLocalDpi xmlns:a14="http://schemas.microsoft.com/office/drawing/2010/main" val="0"/>
              </a:ext>
            </a:extLst>
          </a:blip>
          <a:stretch>
            <a:fillRect/>
          </a:stretch>
        </p:blipFill>
        <p:spPr>
          <a:xfrm>
            <a:off x="3810000" y="2590800"/>
            <a:ext cx="352322" cy="416859"/>
          </a:xfrm>
          <a:prstGeom prst="rect">
            <a:avLst/>
          </a:prstGeom>
        </p:spPr>
      </p:pic>
      <p:sp>
        <p:nvSpPr>
          <p:cNvPr id="13" name="Date Placeholder 12"/>
          <p:cNvSpPr>
            <a:spLocks noGrp="1"/>
          </p:cNvSpPr>
          <p:nvPr>
            <p:ph type="dt" sz="half" idx="10"/>
          </p:nvPr>
        </p:nvSpPr>
        <p:spPr/>
        <p:txBody>
          <a:bodyPr/>
          <a:lstStyle/>
          <a:p>
            <a:r>
              <a:rPr lang="en-US" smtClean="0"/>
              <a:t>Tanzima Islam (tislam@purdue.edu)</a:t>
            </a:r>
            <a:endParaRPr lang="en-US" dirty="0"/>
          </a:p>
        </p:txBody>
      </p:sp>
      <p:sp>
        <p:nvSpPr>
          <p:cNvPr id="14" name="Footer Placeholder 13"/>
          <p:cNvSpPr>
            <a:spLocks noGrp="1"/>
          </p:cNvSpPr>
          <p:nvPr>
            <p:ph type="ftr" sz="quarter" idx="3"/>
          </p:nvPr>
        </p:nvSpPr>
        <p:spPr/>
        <p:txBody>
          <a:bodyPr/>
          <a:lstStyle/>
          <a:p>
            <a:r>
              <a:rPr lang="en-US" smtClean="0"/>
              <a:t>Reliable &amp; Scalable Checkpointing Systems</a:t>
            </a:r>
            <a:endParaRPr lang="en-US" dirty="0"/>
          </a:p>
        </p:txBody>
      </p:sp>
      <p:sp>
        <p:nvSpPr>
          <p:cNvPr id="5" name="Slide Number Placeholder 4"/>
          <p:cNvSpPr>
            <a:spLocks noGrp="1"/>
          </p:cNvSpPr>
          <p:nvPr>
            <p:ph type="sldNum" sz="quarter" idx="4"/>
          </p:nvPr>
        </p:nvSpPr>
        <p:spPr/>
        <p:txBody>
          <a:bodyPr/>
          <a:lstStyle/>
          <a:p>
            <a:fld id="{0EF8A7D6-9BFA-C441-9BC7-0AEF5299FFED}" type="slidenum">
              <a:rPr lang="en-US" smtClean="0"/>
              <a:pPr/>
              <a:t>9</a:t>
            </a:fld>
            <a:endParaRPr lang="en-US" dirty="0"/>
          </a:p>
        </p:txBody>
      </p:sp>
    </p:spTree>
    <p:extLst>
      <p:ext uri="{BB962C8B-B14F-4D97-AF65-F5344CB8AC3E}">
        <p14:creationId xmlns:p14="http://schemas.microsoft.com/office/powerpoint/2010/main" val="37038752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a:t>
            </a:r>
            <a:endParaRPr lang="en-US" dirty="0"/>
          </a:p>
        </p:txBody>
      </p:sp>
      <p:sp>
        <p:nvSpPr>
          <p:cNvPr id="6" name="Content Placeholder 5"/>
          <p:cNvSpPr>
            <a:spLocks noGrp="1"/>
          </p:cNvSpPr>
          <p:nvPr>
            <p:ph idx="1"/>
          </p:nvPr>
        </p:nvSpPr>
        <p:spPr>
          <a:xfrm>
            <a:off x="304800" y="2895600"/>
            <a:ext cx="8382000" cy="1600200"/>
          </a:xfrm>
        </p:spPr>
        <p:txBody>
          <a:bodyPr>
            <a:normAutofit/>
          </a:bodyPr>
          <a:lstStyle/>
          <a:p>
            <a:r>
              <a:rPr lang="en-US" sz="3000" dirty="0" smtClean="0"/>
              <a:t>Today’s checkpoint-restart systems will not scale</a:t>
            </a:r>
          </a:p>
          <a:p>
            <a:pPr lvl="1"/>
            <a:r>
              <a:rPr lang="en-US" sz="2800" dirty="0"/>
              <a:t>Increasing number of concurrent transfers</a:t>
            </a:r>
          </a:p>
          <a:p>
            <a:pPr lvl="1"/>
            <a:r>
              <a:rPr lang="en-US" sz="2800" dirty="0" smtClean="0"/>
              <a:t>Increasing volume of checkpoint data</a:t>
            </a:r>
          </a:p>
        </p:txBody>
      </p:sp>
      <p:sp>
        <p:nvSpPr>
          <p:cNvPr id="5" name="Date Placeholder 4"/>
          <p:cNvSpPr>
            <a:spLocks noGrp="1"/>
          </p:cNvSpPr>
          <p:nvPr>
            <p:ph type="dt" sz="half" idx="10"/>
          </p:nvPr>
        </p:nvSpPr>
        <p:spPr/>
        <p:txBody>
          <a:bodyPr/>
          <a:lstStyle/>
          <a:p>
            <a:r>
              <a:rPr lang="en-US" smtClean="0"/>
              <a:t>Tanzima Islam (tislam@purdue.edu)</a:t>
            </a:r>
            <a:endParaRPr lang="en-US" dirty="0"/>
          </a:p>
        </p:txBody>
      </p:sp>
      <p:sp>
        <p:nvSpPr>
          <p:cNvPr id="7" name="Footer Placeholder 6"/>
          <p:cNvSpPr>
            <a:spLocks noGrp="1"/>
          </p:cNvSpPr>
          <p:nvPr>
            <p:ph type="ftr" sz="quarter" idx="3"/>
          </p:nvPr>
        </p:nvSpPr>
        <p:spPr/>
        <p:txBody>
          <a:bodyPr/>
          <a:lstStyle/>
          <a:p>
            <a:r>
              <a:rPr lang="en-US" smtClean="0"/>
              <a:t>Reliable &amp; Scalable Checkpointing Systems</a:t>
            </a:r>
            <a:endParaRPr lang="en-US" dirty="0"/>
          </a:p>
        </p:txBody>
      </p:sp>
      <p:sp>
        <p:nvSpPr>
          <p:cNvPr id="3" name="Slide Number Placeholder 2"/>
          <p:cNvSpPr>
            <a:spLocks noGrp="1"/>
          </p:cNvSpPr>
          <p:nvPr>
            <p:ph type="sldNum" sz="quarter" idx="4"/>
          </p:nvPr>
        </p:nvSpPr>
        <p:spPr/>
        <p:txBody>
          <a:bodyPr/>
          <a:lstStyle/>
          <a:p>
            <a:fld id="{0EF8A7D6-9BFA-C441-9BC7-0AEF5299FFED}" type="slidenum">
              <a:rPr lang="en-US" smtClean="0"/>
              <a:pPr/>
              <a:t>10</a:t>
            </a:fld>
            <a:endParaRPr lang="en-US" dirty="0"/>
          </a:p>
        </p:txBody>
      </p:sp>
    </p:spTree>
    <p:extLst>
      <p:ext uri="{BB962C8B-B14F-4D97-AF65-F5344CB8AC3E}">
        <p14:creationId xmlns:p14="http://schemas.microsoft.com/office/powerpoint/2010/main" val="2963022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Contributions</a:t>
            </a:r>
            <a:endParaRPr lang="en-US" dirty="0"/>
          </a:p>
        </p:txBody>
      </p:sp>
      <p:sp>
        <p:nvSpPr>
          <p:cNvPr id="3" name="Content Placeholder 2"/>
          <p:cNvSpPr>
            <a:spLocks noGrp="1"/>
          </p:cNvSpPr>
          <p:nvPr>
            <p:ph idx="1"/>
          </p:nvPr>
        </p:nvSpPr>
        <p:spPr>
          <a:xfrm>
            <a:off x="381000" y="1143000"/>
            <a:ext cx="8610600" cy="4875694"/>
          </a:xfrm>
        </p:spPr>
        <p:txBody>
          <a:bodyPr/>
          <a:lstStyle/>
          <a:p>
            <a:r>
              <a:rPr lang="en-US" dirty="0" smtClean="0"/>
              <a:t>Data-aware aggregation</a:t>
            </a:r>
          </a:p>
          <a:p>
            <a:pPr lvl="1"/>
            <a:r>
              <a:rPr lang="en-US" dirty="0" smtClean="0"/>
              <a:t>Reduces the number of concurrent transfers</a:t>
            </a:r>
          </a:p>
          <a:p>
            <a:pPr lvl="1"/>
            <a:r>
              <a:rPr lang="en-US" dirty="0" smtClean="0"/>
              <a:t>Improves compressibility of checkpoints by using semantic information</a:t>
            </a:r>
          </a:p>
          <a:p>
            <a:pPr marL="0" indent="0">
              <a:buNone/>
            </a:pPr>
            <a:endParaRPr lang="en-US" dirty="0"/>
          </a:p>
          <a:p>
            <a:r>
              <a:rPr lang="en-US" dirty="0" smtClean="0"/>
              <a:t>Data-aware compression</a:t>
            </a:r>
            <a:endParaRPr lang="en-US" dirty="0"/>
          </a:p>
          <a:p>
            <a:pPr lvl="1"/>
            <a:r>
              <a:rPr lang="en-US" dirty="0" smtClean="0"/>
              <a:t>Improves compression ratio by 115% compared to concatenation and general-purpose compression</a:t>
            </a:r>
          </a:p>
          <a:p>
            <a:pPr marL="0" indent="0">
              <a:buNone/>
            </a:pPr>
            <a:endParaRPr lang="en-US" dirty="0" smtClean="0"/>
          </a:p>
          <a:p>
            <a:r>
              <a:rPr lang="en-US" dirty="0" smtClean="0"/>
              <a:t>Design and develop </a:t>
            </a:r>
            <a:r>
              <a:rPr lang="en-US" dirty="0" err="1" smtClean="0">
                <a:solidFill>
                  <a:srgbClr val="FF6600"/>
                </a:solidFill>
              </a:rPr>
              <a:t>mcrEngine</a:t>
            </a:r>
            <a:endParaRPr lang="en-US" dirty="0" smtClean="0">
              <a:solidFill>
                <a:srgbClr val="FF6600"/>
              </a:solidFill>
            </a:endParaRPr>
          </a:p>
          <a:p>
            <a:pPr lvl="1"/>
            <a:r>
              <a:rPr lang="en-US" dirty="0" smtClean="0"/>
              <a:t>Grouped (N</a:t>
            </a:r>
            <a:r>
              <a:rPr lang="en-US" dirty="0">
                <a:latin typeface="Wingdings"/>
                <a:ea typeface="Wingdings"/>
                <a:cs typeface="Wingdings"/>
                <a:sym typeface="Wingdings"/>
              </a:rPr>
              <a:t></a:t>
            </a:r>
            <a:r>
              <a:rPr lang="en-US" dirty="0" smtClean="0"/>
              <a:t>M) checkpointing system</a:t>
            </a:r>
          </a:p>
          <a:p>
            <a:pPr lvl="1"/>
            <a:r>
              <a:rPr lang="en-US" dirty="0" smtClean="0"/>
              <a:t>Improves checkpointing frequency</a:t>
            </a:r>
          </a:p>
          <a:p>
            <a:pPr lvl="1"/>
            <a:r>
              <a:rPr lang="en-US" dirty="0" smtClean="0"/>
              <a:t>Improves application performance</a:t>
            </a:r>
          </a:p>
          <a:p>
            <a:pPr marL="0" indent="0">
              <a:buNone/>
            </a:pPr>
            <a:endParaRPr lang="en-US" dirty="0" smtClean="0"/>
          </a:p>
        </p:txBody>
      </p:sp>
      <p:sp>
        <p:nvSpPr>
          <p:cNvPr id="5" name="Date Placeholder 4"/>
          <p:cNvSpPr>
            <a:spLocks noGrp="1"/>
          </p:cNvSpPr>
          <p:nvPr>
            <p:ph type="dt" sz="half" idx="10"/>
          </p:nvPr>
        </p:nvSpPr>
        <p:spPr/>
        <p:txBody>
          <a:bodyPr/>
          <a:lstStyle/>
          <a:p>
            <a:r>
              <a:rPr lang="en-US" smtClean="0"/>
              <a:t>Tanzima Islam (tislam@purdue.edu)</a:t>
            </a:r>
            <a:endParaRPr lang="en-US" dirty="0"/>
          </a:p>
        </p:txBody>
      </p:sp>
      <p:sp>
        <p:nvSpPr>
          <p:cNvPr id="6" name="Footer Placeholder 5"/>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11</a:t>
            </a:fld>
            <a:endParaRPr lang="en-US" dirty="0"/>
          </a:p>
        </p:txBody>
      </p:sp>
    </p:spTree>
    <p:extLst>
      <p:ext uri="{BB962C8B-B14F-4D97-AF65-F5344CB8AC3E}">
        <p14:creationId xmlns:p14="http://schemas.microsoft.com/office/powerpoint/2010/main" val="19638627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txBox="1">
            <a:spLocks/>
          </p:cNvSpPr>
          <p:nvPr/>
        </p:nvSpPr>
        <p:spPr>
          <a:xfrm>
            <a:off x="381000" y="1371600"/>
            <a:ext cx="8382000" cy="4659224"/>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2800" kern="1200">
                <a:solidFill>
                  <a:schemeClr val="tx1"/>
                </a:solidFill>
                <a:latin typeface="Times"/>
                <a:ea typeface="+mn-ea"/>
                <a:cs typeface="+mn-cs"/>
              </a:defRPr>
            </a:lvl1pPr>
            <a:lvl2pPr marL="914400" indent="-396875" algn="l" defTabSz="914363" rtl="0" eaLnBrk="1" latinLnBrk="0" hangingPunct="1">
              <a:lnSpc>
                <a:spcPct val="90000"/>
              </a:lnSpc>
              <a:spcBef>
                <a:spcPct val="20000"/>
              </a:spcBef>
              <a:buFontTx/>
              <a:buBlip>
                <a:blip r:embed="rId4"/>
              </a:buBlip>
              <a:defRPr sz="2600" kern="1200">
                <a:solidFill>
                  <a:schemeClr val="tx1"/>
                </a:solidFill>
                <a:latin typeface="Times"/>
                <a:ea typeface="+mn-ea"/>
                <a:cs typeface="+mn-cs"/>
              </a:defRPr>
            </a:lvl2pPr>
            <a:lvl3pPr marL="1258888" indent="-344488" algn="l" defTabSz="914363" rtl="0" eaLnBrk="1" latinLnBrk="0" hangingPunct="1">
              <a:lnSpc>
                <a:spcPct val="90000"/>
              </a:lnSpc>
              <a:spcBef>
                <a:spcPct val="20000"/>
              </a:spcBef>
              <a:buFontTx/>
              <a:buBlip>
                <a:blip r:embed="rId4"/>
              </a:buBlip>
              <a:defRPr sz="2600" kern="1200">
                <a:solidFill>
                  <a:schemeClr val="tx1"/>
                </a:solidFill>
                <a:latin typeface="Times"/>
                <a:ea typeface="+mn-ea"/>
                <a:cs typeface="+mn-cs"/>
              </a:defRPr>
            </a:lvl3pPr>
            <a:lvl4pPr marL="1604963" indent="-346075" algn="l" defTabSz="914363" rtl="0" eaLnBrk="1" latinLnBrk="0" hangingPunct="1">
              <a:lnSpc>
                <a:spcPct val="90000"/>
              </a:lnSpc>
              <a:spcBef>
                <a:spcPct val="20000"/>
              </a:spcBef>
              <a:buFontTx/>
              <a:buBlip>
                <a:blip r:embed="rId4"/>
              </a:buBlip>
              <a:defRPr sz="2600" kern="1200">
                <a:solidFill>
                  <a:schemeClr val="tx1"/>
                </a:solidFill>
                <a:latin typeface="Times"/>
                <a:ea typeface="+mn-ea"/>
                <a:cs typeface="+mn-cs"/>
              </a:defRPr>
            </a:lvl4pPr>
            <a:lvl5pPr marL="1941513" indent="-336550" algn="l" defTabSz="914363" rtl="0" eaLnBrk="1" latinLnBrk="0" hangingPunct="1">
              <a:lnSpc>
                <a:spcPct val="90000"/>
              </a:lnSpc>
              <a:spcBef>
                <a:spcPct val="20000"/>
              </a:spcBef>
              <a:buFontTx/>
              <a:buBlip>
                <a:blip r:embed="rId4"/>
              </a:buBlip>
              <a:defRPr sz="2600" kern="1200">
                <a:solidFill>
                  <a:schemeClr val="tx1"/>
                </a:solidFill>
                <a:latin typeface="Times"/>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Agnostic scheme – concatenate checkpoints</a:t>
            </a:r>
            <a:endParaRPr lang="en-US" dirty="0">
              <a:solidFill>
                <a:srgbClr val="000000"/>
              </a:solidFill>
            </a:endParaRPr>
          </a:p>
          <a:p>
            <a:pPr marL="517525" lvl="1" indent="0">
              <a:buNone/>
            </a:pPr>
            <a:endParaRPr lang="en-US" dirty="0" smtClean="0"/>
          </a:p>
          <a:p>
            <a:endParaRPr lang="en-US" sz="2600" dirty="0" smtClean="0">
              <a:solidFill>
                <a:srgbClr val="FFFFFF"/>
              </a:solidFill>
            </a:endParaRPr>
          </a:p>
          <a:p>
            <a:pPr marL="0" indent="0">
              <a:buNone/>
            </a:pPr>
            <a:endParaRPr lang="en-US" sz="2600" dirty="0">
              <a:solidFill>
                <a:srgbClr val="FFFFFF"/>
              </a:solidFill>
            </a:endParaRPr>
          </a:p>
          <a:p>
            <a:r>
              <a:rPr lang="en-US" sz="2600" dirty="0" smtClean="0">
                <a:solidFill>
                  <a:srgbClr val="000000"/>
                </a:solidFill>
              </a:rPr>
              <a:t>Agnostic-block scheme – interleave fixed-size blocks</a:t>
            </a:r>
          </a:p>
          <a:p>
            <a:endParaRPr lang="en-US" sz="2600" dirty="0">
              <a:solidFill>
                <a:srgbClr val="000000"/>
              </a:solidFill>
            </a:endParaRPr>
          </a:p>
          <a:p>
            <a:endParaRPr lang="en-US" sz="2600" dirty="0" smtClean="0">
              <a:solidFill>
                <a:srgbClr val="000000"/>
              </a:solidFill>
            </a:endParaRPr>
          </a:p>
          <a:p>
            <a:endParaRPr lang="en-US" sz="2600" dirty="0">
              <a:solidFill>
                <a:srgbClr val="000000"/>
              </a:solidFill>
            </a:endParaRPr>
          </a:p>
          <a:p>
            <a:r>
              <a:rPr lang="en-US" sz="2600" dirty="0" smtClean="0">
                <a:solidFill>
                  <a:srgbClr val="000000"/>
                </a:solidFill>
              </a:rPr>
              <a:t>Observations:</a:t>
            </a:r>
          </a:p>
          <a:p>
            <a:pPr marL="517525" lvl="1" indent="0">
              <a:buNone/>
            </a:pPr>
            <a:r>
              <a:rPr lang="en-US" sz="2200" dirty="0" smtClean="0">
                <a:solidFill>
                  <a:srgbClr val="000000"/>
                </a:solidFill>
              </a:rPr>
              <a:t>(+) Easy</a:t>
            </a:r>
          </a:p>
          <a:p>
            <a:pPr marL="517525" lvl="1" indent="0">
              <a:buNone/>
            </a:pPr>
            <a:r>
              <a:rPr lang="en-US" sz="2200" dirty="0" smtClean="0">
                <a:solidFill>
                  <a:srgbClr val="000000"/>
                </a:solidFill>
              </a:rPr>
              <a:t>(−) Low compression ratio</a:t>
            </a:r>
          </a:p>
        </p:txBody>
      </p:sp>
      <p:sp>
        <p:nvSpPr>
          <p:cNvPr id="2" name="Title 1"/>
          <p:cNvSpPr>
            <a:spLocks noGrp="1"/>
          </p:cNvSpPr>
          <p:nvPr>
            <p:ph type="title"/>
          </p:nvPr>
        </p:nvSpPr>
        <p:spPr/>
        <p:txBody>
          <a:bodyPr/>
          <a:lstStyle/>
          <a:p>
            <a:r>
              <a:rPr lang="en-US" dirty="0" smtClean="0"/>
              <a:t>Naïve Solution: Data-Agnostic Compression</a:t>
            </a:r>
            <a:endParaRPr lang="en-US" dirty="0"/>
          </a:p>
        </p:txBody>
      </p:sp>
      <p:sp>
        <p:nvSpPr>
          <p:cNvPr id="21" name="Rectangle 20"/>
          <p:cNvSpPr/>
          <p:nvPr/>
        </p:nvSpPr>
        <p:spPr bwMode="auto">
          <a:xfrm>
            <a:off x="2590800" y="3810000"/>
            <a:ext cx="955822" cy="5496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1</a:t>
            </a:r>
            <a:endParaRPr lang="en-US" sz="1300" b="1" dirty="0" smtClean="0">
              <a:solidFill>
                <a:srgbClr val="000000"/>
              </a:solidFill>
            </a:endParaRPr>
          </a:p>
          <a:p>
            <a:pPr algn="ctr">
              <a:defRPr/>
            </a:pPr>
            <a:r>
              <a:rPr lang="en-US" sz="1500" b="1" dirty="0" smtClean="0">
                <a:solidFill>
                  <a:srgbClr val="000000"/>
                </a:solidFill>
              </a:rPr>
              <a:t>[1-B]</a:t>
            </a:r>
            <a:endParaRPr lang="en-US" sz="1500" b="1" dirty="0">
              <a:solidFill>
                <a:srgbClr val="000000"/>
              </a:solidFill>
            </a:endParaRPr>
          </a:p>
        </p:txBody>
      </p:sp>
      <p:sp>
        <p:nvSpPr>
          <p:cNvPr id="22" name="Rectangle 21"/>
          <p:cNvSpPr/>
          <p:nvPr/>
        </p:nvSpPr>
        <p:spPr bwMode="auto">
          <a:xfrm>
            <a:off x="3539978" y="3810000"/>
            <a:ext cx="955822" cy="5496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2</a:t>
            </a:r>
            <a:endParaRPr lang="en-US" sz="1500" b="1" dirty="0" smtClean="0">
              <a:solidFill>
                <a:srgbClr val="000000"/>
              </a:solidFill>
            </a:endParaRPr>
          </a:p>
          <a:p>
            <a:pPr algn="ctr">
              <a:defRPr/>
            </a:pPr>
            <a:r>
              <a:rPr lang="en-US" sz="1300" b="1" dirty="0" smtClean="0">
                <a:solidFill>
                  <a:srgbClr val="000000"/>
                </a:solidFill>
              </a:rPr>
              <a:t>[1-B]</a:t>
            </a:r>
            <a:endParaRPr lang="en-US" sz="1300" b="1" dirty="0">
              <a:solidFill>
                <a:srgbClr val="000000"/>
              </a:solidFill>
            </a:endParaRPr>
          </a:p>
        </p:txBody>
      </p:sp>
      <p:sp>
        <p:nvSpPr>
          <p:cNvPr id="23" name="Rectangle 22"/>
          <p:cNvSpPr/>
          <p:nvPr/>
        </p:nvSpPr>
        <p:spPr bwMode="auto">
          <a:xfrm>
            <a:off x="4495800" y="3810000"/>
            <a:ext cx="955822" cy="5496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1</a:t>
            </a:r>
            <a:endParaRPr lang="en-US" sz="1500" b="1" dirty="0" smtClean="0">
              <a:solidFill>
                <a:srgbClr val="000000"/>
              </a:solidFill>
            </a:endParaRPr>
          </a:p>
          <a:p>
            <a:pPr algn="ctr">
              <a:defRPr/>
            </a:pPr>
            <a:r>
              <a:rPr lang="en-US" sz="1300" b="1" dirty="0" smtClean="0">
                <a:solidFill>
                  <a:srgbClr val="000000"/>
                </a:solidFill>
              </a:rPr>
              <a:t>[B+1-2B]</a:t>
            </a:r>
            <a:endParaRPr lang="en-US" sz="1300" b="1" dirty="0">
              <a:solidFill>
                <a:srgbClr val="000000"/>
              </a:solidFill>
            </a:endParaRPr>
          </a:p>
        </p:txBody>
      </p:sp>
      <p:sp>
        <p:nvSpPr>
          <p:cNvPr id="24" name="Rectangle 23"/>
          <p:cNvSpPr/>
          <p:nvPr/>
        </p:nvSpPr>
        <p:spPr bwMode="auto">
          <a:xfrm>
            <a:off x="5444978" y="3810000"/>
            <a:ext cx="955822" cy="5496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2</a:t>
            </a:r>
            <a:endParaRPr lang="en-US" sz="1500" b="1" dirty="0" smtClean="0">
              <a:solidFill>
                <a:srgbClr val="000000"/>
              </a:solidFill>
            </a:endParaRPr>
          </a:p>
          <a:p>
            <a:pPr algn="ctr">
              <a:defRPr/>
            </a:pPr>
            <a:r>
              <a:rPr lang="en-US" sz="1300" b="1" dirty="0" smtClean="0">
                <a:solidFill>
                  <a:srgbClr val="000000"/>
                </a:solidFill>
              </a:rPr>
              <a:t>[B+1-2B]</a:t>
            </a:r>
            <a:endParaRPr lang="en-US" sz="1300" b="1" dirty="0">
              <a:solidFill>
                <a:srgbClr val="000000"/>
              </a:solidFill>
            </a:endParaRPr>
          </a:p>
        </p:txBody>
      </p:sp>
      <p:sp>
        <p:nvSpPr>
          <p:cNvPr id="15" name="Rectangle 14"/>
          <p:cNvSpPr/>
          <p:nvPr/>
        </p:nvSpPr>
        <p:spPr bwMode="auto">
          <a:xfrm>
            <a:off x="609600" y="3581400"/>
            <a:ext cx="955822" cy="5496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1</a:t>
            </a:r>
            <a:endParaRPr lang="en-US" sz="1300" b="1" dirty="0" smtClean="0">
              <a:solidFill>
                <a:srgbClr val="000000"/>
              </a:solidFill>
            </a:endParaRPr>
          </a:p>
          <a:p>
            <a:pPr algn="ctr">
              <a:defRPr/>
            </a:pPr>
            <a:r>
              <a:rPr lang="en-US" sz="1500" b="1" dirty="0" smtClean="0">
                <a:solidFill>
                  <a:srgbClr val="000000"/>
                </a:solidFill>
              </a:rPr>
              <a:t>[1-B]</a:t>
            </a:r>
            <a:endParaRPr lang="en-US" sz="1500" b="1" dirty="0">
              <a:solidFill>
                <a:srgbClr val="000000"/>
              </a:solidFill>
            </a:endParaRPr>
          </a:p>
        </p:txBody>
      </p:sp>
      <p:sp>
        <p:nvSpPr>
          <p:cNvPr id="16" name="Rectangle 15"/>
          <p:cNvSpPr/>
          <p:nvPr/>
        </p:nvSpPr>
        <p:spPr bwMode="auto">
          <a:xfrm>
            <a:off x="1524000" y="3581400"/>
            <a:ext cx="955822" cy="5496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1</a:t>
            </a:r>
            <a:endParaRPr lang="en-US" sz="1500" b="1" dirty="0" smtClean="0">
              <a:solidFill>
                <a:srgbClr val="000000"/>
              </a:solidFill>
            </a:endParaRPr>
          </a:p>
          <a:p>
            <a:pPr algn="ctr">
              <a:defRPr/>
            </a:pPr>
            <a:r>
              <a:rPr lang="en-US" sz="1300" b="1" dirty="0" smtClean="0">
                <a:solidFill>
                  <a:srgbClr val="000000"/>
                </a:solidFill>
              </a:rPr>
              <a:t>[B+1-2B]</a:t>
            </a:r>
            <a:endParaRPr lang="en-US" sz="1300" b="1" dirty="0">
              <a:solidFill>
                <a:srgbClr val="000000"/>
              </a:solidFill>
            </a:endParaRPr>
          </a:p>
        </p:txBody>
      </p:sp>
      <p:sp>
        <p:nvSpPr>
          <p:cNvPr id="17" name="Rectangle 16"/>
          <p:cNvSpPr/>
          <p:nvPr/>
        </p:nvSpPr>
        <p:spPr bwMode="auto">
          <a:xfrm>
            <a:off x="609600" y="4343400"/>
            <a:ext cx="955822" cy="5496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2</a:t>
            </a:r>
            <a:endParaRPr lang="en-US" sz="1500" b="1" dirty="0" smtClean="0">
              <a:solidFill>
                <a:srgbClr val="000000"/>
              </a:solidFill>
            </a:endParaRPr>
          </a:p>
          <a:p>
            <a:pPr algn="ctr">
              <a:defRPr/>
            </a:pPr>
            <a:r>
              <a:rPr lang="en-US" sz="1300" b="1" dirty="0" smtClean="0">
                <a:solidFill>
                  <a:srgbClr val="000000"/>
                </a:solidFill>
              </a:rPr>
              <a:t>[1-B]</a:t>
            </a:r>
            <a:endParaRPr lang="en-US" sz="1300" b="1" dirty="0">
              <a:solidFill>
                <a:srgbClr val="000000"/>
              </a:solidFill>
            </a:endParaRPr>
          </a:p>
        </p:txBody>
      </p:sp>
      <p:sp>
        <p:nvSpPr>
          <p:cNvPr id="18" name="Rectangle 17"/>
          <p:cNvSpPr/>
          <p:nvPr/>
        </p:nvSpPr>
        <p:spPr bwMode="auto">
          <a:xfrm>
            <a:off x="1524000" y="4343400"/>
            <a:ext cx="955822" cy="5496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2</a:t>
            </a:r>
            <a:endParaRPr lang="en-US" sz="1500" b="1" dirty="0" smtClean="0">
              <a:solidFill>
                <a:srgbClr val="000000"/>
              </a:solidFill>
            </a:endParaRPr>
          </a:p>
          <a:p>
            <a:pPr algn="ctr">
              <a:defRPr/>
            </a:pPr>
            <a:r>
              <a:rPr lang="en-US" sz="1300" b="1" dirty="0" smtClean="0">
                <a:solidFill>
                  <a:srgbClr val="000000"/>
                </a:solidFill>
              </a:rPr>
              <a:t>[B+1-2B]</a:t>
            </a:r>
            <a:endParaRPr lang="en-US" sz="1300" b="1" dirty="0">
              <a:solidFill>
                <a:srgbClr val="000000"/>
              </a:solidFill>
            </a:endParaRPr>
          </a:p>
        </p:txBody>
      </p:sp>
      <p:sp>
        <p:nvSpPr>
          <p:cNvPr id="25" name="Rectangle 24"/>
          <p:cNvSpPr/>
          <p:nvPr/>
        </p:nvSpPr>
        <p:spPr bwMode="auto">
          <a:xfrm>
            <a:off x="152400" y="1812597"/>
            <a:ext cx="1870222" cy="5496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1</a:t>
            </a:r>
            <a:endParaRPr lang="en-US" sz="1500" b="1" dirty="0" smtClean="0">
              <a:solidFill>
                <a:srgbClr val="000000"/>
              </a:solidFill>
            </a:endParaRPr>
          </a:p>
        </p:txBody>
      </p:sp>
      <p:sp>
        <p:nvSpPr>
          <p:cNvPr id="27" name="Rectangle 26"/>
          <p:cNvSpPr/>
          <p:nvPr/>
        </p:nvSpPr>
        <p:spPr bwMode="auto">
          <a:xfrm>
            <a:off x="152400" y="2574597"/>
            <a:ext cx="1946422" cy="5496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2</a:t>
            </a:r>
            <a:endParaRPr lang="en-US" sz="1500" b="1" dirty="0" smtClean="0">
              <a:solidFill>
                <a:srgbClr val="000000"/>
              </a:solidFill>
            </a:endParaRPr>
          </a:p>
        </p:txBody>
      </p:sp>
      <p:sp>
        <p:nvSpPr>
          <p:cNvPr id="28" name="Rectangle 27"/>
          <p:cNvSpPr/>
          <p:nvPr/>
        </p:nvSpPr>
        <p:spPr bwMode="auto">
          <a:xfrm>
            <a:off x="2514600" y="2209800"/>
            <a:ext cx="1870222" cy="5496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1</a:t>
            </a:r>
            <a:endParaRPr lang="en-US" sz="1500" b="1" dirty="0" smtClean="0">
              <a:solidFill>
                <a:srgbClr val="000000"/>
              </a:solidFill>
            </a:endParaRPr>
          </a:p>
        </p:txBody>
      </p:sp>
      <p:sp>
        <p:nvSpPr>
          <p:cNvPr id="29" name="Rectangle 28"/>
          <p:cNvSpPr/>
          <p:nvPr/>
        </p:nvSpPr>
        <p:spPr bwMode="auto">
          <a:xfrm>
            <a:off x="4378178" y="2209800"/>
            <a:ext cx="1946422" cy="5496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smtClean="0">
                <a:solidFill>
                  <a:srgbClr val="000000"/>
                </a:solidFill>
              </a:rPr>
              <a:t>2</a:t>
            </a:r>
            <a:endParaRPr lang="en-US" sz="1500" b="1" dirty="0" smtClean="0">
              <a:solidFill>
                <a:srgbClr val="000000"/>
              </a:solidFill>
            </a:endParaRPr>
          </a:p>
        </p:txBody>
      </p:sp>
      <p:cxnSp>
        <p:nvCxnSpPr>
          <p:cNvPr id="4" name="Straight Arrow Connector 3"/>
          <p:cNvCxnSpPr/>
          <p:nvPr/>
        </p:nvCxnSpPr>
        <p:spPr>
          <a:xfrm>
            <a:off x="1981200" y="2438400"/>
            <a:ext cx="457200" cy="0"/>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6400800" y="2133600"/>
            <a:ext cx="2743200" cy="762000"/>
            <a:chOff x="6400800" y="2362200"/>
            <a:chExt cx="2743200" cy="762000"/>
          </a:xfrm>
        </p:grpSpPr>
        <p:sp>
          <p:nvSpPr>
            <p:cNvPr id="8" name="Right Brace 7"/>
            <p:cNvSpPr/>
            <p:nvPr/>
          </p:nvSpPr>
          <p:spPr>
            <a:xfrm>
              <a:off x="6400800" y="2438400"/>
              <a:ext cx="228600" cy="533400"/>
            </a:xfrm>
            <a:prstGeom prst="rightBrace">
              <a:avLst/>
            </a:prstGeom>
            <a:ln w="19050" cmpd="sng">
              <a:solidFill>
                <a:schemeClr val="bg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629400" y="2526268"/>
              <a:ext cx="762000" cy="369332"/>
            </a:xfrm>
            <a:prstGeom prst="rect">
              <a:avLst/>
            </a:prstGeom>
            <a:noFill/>
          </p:spPr>
          <p:txBody>
            <a:bodyPr wrap="square" rtlCol="0">
              <a:spAutoFit/>
            </a:bodyPr>
            <a:lstStyle/>
            <a:p>
              <a:r>
                <a:rPr lang="en-US" dirty="0" err="1" smtClean="0">
                  <a:solidFill>
                    <a:srgbClr val="000000"/>
                  </a:solidFill>
                </a:rPr>
                <a:t>pGzip</a:t>
              </a:r>
              <a:endParaRPr lang="en-US" dirty="0">
                <a:solidFill>
                  <a:srgbClr val="000000"/>
                </a:solidFill>
              </a:endParaRPr>
            </a:p>
          </p:txBody>
        </p:sp>
        <p:cxnSp>
          <p:nvCxnSpPr>
            <p:cNvPr id="14" name="Straight Arrow Connector 13"/>
            <p:cNvCxnSpPr/>
            <p:nvPr/>
          </p:nvCxnSpPr>
          <p:spPr>
            <a:xfrm>
              <a:off x="7239000" y="2743200"/>
              <a:ext cx="762000" cy="0"/>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Cloud 37"/>
            <p:cNvSpPr/>
            <p:nvPr/>
          </p:nvSpPr>
          <p:spPr bwMode="auto">
            <a:xfrm>
              <a:off x="8001000" y="2362200"/>
              <a:ext cx="1143000" cy="762000"/>
            </a:xfrm>
            <a:prstGeom prst="cloud">
              <a:avLst/>
            </a:prstGeom>
            <a:noFill/>
            <a:ln>
              <a:solidFill>
                <a:schemeClr val="bg1">
                  <a:lumMod val="75000"/>
                  <a:lumOff val="25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000000"/>
                  </a:solidFill>
                  <a:latin typeface="Segoe" pitchFamily="34" charset="0"/>
                </a:rPr>
                <a:t>PFS</a:t>
              </a:r>
            </a:p>
          </p:txBody>
        </p:sp>
      </p:grpSp>
      <p:grpSp>
        <p:nvGrpSpPr>
          <p:cNvPr id="40" name="Group 39"/>
          <p:cNvGrpSpPr/>
          <p:nvPr/>
        </p:nvGrpSpPr>
        <p:grpSpPr>
          <a:xfrm>
            <a:off x="6400800" y="3750003"/>
            <a:ext cx="2743200" cy="762000"/>
            <a:chOff x="6400800" y="2362200"/>
            <a:chExt cx="2743200" cy="762000"/>
          </a:xfrm>
        </p:grpSpPr>
        <p:sp>
          <p:nvSpPr>
            <p:cNvPr id="44" name="Right Brace 43"/>
            <p:cNvSpPr/>
            <p:nvPr/>
          </p:nvSpPr>
          <p:spPr>
            <a:xfrm>
              <a:off x="6400800" y="2438400"/>
              <a:ext cx="228600" cy="533400"/>
            </a:xfrm>
            <a:prstGeom prst="rightBrace">
              <a:avLst/>
            </a:prstGeom>
            <a:ln w="19050" cmpd="sng">
              <a:solidFill>
                <a:schemeClr val="bg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p:cNvSpPr txBox="1"/>
            <p:nvPr/>
          </p:nvSpPr>
          <p:spPr>
            <a:xfrm>
              <a:off x="6629400" y="2526268"/>
              <a:ext cx="762000" cy="369332"/>
            </a:xfrm>
            <a:prstGeom prst="rect">
              <a:avLst/>
            </a:prstGeom>
            <a:noFill/>
          </p:spPr>
          <p:txBody>
            <a:bodyPr wrap="square" rtlCol="0">
              <a:spAutoFit/>
            </a:bodyPr>
            <a:lstStyle/>
            <a:p>
              <a:r>
                <a:rPr lang="en-US" dirty="0" err="1" smtClean="0">
                  <a:solidFill>
                    <a:srgbClr val="000000"/>
                  </a:solidFill>
                </a:rPr>
                <a:t>pGzip</a:t>
              </a:r>
              <a:endParaRPr lang="en-US" dirty="0">
                <a:solidFill>
                  <a:srgbClr val="000000"/>
                </a:solidFill>
              </a:endParaRPr>
            </a:p>
          </p:txBody>
        </p:sp>
        <p:cxnSp>
          <p:nvCxnSpPr>
            <p:cNvPr id="47" name="Straight Arrow Connector 46"/>
            <p:cNvCxnSpPr>
              <a:endCxn id="48" idx="2"/>
            </p:cNvCxnSpPr>
            <p:nvPr/>
          </p:nvCxnSpPr>
          <p:spPr>
            <a:xfrm>
              <a:off x="7239000" y="2743200"/>
              <a:ext cx="765545" cy="0"/>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Cloud 47"/>
            <p:cNvSpPr/>
            <p:nvPr/>
          </p:nvSpPr>
          <p:spPr bwMode="auto">
            <a:xfrm>
              <a:off x="8001000" y="2362200"/>
              <a:ext cx="1143000" cy="762000"/>
            </a:xfrm>
            <a:prstGeom prst="cloud">
              <a:avLst/>
            </a:prstGeom>
            <a:noFill/>
            <a:ln>
              <a:solidFill>
                <a:schemeClr val="bg1">
                  <a:lumMod val="75000"/>
                  <a:lumOff val="25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000000"/>
                  </a:solidFill>
                  <a:latin typeface="Segoe" pitchFamily="34" charset="0"/>
                </a:rPr>
                <a:t>PFS</a:t>
              </a:r>
            </a:p>
          </p:txBody>
        </p:sp>
      </p:grpSp>
      <p:cxnSp>
        <p:nvCxnSpPr>
          <p:cNvPr id="5" name="Straight Connector 4"/>
          <p:cNvCxnSpPr/>
          <p:nvPr/>
        </p:nvCxnSpPr>
        <p:spPr>
          <a:xfrm>
            <a:off x="7848600" y="2209800"/>
            <a:ext cx="0" cy="2362200"/>
          </a:xfrm>
          <a:prstGeom prst="line">
            <a:avLst/>
          </a:prstGeom>
          <a:ln w="19050"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315200" y="1752600"/>
            <a:ext cx="1447800" cy="369332"/>
          </a:xfrm>
          <a:prstGeom prst="rect">
            <a:avLst/>
          </a:prstGeom>
          <a:noFill/>
        </p:spPr>
        <p:txBody>
          <a:bodyPr wrap="square" rtlCol="0">
            <a:spAutoFit/>
          </a:bodyPr>
          <a:lstStyle/>
          <a:p>
            <a:r>
              <a:rPr lang="en-US" dirty="0" smtClean="0">
                <a:solidFill>
                  <a:srgbClr val="FF0000"/>
                </a:solidFill>
                <a:latin typeface="Times"/>
                <a:cs typeface="Times"/>
              </a:rPr>
              <a:t>First Phase</a:t>
            </a:r>
            <a:endParaRPr lang="en-US" dirty="0">
              <a:solidFill>
                <a:srgbClr val="FF0000"/>
              </a:solidFill>
              <a:latin typeface="Times"/>
              <a:cs typeface="Times"/>
            </a:endParaRPr>
          </a:p>
        </p:txBody>
      </p:sp>
      <p:sp>
        <p:nvSpPr>
          <p:cNvPr id="10" name="Date Placeholder 9"/>
          <p:cNvSpPr>
            <a:spLocks noGrp="1"/>
          </p:cNvSpPr>
          <p:nvPr>
            <p:ph type="dt" sz="half" idx="10"/>
          </p:nvPr>
        </p:nvSpPr>
        <p:spPr/>
        <p:txBody>
          <a:bodyPr/>
          <a:lstStyle/>
          <a:p>
            <a:r>
              <a:rPr lang="en-US" smtClean="0"/>
              <a:t>Tanzima Islam (tislam@purdue.edu)</a:t>
            </a:r>
            <a:endParaRPr lang="en-US" dirty="0"/>
          </a:p>
        </p:txBody>
      </p:sp>
      <p:sp>
        <p:nvSpPr>
          <p:cNvPr id="11" name="Footer Placeholder 10"/>
          <p:cNvSpPr>
            <a:spLocks noGrp="1"/>
          </p:cNvSpPr>
          <p:nvPr>
            <p:ph type="ftr" sz="quarter" idx="3"/>
          </p:nvPr>
        </p:nvSpPr>
        <p:spPr/>
        <p:txBody>
          <a:bodyPr/>
          <a:lstStyle/>
          <a:p>
            <a:r>
              <a:rPr lang="en-US" smtClean="0"/>
              <a:t>Reliable &amp; Scalable Checkpointing Systems</a:t>
            </a:r>
            <a:endParaRPr lang="en-US" dirty="0"/>
          </a:p>
        </p:txBody>
      </p:sp>
      <p:sp>
        <p:nvSpPr>
          <p:cNvPr id="3" name="Slide Number Placeholder 2"/>
          <p:cNvSpPr>
            <a:spLocks noGrp="1"/>
          </p:cNvSpPr>
          <p:nvPr>
            <p:ph type="sldNum" sz="quarter" idx="4"/>
          </p:nvPr>
        </p:nvSpPr>
        <p:spPr/>
        <p:txBody>
          <a:bodyPr/>
          <a:lstStyle/>
          <a:p>
            <a:fld id="{0EF8A7D6-9BFA-C441-9BC7-0AEF5299FFED}" type="slidenum">
              <a:rPr lang="en-US" smtClean="0"/>
              <a:pPr/>
              <a:t>12</a:t>
            </a:fld>
            <a:endParaRPr lang="en-US" dirty="0"/>
          </a:p>
        </p:txBody>
      </p:sp>
    </p:spTree>
    <p:extLst>
      <p:ext uri="{BB962C8B-B14F-4D97-AF65-F5344CB8AC3E}">
        <p14:creationId xmlns:p14="http://schemas.microsoft.com/office/powerpoint/2010/main" val="30476955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0" nodeType="clickEffect">
                                  <p:stCondLst>
                                    <p:cond delay="0"/>
                                  </p:stCondLst>
                                  <p:childTnLst>
                                    <p:animEffect transition="out" filter="dissolv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9"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0" nodeType="clickEffect">
                                  <p:stCondLst>
                                    <p:cond delay="0"/>
                                  </p:stCondLst>
                                  <p:childTnLst>
                                    <p:animEffect transition="out" filter="dissolv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9"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ssolv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9"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grpId="0" nodeType="clickEffect">
                                  <p:stCondLst>
                                    <p:cond delay="0"/>
                                  </p:stCondLst>
                                  <p:childTnLst>
                                    <p:animEffect transition="out" filter="dissolv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9"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dissolv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1">
                                            <p:txEl>
                                              <p:pRg st="8" end="8"/>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1">
                                            <p:txEl>
                                              <p:pRg st="9" end="9"/>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15" grpId="0" animBg="1"/>
      <p:bldP spid="15" grpId="1" animBg="1"/>
      <p:bldP spid="16" grpId="0" animBg="1"/>
      <p:bldP spid="16" grpId="1" animBg="1"/>
      <p:bldP spid="17" grpId="0" animBg="1"/>
      <p:bldP spid="17" grpId="1" animBg="1"/>
      <p:bldP spid="18" grpId="0" animBg="1"/>
      <p:bldP spid="18" grpId="1" animBg="1"/>
      <p:bldP spid="25" grpId="0" animBg="1"/>
      <p:bldP spid="27" grpId="0" animBg="1"/>
      <p:bldP spid="28" grpId="0" animBg="1"/>
      <p:bldP spid="29"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894604"/>
          </a:xfrm>
        </p:spPr>
        <p:txBody>
          <a:bodyPr/>
          <a:lstStyle/>
          <a:p>
            <a:r>
              <a:rPr lang="en-US" dirty="0" smtClean="0"/>
              <a:t>Our Solution: [Step 1] Identify Similar Variables Across Processes </a:t>
            </a:r>
            <a:endParaRPr lang="en-US" dirty="0"/>
          </a:p>
        </p:txBody>
      </p:sp>
      <p:sp>
        <p:nvSpPr>
          <p:cNvPr id="18" name="Rectangle 17"/>
          <p:cNvSpPr/>
          <p:nvPr/>
        </p:nvSpPr>
        <p:spPr bwMode="auto">
          <a:xfrm>
            <a:off x="2735545" y="3276600"/>
            <a:ext cx="693455" cy="500261"/>
          </a:xfrm>
          <a:prstGeom prst="rect">
            <a:avLst/>
          </a:prstGeom>
          <a:pattFill prst="dkHorz">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1</a:t>
            </a:r>
            <a:r>
              <a:rPr lang="en-US" sz="1500" b="1" dirty="0" smtClean="0">
                <a:solidFill>
                  <a:srgbClr val="000000"/>
                </a:solidFill>
              </a:rPr>
              <a:t>.T</a:t>
            </a:r>
            <a:endParaRPr lang="en-US" sz="1500" b="1" dirty="0">
              <a:solidFill>
                <a:srgbClr val="000000"/>
              </a:solidFill>
            </a:endParaRPr>
          </a:p>
        </p:txBody>
      </p:sp>
      <p:sp>
        <p:nvSpPr>
          <p:cNvPr id="19" name="Rectangle 18"/>
          <p:cNvSpPr/>
          <p:nvPr/>
        </p:nvSpPr>
        <p:spPr bwMode="auto">
          <a:xfrm>
            <a:off x="3421345" y="3276600"/>
            <a:ext cx="693455" cy="5002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1</a:t>
            </a:r>
            <a:r>
              <a:rPr lang="en-US" sz="1500" b="1" dirty="0" smtClean="0">
                <a:solidFill>
                  <a:srgbClr val="000000"/>
                </a:solidFill>
              </a:rPr>
              <a:t>.P</a:t>
            </a:r>
            <a:endParaRPr lang="en-US" sz="1500" b="1" dirty="0">
              <a:solidFill>
                <a:srgbClr val="000000"/>
              </a:solidFill>
            </a:endParaRPr>
          </a:p>
        </p:txBody>
      </p:sp>
      <p:sp>
        <p:nvSpPr>
          <p:cNvPr id="20" name="Rectangle 19"/>
          <p:cNvSpPr/>
          <p:nvPr/>
        </p:nvSpPr>
        <p:spPr bwMode="auto">
          <a:xfrm>
            <a:off x="6088345" y="3276600"/>
            <a:ext cx="693455" cy="500261"/>
          </a:xfrm>
          <a:prstGeom prst="rect">
            <a:avLst/>
          </a:prstGeom>
          <a:pattFill prst="dkHorz">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2</a:t>
            </a:r>
            <a:r>
              <a:rPr lang="en-US" sz="1500" b="1" dirty="0" smtClean="0">
                <a:solidFill>
                  <a:srgbClr val="000000"/>
                </a:solidFill>
              </a:rPr>
              <a:t>.T</a:t>
            </a:r>
            <a:endParaRPr lang="en-US" sz="1500" b="1" dirty="0">
              <a:solidFill>
                <a:srgbClr val="000000"/>
              </a:solidFill>
            </a:endParaRPr>
          </a:p>
        </p:txBody>
      </p:sp>
      <p:sp>
        <p:nvSpPr>
          <p:cNvPr id="21" name="Rectangle 20"/>
          <p:cNvSpPr/>
          <p:nvPr/>
        </p:nvSpPr>
        <p:spPr bwMode="auto">
          <a:xfrm>
            <a:off x="6774145" y="3276600"/>
            <a:ext cx="693455" cy="500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2</a:t>
            </a:r>
            <a:r>
              <a:rPr lang="en-US" sz="1500" b="1" dirty="0" smtClean="0">
                <a:solidFill>
                  <a:srgbClr val="000000"/>
                </a:solidFill>
              </a:rPr>
              <a:t>.P</a:t>
            </a:r>
            <a:endParaRPr lang="en-US" sz="1500" b="1" dirty="0">
              <a:solidFill>
                <a:srgbClr val="000000"/>
              </a:solidFill>
            </a:endParaRPr>
          </a:p>
        </p:txBody>
      </p:sp>
      <p:grpSp>
        <p:nvGrpSpPr>
          <p:cNvPr id="22" name="Group 21"/>
          <p:cNvGrpSpPr/>
          <p:nvPr/>
        </p:nvGrpSpPr>
        <p:grpSpPr>
          <a:xfrm>
            <a:off x="1905000" y="1219199"/>
            <a:ext cx="3505200" cy="1676401"/>
            <a:chOff x="2743200" y="1472732"/>
            <a:chExt cx="1752600" cy="1174004"/>
          </a:xfrm>
        </p:grpSpPr>
        <p:sp>
          <p:nvSpPr>
            <p:cNvPr id="23" name="TextBox 22"/>
            <p:cNvSpPr txBox="1"/>
            <p:nvPr/>
          </p:nvSpPr>
          <p:spPr>
            <a:xfrm>
              <a:off x="2743200" y="1719915"/>
              <a:ext cx="1752600" cy="926821"/>
            </a:xfrm>
            <a:prstGeom prst="rect">
              <a:avLst/>
            </a:prstGeom>
            <a:noFill/>
            <a:ln>
              <a:noFill/>
            </a:ln>
            <a:effectLst/>
          </p:spPr>
          <p:txBody>
            <a:bodyPr wrap="square" rtlCol="0">
              <a:spAutoFit/>
            </a:bodyPr>
            <a:lstStyle/>
            <a:p>
              <a:r>
                <a:rPr lang="en-US" sz="2000" dirty="0" smtClean="0">
                  <a:solidFill>
                    <a:srgbClr val="000000"/>
                  </a:solidFill>
                  <a:latin typeface="Times"/>
                  <a:cs typeface="Times"/>
                </a:rPr>
                <a:t>Group </a:t>
              </a:r>
              <a:r>
                <a:rPr lang="en-US" sz="2000" dirty="0" err="1" smtClean="0">
                  <a:solidFill>
                    <a:srgbClr val="000000"/>
                  </a:solidFill>
                  <a:latin typeface="Times"/>
                  <a:cs typeface="Times"/>
                </a:rPr>
                <a:t>ToyGrp</a:t>
              </a:r>
              <a:r>
                <a:rPr lang="en-US" sz="2000" dirty="0" smtClean="0">
                  <a:solidFill>
                    <a:srgbClr val="000000"/>
                  </a:solidFill>
                  <a:latin typeface="Times"/>
                  <a:cs typeface="Times"/>
                </a:rPr>
                <a:t>{</a:t>
              </a:r>
            </a:p>
            <a:p>
              <a:r>
                <a:rPr lang="en-US" sz="2000" dirty="0">
                  <a:solidFill>
                    <a:srgbClr val="000000"/>
                  </a:solidFill>
                  <a:latin typeface="Times"/>
                  <a:cs typeface="Times"/>
                </a:rPr>
                <a:t> </a:t>
              </a:r>
              <a:r>
                <a:rPr lang="en-US" sz="2000" dirty="0" smtClean="0">
                  <a:solidFill>
                    <a:srgbClr val="000000"/>
                  </a:solidFill>
                  <a:latin typeface="Times"/>
                  <a:cs typeface="Times"/>
                </a:rPr>
                <a:t>      float Temperature[1024];</a:t>
              </a:r>
            </a:p>
            <a:p>
              <a:r>
                <a:rPr lang="en-US" sz="2000" dirty="0" smtClean="0">
                  <a:solidFill>
                    <a:srgbClr val="000000"/>
                  </a:solidFill>
                  <a:latin typeface="Times"/>
                  <a:cs typeface="Times"/>
                </a:rPr>
                <a:t>       </a:t>
              </a:r>
              <a:r>
                <a:rPr lang="en-US" sz="2000" dirty="0" err="1" smtClean="0">
                  <a:solidFill>
                    <a:srgbClr val="000000"/>
                  </a:solidFill>
                  <a:latin typeface="Times"/>
                  <a:cs typeface="Times"/>
                </a:rPr>
                <a:t>int</a:t>
              </a:r>
              <a:r>
                <a:rPr lang="en-US" sz="2000" dirty="0" smtClean="0">
                  <a:solidFill>
                    <a:srgbClr val="000000"/>
                  </a:solidFill>
                  <a:latin typeface="Times"/>
                  <a:cs typeface="Times"/>
                </a:rPr>
                <a:t> Pressure[20][30];</a:t>
              </a:r>
            </a:p>
            <a:p>
              <a:r>
                <a:rPr lang="en-US" sz="2000" dirty="0" smtClean="0">
                  <a:solidFill>
                    <a:srgbClr val="000000"/>
                  </a:solidFill>
                  <a:latin typeface="Times"/>
                  <a:cs typeface="Times"/>
                </a:rPr>
                <a:t>};</a:t>
              </a:r>
              <a:endParaRPr lang="en-US" sz="2000" dirty="0">
                <a:solidFill>
                  <a:srgbClr val="000000"/>
                </a:solidFill>
                <a:latin typeface="Times"/>
                <a:cs typeface="Times"/>
              </a:endParaRPr>
            </a:p>
          </p:txBody>
        </p:sp>
        <p:sp>
          <p:nvSpPr>
            <p:cNvPr id="24" name="TextBox 23"/>
            <p:cNvSpPr txBox="1"/>
            <p:nvPr/>
          </p:nvSpPr>
          <p:spPr>
            <a:xfrm>
              <a:off x="2743200" y="1472732"/>
              <a:ext cx="1548376" cy="258648"/>
            </a:xfrm>
            <a:prstGeom prst="rect">
              <a:avLst/>
            </a:prstGeom>
            <a:noFill/>
            <a:effectLst/>
          </p:spPr>
          <p:txBody>
            <a:bodyPr wrap="square" rtlCol="0">
              <a:spAutoFit/>
            </a:bodyPr>
            <a:lstStyle/>
            <a:p>
              <a:r>
                <a:rPr lang="en-US" dirty="0" smtClean="0">
                  <a:solidFill>
                    <a:schemeClr val="bg1"/>
                  </a:solidFill>
                  <a:latin typeface="Times"/>
                  <a:cs typeface="Times"/>
                </a:rPr>
                <a:t>P</a:t>
              </a:r>
              <a:r>
                <a:rPr lang="en-US" baseline="-25000" dirty="0" smtClean="0">
                  <a:solidFill>
                    <a:schemeClr val="bg1"/>
                  </a:solidFill>
                  <a:latin typeface="Times"/>
                  <a:cs typeface="Times"/>
                </a:rPr>
                <a:t>0</a:t>
              </a:r>
              <a:endParaRPr lang="en-US" baseline="-25000" dirty="0">
                <a:solidFill>
                  <a:schemeClr val="bg1"/>
                </a:solidFill>
                <a:latin typeface="Times"/>
                <a:cs typeface="Times"/>
              </a:endParaRPr>
            </a:p>
          </p:txBody>
        </p:sp>
      </p:grpSp>
      <p:grpSp>
        <p:nvGrpSpPr>
          <p:cNvPr id="25" name="Group 24"/>
          <p:cNvGrpSpPr/>
          <p:nvPr/>
        </p:nvGrpSpPr>
        <p:grpSpPr>
          <a:xfrm>
            <a:off x="5562600" y="1219199"/>
            <a:ext cx="3505200" cy="1676401"/>
            <a:chOff x="2743200" y="1472732"/>
            <a:chExt cx="1752600" cy="1174004"/>
          </a:xfrm>
        </p:grpSpPr>
        <p:sp>
          <p:nvSpPr>
            <p:cNvPr id="26" name="TextBox 25"/>
            <p:cNvSpPr txBox="1"/>
            <p:nvPr/>
          </p:nvSpPr>
          <p:spPr>
            <a:xfrm>
              <a:off x="2743200" y="1719915"/>
              <a:ext cx="1752600" cy="926821"/>
            </a:xfrm>
            <a:prstGeom prst="rect">
              <a:avLst/>
            </a:prstGeom>
            <a:noFill/>
            <a:ln>
              <a:noFill/>
            </a:ln>
            <a:effectLst/>
          </p:spPr>
          <p:txBody>
            <a:bodyPr wrap="square" rtlCol="0">
              <a:spAutoFit/>
            </a:bodyPr>
            <a:lstStyle/>
            <a:p>
              <a:r>
                <a:rPr lang="en-US" sz="2000" dirty="0" smtClean="0">
                  <a:solidFill>
                    <a:srgbClr val="000000"/>
                  </a:solidFill>
                  <a:latin typeface="Times"/>
                  <a:cs typeface="Times"/>
                </a:rPr>
                <a:t>Group </a:t>
              </a:r>
              <a:r>
                <a:rPr lang="en-US" sz="2000" dirty="0" err="1" smtClean="0">
                  <a:solidFill>
                    <a:srgbClr val="000000"/>
                  </a:solidFill>
                  <a:latin typeface="Times"/>
                  <a:cs typeface="Times"/>
                </a:rPr>
                <a:t>ToyGrp</a:t>
              </a:r>
              <a:r>
                <a:rPr lang="en-US" sz="2000" dirty="0" smtClean="0">
                  <a:solidFill>
                    <a:srgbClr val="000000"/>
                  </a:solidFill>
                  <a:latin typeface="Times"/>
                  <a:cs typeface="Times"/>
                </a:rPr>
                <a:t>{</a:t>
              </a:r>
            </a:p>
            <a:p>
              <a:r>
                <a:rPr lang="en-US" sz="2000" dirty="0">
                  <a:solidFill>
                    <a:srgbClr val="000000"/>
                  </a:solidFill>
                  <a:latin typeface="Times"/>
                  <a:cs typeface="Times"/>
                </a:rPr>
                <a:t> </a:t>
              </a:r>
              <a:r>
                <a:rPr lang="en-US" sz="2000" dirty="0" smtClean="0">
                  <a:solidFill>
                    <a:srgbClr val="000000"/>
                  </a:solidFill>
                  <a:latin typeface="Times"/>
                  <a:cs typeface="Times"/>
                </a:rPr>
                <a:t>      float Temperature[100];</a:t>
              </a:r>
            </a:p>
            <a:p>
              <a:r>
                <a:rPr lang="en-US" sz="2000" dirty="0" smtClean="0">
                  <a:solidFill>
                    <a:srgbClr val="000000"/>
                  </a:solidFill>
                  <a:latin typeface="Times"/>
                  <a:cs typeface="Times"/>
                </a:rPr>
                <a:t>       </a:t>
              </a:r>
              <a:r>
                <a:rPr lang="en-US" sz="2000" dirty="0" err="1" smtClean="0">
                  <a:solidFill>
                    <a:srgbClr val="000000"/>
                  </a:solidFill>
                  <a:latin typeface="Times"/>
                  <a:cs typeface="Times"/>
                </a:rPr>
                <a:t>int</a:t>
              </a:r>
              <a:r>
                <a:rPr lang="en-US" sz="2000" dirty="0" smtClean="0">
                  <a:solidFill>
                    <a:srgbClr val="000000"/>
                  </a:solidFill>
                  <a:latin typeface="Times"/>
                  <a:cs typeface="Times"/>
                </a:rPr>
                <a:t> Pressure[10][50];</a:t>
              </a:r>
            </a:p>
            <a:p>
              <a:r>
                <a:rPr lang="en-US" sz="2000" dirty="0" smtClean="0">
                  <a:solidFill>
                    <a:srgbClr val="000000"/>
                  </a:solidFill>
                  <a:latin typeface="Times"/>
                  <a:cs typeface="Times"/>
                </a:rPr>
                <a:t>};</a:t>
              </a:r>
              <a:endParaRPr lang="en-US" sz="2000" dirty="0">
                <a:solidFill>
                  <a:srgbClr val="000000"/>
                </a:solidFill>
                <a:latin typeface="Times"/>
                <a:cs typeface="Times"/>
              </a:endParaRPr>
            </a:p>
          </p:txBody>
        </p:sp>
        <p:sp>
          <p:nvSpPr>
            <p:cNvPr id="27" name="TextBox 26"/>
            <p:cNvSpPr txBox="1"/>
            <p:nvPr/>
          </p:nvSpPr>
          <p:spPr>
            <a:xfrm>
              <a:off x="2743200" y="1472732"/>
              <a:ext cx="1548376" cy="258648"/>
            </a:xfrm>
            <a:prstGeom prst="rect">
              <a:avLst/>
            </a:prstGeom>
            <a:noFill/>
            <a:effectLst/>
          </p:spPr>
          <p:txBody>
            <a:bodyPr wrap="square" rtlCol="0">
              <a:spAutoFit/>
            </a:bodyPr>
            <a:lstStyle/>
            <a:p>
              <a:r>
                <a:rPr lang="en-US" dirty="0" smtClean="0">
                  <a:solidFill>
                    <a:schemeClr val="bg1"/>
                  </a:solidFill>
                  <a:latin typeface="Times"/>
                  <a:cs typeface="Times"/>
                </a:rPr>
                <a:t>P1</a:t>
              </a:r>
              <a:endParaRPr lang="en-US" baseline="-25000" dirty="0">
                <a:solidFill>
                  <a:schemeClr val="bg1"/>
                </a:solidFill>
                <a:latin typeface="Times"/>
                <a:cs typeface="Times"/>
              </a:endParaRPr>
            </a:p>
          </p:txBody>
        </p:sp>
      </p:grpSp>
      <p:sp>
        <p:nvSpPr>
          <p:cNvPr id="3" name="Oval 2"/>
          <p:cNvSpPr/>
          <p:nvPr/>
        </p:nvSpPr>
        <p:spPr bwMode="auto">
          <a:xfrm>
            <a:off x="2895600" y="1905000"/>
            <a:ext cx="1371600" cy="381000"/>
          </a:xfrm>
          <a:prstGeom prst="ellipse">
            <a:avLst/>
          </a:prstGeom>
          <a:noFill/>
          <a:ln w="38100"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Oval 27"/>
          <p:cNvSpPr/>
          <p:nvPr/>
        </p:nvSpPr>
        <p:spPr bwMode="auto">
          <a:xfrm>
            <a:off x="6553200" y="1905000"/>
            <a:ext cx="1371600" cy="381000"/>
          </a:xfrm>
          <a:prstGeom prst="ellipse">
            <a:avLst/>
          </a:prstGeom>
          <a:noFill/>
          <a:ln w="38100"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Oval 28"/>
          <p:cNvSpPr/>
          <p:nvPr/>
        </p:nvSpPr>
        <p:spPr bwMode="auto">
          <a:xfrm>
            <a:off x="1981200" y="1905000"/>
            <a:ext cx="1371600" cy="381000"/>
          </a:xfrm>
          <a:prstGeom prst="ellipse">
            <a:avLst/>
          </a:prstGeom>
          <a:noFill/>
          <a:ln w="38100"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Oval 29"/>
          <p:cNvSpPr/>
          <p:nvPr/>
        </p:nvSpPr>
        <p:spPr bwMode="auto">
          <a:xfrm>
            <a:off x="5638800" y="1905000"/>
            <a:ext cx="1371600" cy="381000"/>
          </a:xfrm>
          <a:prstGeom prst="ellipse">
            <a:avLst/>
          </a:prstGeom>
          <a:noFill/>
          <a:ln w="38100"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152400" y="1688068"/>
            <a:ext cx="2286000" cy="1754327"/>
          </a:xfrm>
          <a:prstGeom prst="rect">
            <a:avLst/>
          </a:prstGeom>
          <a:noFill/>
        </p:spPr>
        <p:txBody>
          <a:bodyPr wrap="square" rtlCol="0">
            <a:spAutoFit/>
          </a:bodyPr>
          <a:lstStyle/>
          <a:p>
            <a:r>
              <a:rPr lang="en-US" dirty="0" smtClean="0">
                <a:solidFill>
                  <a:srgbClr val="000000"/>
                </a:solidFill>
                <a:latin typeface="Times"/>
                <a:cs typeface="Times"/>
              </a:rPr>
              <a:t>Meta-data:</a:t>
            </a:r>
          </a:p>
          <a:p>
            <a:pPr marL="342900" indent="-342900">
              <a:buAutoNum type="arabicPeriod"/>
            </a:pPr>
            <a:r>
              <a:rPr lang="en-US" dirty="0" smtClean="0">
                <a:solidFill>
                  <a:srgbClr val="000000"/>
                </a:solidFill>
                <a:latin typeface="Times"/>
                <a:cs typeface="Times"/>
              </a:rPr>
              <a:t>Name</a:t>
            </a:r>
          </a:p>
          <a:p>
            <a:pPr marL="342900" indent="-342900">
              <a:buAutoNum type="arabicPeriod"/>
            </a:pPr>
            <a:r>
              <a:rPr lang="en-US" dirty="0" smtClean="0">
                <a:solidFill>
                  <a:srgbClr val="000000"/>
                </a:solidFill>
                <a:latin typeface="Times"/>
                <a:cs typeface="Times"/>
              </a:rPr>
              <a:t>Data-type</a:t>
            </a:r>
          </a:p>
          <a:p>
            <a:pPr marL="342900" indent="-342900">
              <a:buAutoNum type="arabicPeriod"/>
            </a:pPr>
            <a:r>
              <a:rPr lang="en-US" dirty="0" smtClean="0">
                <a:solidFill>
                  <a:srgbClr val="000000"/>
                </a:solidFill>
                <a:latin typeface="Times"/>
                <a:cs typeface="Times"/>
              </a:rPr>
              <a:t>Class: </a:t>
            </a:r>
          </a:p>
          <a:p>
            <a:pPr lvl="1"/>
            <a:r>
              <a:rPr lang="en-US" dirty="0" smtClean="0">
                <a:solidFill>
                  <a:srgbClr val="000000"/>
                </a:solidFill>
                <a:latin typeface="Times"/>
                <a:cs typeface="Times"/>
              </a:rPr>
              <a:t>-- </a:t>
            </a:r>
            <a:r>
              <a:rPr lang="en-US" dirty="0" smtClean="0">
                <a:solidFill>
                  <a:srgbClr val="2D4FB6"/>
                </a:solidFill>
                <a:latin typeface="Times"/>
                <a:cs typeface="Times"/>
              </a:rPr>
              <a:t>Array, Atomic</a:t>
            </a:r>
          </a:p>
          <a:p>
            <a:endParaRPr lang="en-US" dirty="0">
              <a:solidFill>
                <a:srgbClr val="2D4FB6"/>
              </a:solidFill>
              <a:latin typeface="Times"/>
              <a:cs typeface="Times"/>
            </a:endParaRPr>
          </a:p>
        </p:txBody>
      </p:sp>
      <p:sp>
        <p:nvSpPr>
          <p:cNvPr id="31" name="Oval 30"/>
          <p:cNvSpPr/>
          <p:nvPr/>
        </p:nvSpPr>
        <p:spPr bwMode="auto">
          <a:xfrm>
            <a:off x="4114800" y="1905000"/>
            <a:ext cx="914400" cy="381000"/>
          </a:xfrm>
          <a:prstGeom prst="ellipse">
            <a:avLst/>
          </a:prstGeom>
          <a:noFill/>
          <a:ln w="38100"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Oval 31"/>
          <p:cNvSpPr/>
          <p:nvPr/>
        </p:nvSpPr>
        <p:spPr bwMode="auto">
          <a:xfrm>
            <a:off x="7772400" y="1905000"/>
            <a:ext cx="838200" cy="381000"/>
          </a:xfrm>
          <a:prstGeom prst="ellipse">
            <a:avLst/>
          </a:prstGeom>
          <a:noFill/>
          <a:ln w="38100" cmpd="sng">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TextBox 32"/>
          <p:cNvSpPr txBox="1"/>
          <p:nvPr/>
        </p:nvSpPr>
        <p:spPr>
          <a:xfrm>
            <a:off x="0" y="4001869"/>
            <a:ext cx="1905000" cy="646331"/>
          </a:xfrm>
          <a:prstGeom prst="rect">
            <a:avLst/>
          </a:prstGeom>
          <a:noFill/>
        </p:spPr>
        <p:txBody>
          <a:bodyPr wrap="square" rtlCol="0">
            <a:spAutoFit/>
          </a:bodyPr>
          <a:lstStyle/>
          <a:p>
            <a:r>
              <a:rPr lang="en-US" dirty="0" smtClean="0">
                <a:solidFill>
                  <a:srgbClr val="000000"/>
                </a:solidFill>
                <a:latin typeface="Times"/>
                <a:cs typeface="Times"/>
              </a:rPr>
              <a:t>Concatenating similar variables</a:t>
            </a:r>
            <a:endParaRPr lang="en-US" dirty="0">
              <a:solidFill>
                <a:srgbClr val="000000"/>
              </a:solidFill>
              <a:latin typeface="Times"/>
              <a:cs typeface="Times"/>
            </a:endParaRPr>
          </a:p>
        </p:txBody>
      </p:sp>
      <p:grpSp>
        <p:nvGrpSpPr>
          <p:cNvPr id="34" name="Group 33"/>
          <p:cNvGrpSpPr/>
          <p:nvPr/>
        </p:nvGrpSpPr>
        <p:grpSpPr>
          <a:xfrm>
            <a:off x="2735545" y="4176556"/>
            <a:ext cx="1379255" cy="500261"/>
            <a:chOff x="2735545" y="3033556"/>
            <a:chExt cx="1379255" cy="500261"/>
          </a:xfrm>
        </p:grpSpPr>
        <p:sp>
          <p:nvSpPr>
            <p:cNvPr id="35" name="Rectangle 34"/>
            <p:cNvSpPr/>
            <p:nvPr/>
          </p:nvSpPr>
          <p:spPr bwMode="auto">
            <a:xfrm>
              <a:off x="3421345" y="3033556"/>
              <a:ext cx="693455" cy="500261"/>
            </a:xfrm>
            <a:prstGeom prst="rect">
              <a:avLst/>
            </a:prstGeom>
            <a:pattFill prst="dkHorz">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2</a:t>
              </a:r>
              <a:r>
                <a:rPr lang="en-US" sz="1500" b="1" dirty="0" smtClean="0">
                  <a:solidFill>
                    <a:srgbClr val="000000"/>
                  </a:solidFill>
                </a:rPr>
                <a:t>.T</a:t>
              </a:r>
              <a:endParaRPr lang="en-US" sz="1500" b="1" dirty="0">
                <a:solidFill>
                  <a:srgbClr val="000000"/>
                </a:solidFill>
              </a:endParaRPr>
            </a:p>
          </p:txBody>
        </p:sp>
        <p:sp>
          <p:nvSpPr>
            <p:cNvPr id="36" name="Rectangle 35"/>
            <p:cNvSpPr/>
            <p:nvPr/>
          </p:nvSpPr>
          <p:spPr bwMode="auto">
            <a:xfrm>
              <a:off x="2735545" y="3033556"/>
              <a:ext cx="693455" cy="500261"/>
            </a:xfrm>
            <a:prstGeom prst="rect">
              <a:avLst/>
            </a:prstGeom>
            <a:pattFill prst="dkHorz">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1</a:t>
              </a:r>
              <a:r>
                <a:rPr lang="en-US" sz="1500" b="1" dirty="0" smtClean="0">
                  <a:solidFill>
                    <a:srgbClr val="000000"/>
                  </a:solidFill>
                </a:rPr>
                <a:t>.T</a:t>
              </a:r>
              <a:endParaRPr lang="en-US" sz="1500" b="1" dirty="0">
                <a:solidFill>
                  <a:srgbClr val="000000"/>
                </a:solidFill>
              </a:endParaRPr>
            </a:p>
          </p:txBody>
        </p:sp>
      </p:grpSp>
      <p:grpSp>
        <p:nvGrpSpPr>
          <p:cNvPr id="37" name="Group 36"/>
          <p:cNvGrpSpPr/>
          <p:nvPr/>
        </p:nvGrpSpPr>
        <p:grpSpPr>
          <a:xfrm>
            <a:off x="6096000" y="4176556"/>
            <a:ext cx="1371600" cy="500261"/>
            <a:chOff x="6096000" y="3033556"/>
            <a:chExt cx="1371600" cy="500261"/>
          </a:xfrm>
        </p:grpSpPr>
        <p:sp>
          <p:nvSpPr>
            <p:cNvPr id="38" name="Rectangle 37"/>
            <p:cNvSpPr/>
            <p:nvPr/>
          </p:nvSpPr>
          <p:spPr bwMode="auto">
            <a:xfrm>
              <a:off x="6774145" y="3033556"/>
              <a:ext cx="693455" cy="500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2</a:t>
              </a:r>
              <a:r>
                <a:rPr lang="en-US" sz="1500" b="1" dirty="0" smtClean="0">
                  <a:solidFill>
                    <a:srgbClr val="000000"/>
                  </a:solidFill>
                </a:rPr>
                <a:t>.P</a:t>
              </a:r>
              <a:endParaRPr lang="en-US" sz="1500" b="1" dirty="0">
                <a:solidFill>
                  <a:srgbClr val="000000"/>
                </a:solidFill>
              </a:endParaRPr>
            </a:p>
          </p:txBody>
        </p:sp>
        <p:sp>
          <p:nvSpPr>
            <p:cNvPr id="39" name="Rectangle 38"/>
            <p:cNvSpPr/>
            <p:nvPr/>
          </p:nvSpPr>
          <p:spPr bwMode="auto">
            <a:xfrm>
              <a:off x="6096000" y="3033556"/>
              <a:ext cx="693455" cy="5002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1</a:t>
              </a:r>
              <a:r>
                <a:rPr lang="en-US" sz="1500" b="1" dirty="0" smtClean="0">
                  <a:solidFill>
                    <a:srgbClr val="000000"/>
                  </a:solidFill>
                </a:rPr>
                <a:t>.P</a:t>
              </a:r>
              <a:endParaRPr lang="en-US" sz="1500" b="1" dirty="0">
                <a:solidFill>
                  <a:srgbClr val="000000"/>
                </a:solidFill>
              </a:endParaRPr>
            </a:p>
          </p:txBody>
        </p:sp>
      </p:grpSp>
      <p:sp>
        <p:nvSpPr>
          <p:cNvPr id="40" name="Title 1"/>
          <p:cNvSpPr txBox="1">
            <a:spLocks/>
          </p:cNvSpPr>
          <p:nvPr/>
        </p:nvSpPr>
        <p:spPr>
          <a:xfrm>
            <a:off x="533400" y="304800"/>
            <a:ext cx="8382000" cy="451406"/>
          </a:xfrm>
          <a:prstGeom prst="rect">
            <a:avLst/>
          </a:prstGeom>
        </p:spPr>
        <p:txBody>
          <a:bodyPr vert="horz" wrap="square" lIns="0" tIns="0" rIns="0" bIns="0" rtlCol="0" anchor="t">
            <a:spAutoFit/>
          </a:bodyPr>
          <a:lstStyle>
            <a:lvl1pPr algn="ctr" defTabSz="914363" rtl="0" eaLnBrk="1" latinLnBrk="0" hangingPunct="1">
              <a:lnSpc>
                <a:spcPct val="90000"/>
              </a:lnSpc>
              <a:spcBef>
                <a:spcPct val="0"/>
              </a:spcBef>
              <a:buNone/>
              <a:defRPr lang="en-US" sz="3200" b="0" kern="1200" cap="none" spc="-150" dirty="0" smtClean="0">
                <a:ln w="3175">
                  <a:solidFill>
                    <a:srgbClr val="0000FF"/>
                  </a:solidFill>
                </a:ln>
                <a:solidFill>
                  <a:srgbClr val="0000FF"/>
                </a:solidFill>
                <a:effectLst/>
                <a:latin typeface="Times"/>
                <a:ea typeface="+mn-ea"/>
                <a:cs typeface="Arial" charset="0"/>
              </a:defRPr>
            </a:lvl1pPr>
          </a:lstStyle>
          <a:p>
            <a:r>
              <a:rPr lang="en-US" dirty="0" smtClean="0">
                <a:ln w="3175">
                  <a:noFill/>
                </a:ln>
                <a:solidFill>
                  <a:schemeClr val="bg1"/>
                </a:solidFill>
              </a:rPr>
              <a:t>[Step 2] Merging Scheme </a:t>
            </a:r>
            <a:r>
              <a:rPr lang="en-US" dirty="0">
                <a:ln w="3175">
                  <a:noFill/>
                </a:ln>
                <a:solidFill>
                  <a:schemeClr val="bg1"/>
                </a:solidFill>
              </a:rPr>
              <a:t>I</a:t>
            </a:r>
            <a:r>
              <a:rPr lang="en-US" dirty="0" smtClean="0">
                <a:ln w="3175">
                  <a:noFill/>
                </a:ln>
                <a:solidFill>
                  <a:schemeClr val="bg1"/>
                </a:solidFill>
              </a:rPr>
              <a:t>: Aware Scheme</a:t>
            </a:r>
            <a:endParaRPr lang="en-US" dirty="0">
              <a:ln w="3175">
                <a:noFill/>
              </a:ln>
              <a:solidFill>
                <a:schemeClr val="bg1"/>
              </a:solidFill>
            </a:endParaRPr>
          </a:p>
        </p:txBody>
      </p:sp>
      <p:sp>
        <p:nvSpPr>
          <p:cNvPr id="41" name="TextBox 40"/>
          <p:cNvSpPr txBox="1"/>
          <p:nvPr/>
        </p:nvSpPr>
        <p:spPr>
          <a:xfrm>
            <a:off x="7467600" y="5602069"/>
            <a:ext cx="1676400" cy="646331"/>
          </a:xfrm>
          <a:prstGeom prst="rect">
            <a:avLst/>
          </a:prstGeom>
          <a:noFill/>
        </p:spPr>
        <p:txBody>
          <a:bodyPr wrap="square" rtlCol="0">
            <a:spAutoFit/>
          </a:bodyPr>
          <a:lstStyle/>
          <a:p>
            <a:r>
              <a:rPr lang="en-US" dirty="0" smtClean="0">
                <a:solidFill>
                  <a:srgbClr val="FF0000"/>
                </a:solidFill>
                <a:latin typeface="Times"/>
                <a:cs typeface="Times"/>
              </a:rPr>
              <a:t>First ‘B’ bytes of Temperature</a:t>
            </a:r>
            <a:endParaRPr lang="en-US" dirty="0">
              <a:solidFill>
                <a:srgbClr val="FF0000"/>
              </a:solidFill>
              <a:latin typeface="Times"/>
              <a:cs typeface="Times"/>
            </a:endParaRPr>
          </a:p>
        </p:txBody>
      </p:sp>
      <p:sp>
        <p:nvSpPr>
          <p:cNvPr id="42" name="Rectangle 41"/>
          <p:cNvSpPr/>
          <p:nvPr/>
        </p:nvSpPr>
        <p:spPr bwMode="auto">
          <a:xfrm>
            <a:off x="3124200" y="5715000"/>
            <a:ext cx="380999" cy="500261"/>
          </a:xfrm>
          <a:prstGeom prst="rect">
            <a:avLst/>
          </a:prstGeom>
          <a:pattFill prst="dkHorz">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43" name="Rectangle 42"/>
          <p:cNvSpPr/>
          <p:nvPr/>
        </p:nvSpPr>
        <p:spPr bwMode="auto">
          <a:xfrm>
            <a:off x="2743200" y="5715000"/>
            <a:ext cx="381000" cy="500261"/>
          </a:xfrm>
          <a:prstGeom prst="rect">
            <a:avLst/>
          </a:prstGeom>
          <a:pattFill prst="dkHorz">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44" name="Rectangle 43"/>
          <p:cNvSpPr/>
          <p:nvPr/>
        </p:nvSpPr>
        <p:spPr bwMode="auto">
          <a:xfrm>
            <a:off x="6477000" y="5715000"/>
            <a:ext cx="312455" cy="500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45" name="Rectangle 44"/>
          <p:cNvSpPr/>
          <p:nvPr/>
        </p:nvSpPr>
        <p:spPr bwMode="auto">
          <a:xfrm>
            <a:off x="6172200" y="5715000"/>
            <a:ext cx="304800" cy="5002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46" name="Rectangle 45"/>
          <p:cNvSpPr/>
          <p:nvPr/>
        </p:nvSpPr>
        <p:spPr bwMode="auto">
          <a:xfrm>
            <a:off x="3497545" y="5715000"/>
            <a:ext cx="312455" cy="500261"/>
          </a:xfrm>
          <a:prstGeom prst="rect">
            <a:avLst/>
          </a:prstGeom>
          <a:pattFill prst="dkHorz">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47" name="Rectangle 46"/>
          <p:cNvSpPr/>
          <p:nvPr/>
        </p:nvSpPr>
        <p:spPr bwMode="auto">
          <a:xfrm>
            <a:off x="3802345" y="5715000"/>
            <a:ext cx="312455" cy="500261"/>
          </a:xfrm>
          <a:prstGeom prst="rect">
            <a:avLst/>
          </a:prstGeom>
          <a:pattFill prst="dkHorz">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48" name="Rectangle 47"/>
          <p:cNvSpPr/>
          <p:nvPr/>
        </p:nvSpPr>
        <p:spPr bwMode="auto">
          <a:xfrm>
            <a:off x="6781800" y="5715000"/>
            <a:ext cx="304800" cy="5002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49" name="Rectangle 48"/>
          <p:cNvSpPr/>
          <p:nvPr/>
        </p:nvSpPr>
        <p:spPr bwMode="auto">
          <a:xfrm>
            <a:off x="7086600" y="5715000"/>
            <a:ext cx="312455" cy="500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50" name="Right Brace 49"/>
          <p:cNvSpPr/>
          <p:nvPr/>
        </p:nvSpPr>
        <p:spPr>
          <a:xfrm rot="5400000">
            <a:off x="3543300" y="6134100"/>
            <a:ext cx="228600" cy="304800"/>
          </a:xfrm>
          <a:prstGeom prst="righ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Right Brace 50"/>
          <p:cNvSpPr/>
          <p:nvPr/>
        </p:nvSpPr>
        <p:spPr>
          <a:xfrm rot="5400000">
            <a:off x="3848100" y="6134100"/>
            <a:ext cx="228600" cy="304800"/>
          </a:xfrm>
          <a:prstGeom prst="righ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TextBox 51"/>
          <p:cNvSpPr txBox="1"/>
          <p:nvPr/>
        </p:nvSpPr>
        <p:spPr>
          <a:xfrm>
            <a:off x="7467600" y="5602069"/>
            <a:ext cx="1676400" cy="646331"/>
          </a:xfrm>
          <a:prstGeom prst="rect">
            <a:avLst/>
          </a:prstGeom>
          <a:noFill/>
        </p:spPr>
        <p:txBody>
          <a:bodyPr wrap="square" rtlCol="0">
            <a:spAutoFit/>
          </a:bodyPr>
          <a:lstStyle/>
          <a:p>
            <a:r>
              <a:rPr lang="en-US" dirty="0" smtClean="0">
                <a:solidFill>
                  <a:srgbClr val="FF0000"/>
                </a:solidFill>
                <a:latin typeface="Times"/>
                <a:cs typeface="Times"/>
              </a:rPr>
              <a:t>Next ‘B’ bytes of Temperature</a:t>
            </a:r>
            <a:endParaRPr lang="en-US" dirty="0">
              <a:solidFill>
                <a:srgbClr val="FF0000"/>
              </a:solidFill>
              <a:latin typeface="Times"/>
              <a:cs typeface="Times"/>
            </a:endParaRPr>
          </a:p>
        </p:txBody>
      </p:sp>
      <p:sp>
        <p:nvSpPr>
          <p:cNvPr id="53" name="Right Brace 52"/>
          <p:cNvSpPr/>
          <p:nvPr/>
        </p:nvSpPr>
        <p:spPr>
          <a:xfrm rot="5400000">
            <a:off x="2819400" y="6096000"/>
            <a:ext cx="228600" cy="381000"/>
          </a:xfrm>
          <a:prstGeom prst="righ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Right Brace 53"/>
          <p:cNvSpPr/>
          <p:nvPr/>
        </p:nvSpPr>
        <p:spPr>
          <a:xfrm rot="5400000">
            <a:off x="3200400" y="6096000"/>
            <a:ext cx="228600" cy="381000"/>
          </a:xfrm>
          <a:prstGeom prst="righ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Right Brace 54"/>
          <p:cNvSpPr/>
          <p:nvPr/>
        </p:nvSpPr>
        <p:spPr>
          <a:xfrm rot="5400000">
            <a:off x="3162300" y="5143500"/>
            <a:ext cx="228600" cy="304800"/>
          </a:xfrm>
          <a:prstGeom prst="righ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Right Brace 55"/>
          <p:cNvSpPr/>
          <p:nvPr/>
        </p:nvSpPr>
        <p:spPr>
          <a:xfrm rot="5400000">
            <a:off x="6515100" y="5219700"/>
            <a:ext cx="228600" cy="304800"/>
          </a:xfrm>
          <a:prstGeom prst="righ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Rectangle 56"/>
          <p:cNvSpPr/>
          <p:nvPr/>
        </p:nvSpPr>
        <p:spPr bwMode="auto">
          <a:xfrm>
            <a:off x="3116545" y="4724400"/>
            <a:ext cx="312455" cy="500261"/>
          </a:xfrm>
          <a:prstGeom prst="rect">
            <a:avLst/>
          </a:prstGeom>
          <a:pattFill prst="dkHorz">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58" name="Rectangle 57"/>
          <p:cNvSpPr/>
          <p:nvPr/>
        </p:nvSpPr>
        <p:spPr bwMode="auto">
          <a:xfrm>
            <a:off x="2743200" y="4724400"/>
            <a:ext cx="381000" cy="500261"/>
          </a:xfrm>
          <a:prstGeom prst="rect">
            <a:avLst/>
          </a:prstGeom>
          <a:pattFill prst="dkHorz">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59" name="Right Brace 58"/>
          <p:cNvSpPr/>
          <p:nvPr/>
        </p:nvSpPr>
        <p:spPr>
          <a:xfrm rot="5400000">
            <a:off x="2819400" y="5105400"/>
            <a:ext cx="228600" cy="381000"/>
          </a:xfrm>
          <a:prstGeom prst="righ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Rectangle 59"/>
          <p:cNvSpPr/>
          <p:nvPr/>
        </p:nvSpPr>
        <p:spPr bwMode="auto">
          <a:xfrm>
            <a:off x="6096000" y="4800600"/>
            <a:ext cx="381000" cy="500261"/>
          </a:xfrm>
          <a:prstGeom prst="rect">
            <a:avLst/>
          </a:prstGeom>
          <a:pattFill prst="dkHorz">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61" name="Rectangle 60"/>
          <p:cNvSpPr/>
          <p:nvPr/>
        </p:nvSpPr>
        <p:spPr bwMode="auto">
          <a:xfrm>
            <a:off x="6469345" y="4800600"/>
            <a:ext cx="312455" cy="500261"/>
          </a:xfrm>
          <a:prstGeom prst="rect">
            <a:avLst/>
          </a:prstGeom>
          <a:pattFill prst="dkHorz">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62" name="Right Brace 61"/>
          <p:cNvSpPr/>
          <p:nvPr/>
        </p:nvSpPr>
        <p:spPr>
          <a:xfrm rot="5400000">
            <a:off x="6172200" y="5181600"/>
            <a:ext cx="228600" cy="381000"/>
          </a:xfrm>
          <a:prstGeom prst="righ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Rectangle 62"/>
          <p:cNvSpPr/>
          <p:nvPr/>
        </p:nvSpPr>
        <p:spPr bwMode="auto">
          <a:xfrm>
            <a:off x="3429000" y="4724400"/>
            <a:ext cx="304800" cy="5002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64" name="Rectangle 63"/>
          <p:cNvSpPr/>
          <p:nvPr/>
        </p:nvSpPr>
        <p:spPr bwMode="auto">
          <a:xfrm>
            <a:off x="3733800" y="4724400"/>
            <a:ext cx="381000" cy="5002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65" name="Rectangle 64"/>
          <p:cNvSpPr/>
          <p:nvPr/>
        </p:nvSpPr>
        <p:spPr bwMode="auto">
          <a:xfrm>
            <a:off x="6781800" y="4800600"/>
            <a:ext cx="312455" cy="500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66" name="Rectangle 65"/>
          <p:cNvSpPr/>
          <p:nvPr/>
        </p:nvSpPr>
        <p:spPr bwMode="auto">
          <a:xfrm>
            <a:off x="7086600" y="4800600"/>
            <a:ext cx="381000" cy="500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b="1" dirty="0">
              <a:solidFill>
                <a:srgbClr val="000000"/>
              </a:solidFill>
            </a:endParaRPr>
          </a:p>
        </p:txBody>
      </p:sp>
      <p:sp>
        <p:nvSpPr>
          <p:cNvPr id="67" name="TextBox 66"/>
          <p:cNvSpPr txBox="1"/>
          <p:nvPr/>
        </p:nvSpPr>
        <p:spPr>
          <a:xfrm>
            <a:off x="7467600" y="5602069"/>
            <a:ext cx="1676400" cy="646331"/>
          </a:xfrm>
          <a:prstGeom prst="rect">
            <a:avLst/>
          </a:prstGeom>
          <a:noFill/>
        </p:spPr>
        <p:txBody>
          <a:bodyPr wrap="square" rtlCol="0">
            <a:spAutoFit/>
          </a:bodyPr>
          <a:lstStyle/>
          <a:p>
            <a:r>
              <a:rPr lang="en-US" dirty="0" smtClean="0">
                <a:solidFill>
                  <a:srgbClr val="FF0000"/>
                </a:solidFill>
                <a:latin typeface="Times"/>
                <a:cs typeface="Times"/>
              </a:rPr>
              <a:t>Interleave</a:t>
            </a:r>
          </a:p>
          <a:p>
            <a:r>
              <a:rPr lang="en-US" dirty="0" smtClean="0">
                <a:solidFill>
                  <a:srgbClr val="FF0000"/>
                </a:solidFill>
                <a:latin typeface="Times"/>
                <a:cs typeface="Times"/>
              </a:rPr>
              <a:t>Pressure</a:t>
            </a:r>
            <a:endParaRPr lang="en-US" dirty="0">
              <a:solidFill>
                <a:srgbClr val="FF0000"/>
              </a:solidFill>
              <a:latin typeface="Times"/>
              <a:cs typeface="Times"/>
            </a:endParaRPr>
          </a:p>
        </p:txBody>
      </p:sp>
      <p:sp>
        <p:nvSpPr>
          <p:cNvPr id="68" name="TextBox 67"/>
          <p:cNvSpPr txBox="1"/>
          <p:nvPr/>
        </p:nvSpPr>
        <p:spPr>
          <a:xfrm>
            <a:off x="2819400" y="4800600"/>
            <a:ext cx="685800" cy="323165"/>
          </a:xfrm>
          <a:prstGeom prst="rect">
            <a:avLst/>
          </a:prstGeom>
          <a:noFill/>
        </p:spPr>
        <p:txBody>
          <a:bodyPr wrap="square" rtlCol="0">
            <a:spAutoFit/>
          </a:bodyPr>
          <a:lstStyle/>
          <a:p>
            <a:r>
              <a:rPr lang="en-US" sz="1500" b="1" dirty="0" smtClean="0">
                <a:solidFill>
                  <a:srgbClr val="000000"/>
                </a:solidFill>
                <a:latin typeface="Times"/>
                <a:cs typeface="Times"/>
              </a:rPr>
              <a:t>C</a:t>
            </a:r>
            <a:r>
              <a:rPr lang="en-US" sz="1500" b="1" baseline="-25000" dirty="0" smtClean="0">
                <a:solidFill>
                  <a:srgbClr val="000000"/>
                </a:solidFill>
                <a:latin typeface="Times"/>
                <a:cs typeface="Times"/>
              </a:rPr>
              <a:t>1.</a:t>
            </a:r>
            <a:r>
              <a:rPr lang="en-US" sz="1500" b="1" dirty="0" smtClean="0">
                <a:solidFill>
                  <a:srgbClr val="000000"/>
                </a:solidFill>
                <a:latin typeface="Times"/>
                <a:cs typeface="Times"/>
              </a:rPr>
              <a:t>T</a:t>
            </a:r>
            <a:endParaRPr lang="en-US" sz="1500" b="1" dirty="0">
              <a:solidFill>
                <a:srgbClr val="000000"/>
              </a:solidFill>
              <a:latin typeface="Times"/>
              <a:cs typeface="Times"/>
            </a:endParaRPr>
          </a:p>
        </p:txBody>
      </p:sp>
      <p:sp>
        <p:nvSpPr>
          <p:cNvPr id="69" name="TextBox 68"/>
          <p:cNvSpPr txBox="1"/>
          <p:nvPr/>
        </p:nvSpPr>
        <p:spPr>
          <a:xfrm>
            <a:off x="3505200" y="4800600"/>
            <a:ext cx="685800" cy="323165"/>
          </a:xfrm>
          <a:prstGeom prst="rect">
            <a:avLst/>
          </a:prstGeom>
          <a:noFill/>
        </p:spPr>
        <p:txBody>
          <a:bodyPr wrap="square" rtlCol="0">
            <a:spAutoFit/>
          </a:bodyPr>
          <a:lstStyle/>
          <a:p>
            <a:r>
              <a:rPr lang="en-US" sz="1500" b="1" dirty="0" smtClean="0">
                <a:solidFill>
                  <a:srgbClr val="000000"/>
                </a:solidFill>
                <a:latin typeface="Times"/>
                <a:cs typeface="Times"/>
              </a:rPr>
              <a:t>C</a:t>
            </a:r>
            <a:r>
              <a:rPr lang="en-US" sz="1500" b="1" baseline="-25000" dirty="0" smtClean="0">
                <a:solidFill>
                  <a:srgbClr val="000000"/>
                </a:solidFill>
                <a:latin typeface="Times"/>
                <a:cs typeface="Times"/>
              </a:rPr>
              <a:t>1.</a:t>
            </a:r>
            <a:r>
              <a:rPr lang="en-US" sz="1500" b="1" dirty="0">
                <a:solidFill>
                  <a:srgbClr val="000000"/>
                </a:solidFill>
                <a:latin typeface="Times"/>
                <a:cs typeface="Times"/>
              </a:rPr>
              <a:t>P</a:t>
            </a:r>
          </a:p>
        </p:txBody>
      </p:sp>
      <p:sp>
        <p:nvSpPr>
          <p:cNvPr id="70" name="TextBox 69"/>
          <p:cNvSpPr txBox="1"/>
          <p:nvPr/>
        </p:nvSpPr>
        <p:spPr>
          <a:xfrm>
            <a:off x="6858000" y="4858435"/>
            <a:ext cx="685800" cy="323165"/>
          </a:xfrm>
          <a:prstGeom prst="rect">
            <a:avLst/>
          </a:prstGeom>
          <a:noFill/>
        </p:spPr>
        <p:txBody>
          <a:bodyPr wrap="square" rtlCol="0">
            <a:spAutoFit/>
          </a:bodyPr>
          <a:lstStyle/>
          <a:p>
            <a:r>
              <a:rPr lang="en-US" sz="1500" b="1" dirty="0" smtClean="0">
                <a:solidFill>
                  <a:srgbClr val="000000"/>
                </a:solidFill>
                <a:latin typeface="Times"/>
                <a:cs typeface="Times"/>
              </a:rPr>
              <a:t>C</a:t>
            </a:r>
            <a:r>
              <a:rPr lang="en-US" sz="1500" b="1" baseline="-25000" dirty="0">
                <a:solidFill>
                  <a:srgbClr val="000000"/>
                </a:solidFill>
                <a:latin typeface="Times"/>
                <a:cs typeface="Times"/>
              </a:rPr>
              <a:t>2</a:t>
            </a:r>
            <a:r>
              <a:rPr lang="en-US" sz="1500" b="1" baseline="-25000" dirty="0" smtClean="0">
                <a:solidFill>
                  <a:srgbClr val="000000"/>
                </a:solidFill>
                <a:latin typeface="Times"/>
                <a:cs typeface="Times"/>
              </a:rPr>
              <a:t>.</a:t>
            </a:r>
            <a:r>
              <a:rPr lang="en-US" sz="1500" b="1" dirty="0">
                <a:solidFill>
                  <a:srgbClr val="000000"/>
                </a:solidFill>
                <a:latin typeface="Times"/>
                <a:cs typeface="Times"/>
              </a:rPr>
              <a:t>P</a:t>
            </a:r>
          </a:p>
        </p:txBody>
      </p:sp>
      <p:sp>
        <p:nvSpPr>
          <p:cNvPr id="71" name="TextBox 70"/>
          <p:cNvSpPr txBox="1"/>
          <p:nvPr/>
        </p:nvSpPr>
        <p:spPr>
          <a:xfrm>
            <a:off x="6172200" y="4888468"/>
            <a:ext cx="685800" cy="323165"/>
          </a:xfrm>
          <a:prstGeom prst="rect">
            <a:avLst/>
          </a:prstGeom>
          <a:noFill/>
        </p:spPr>
        <p:txBody>
          <a:bodyPr wrap="square" rtlCol="0">
            <a:spAutoFit/>
          </a:bodyPr>
          <a:lstStyle/>
          <a:p>
            <a:r>
              <a:rPr lang="en-US" sz="1500" b="1" dirty="0" smtClean="0">
                <a:solidFill>
                  <a:srgbClr val="000000"/>
                </a:solidFill>
                <a:latin typeface="Times"/>
                <a:cs typeface="Times"/>
              </a:rPr>
              <a:t>C</a:t>
            </a:r>
            <a:r>
              <a:rPr lang="en-US" sz="1500" b="1" baseline="-25000" dirty="0">
                <a:solidFill>
                  <a:srgbClr val="000000"/>
                </a:solidFill>
                <a:latin typeface="Times"/>
                <a:cs typeface="Times"/>
              </a:rPr>
              <a:t>2</a:t>
            </a:r>
            <a:r>
              <a:rPr lang="en-US" sz="1500" b="1" baseline="-25000" dirty="0" smtClean="0">
                <a:solidFill>
                  <a:srgbClr val="000000"/>
                </a:solidFill>
                <a:latin typeface="Times"/>
                <a:cs typeface="Times"/>
              </a:rPr>
              <a:t>.</a:t>
            </a:r>
            <a:r>
              <a:rPr lang="en-US" sz="1500" b="1" dirty="0">
                <a:solidFill>
                  <a:srgbClr val="000000"/>
                </a:solidFill>
                <a:latin typeface="Times"/>
                <a:cs typeface="Times"/>
              </a:rPr>
              <a:t>T</a:t>
            </a:r>
          </a:p>
        </p:txBody>
      </p:sp>
      <p:sp>
        <p:nvSpPr>
          <p:cNvPr id="72" name="TextBox 71"/>
          <p:cNvSpPr txBox="1"/>
          <p:nvPr/>
        </p:nvSpPr>
        <p:spPr>
          <a:xfrm>
            <a:off x="0" y="5525869"/>
            <a:ext cx="1905000" cy="646331"/>
          </a:xfrm>
          <a:prstGeom prst="rect">
            <a:avLst/>
          </a:prstGeom>
          <a:noFill/>
        </p:spPr>
        <p:txBody>
          <a:bodyPr wrap="square" rtlCol="0">
            <a:spAutoFit/>
          </a:bodyPr>
          <a:lstStyle/>
          <a:p>
            <a:r>
              <a:rPr lang="en-US" dirty="0" smtClean="0">
                <a:solidFill>
                  <a:srgbClr val="000000"/>
                </a:solidFill>
                <a:latin typeface="Times"/>
                <a:cs typeface="Times"/>
              </a:rPr>
              <a:t>Interleaving similar variables</a:t>
            </a:r>
            <a:endParaRPr lang="en-US" dirty="0">
              <a:solidFill>
                <a:srgbClr val="000000"/>
              </a:solidFill>
              <a:latin typeface="Times"/>
              <a:cs typeface="Times"/>
            </a:endParaRPr>
          </a:p>
        </p:txBody>
      </p:sp>
      <p:sp>
        <p:nvSpPr>
          <p:cNvPr id="73" name="Title 1"/>
          <p:cNvSpPr txBox="1">
            <a:spLocks/>
          </p:cNvSpPr>
          <p:nvPr/>
        </p:nvSpPr>
        <p:spPr>
          <a:xfrm>
            <a:off x="533400" y="304800"/>
            <a:ext cx="8382000" cy="451406"/>
          </a:xfrm>
          <a:prstGeom prst="rect">
            <a:avLst/>
          </a:prstGeom>
        </p:spPr>
        <p:txBody>
          <a:bodyPr vert="horz" wrap="square" lIns="0" tIns="0" rIns="0" bIns="0" rtlCol="0" anchor="t">
            <a:spAutoFit/>
          </a:bodyPr>
          <a:lstStyle>
            <a:lvl1pPr algn="ctr" defTabSz="914363" rtl="0" eaLnBrk="1" latinLnBrk="0" hangingPunct="1">
              <a:lnSpc>
                <a:spcPct val="90000"/>
              </a:lnSpc>
              <a:spcBef>
                <a:spcPct val="0"/>
              </a:spcBef>
              <a:buNone/>
              <a:defRPr lang="en-US" sz="3200" b="0" kern="1200" cap="none" spc="-150" dirty="0" smtClean="0">
                <a:ln w="3175">
                  <a:solidFill>
                    <a:srgbClr val="2D4FB6"/>
                  </a:solidFill>
                </a:ln>
                <a:solidFill>
                  <a:srgbClr val="2D4FB6"/>
                </a:solidFill>
                <a:effectLst/>
                <a:latin typeface="Times"/>
                <a:ea typeface="+mn-ea"/>
                <a:cs typeface="Arial" charset="0"/>
              </a:defRPr>
            </a:lvl1pPr>
          </a:lstStyle>
          <a:p>
            <a:r>
              <a:rPr lang="en-US" dirty="0" smtClean="0">
                <a:ln w="3175">
                  <a:noFill/>
                </a:ln>
                <a:solidFill>
                  <a:schemeClr val="bg1"/>
                </a:solidFill>
              </a:rPr>
              <a:t>[Step 2] Merging Scheme II: Aware-Block Scheme</a:t>
            </a:r>
            <a:endParaRPr lang="en-US" dirty="0">
              <a:ln w="3175">
                <a:noFill/>
              </a:ln>
              <a:solidFill>
                <a:schemeClr val="bg1"/>
              </a:solidFill>
            </a:endParaRPr>
          </a:p>
        </p:txBody>
      </p:sp>
      <p:sp>
        <p:nvSpPr>
          <p:cNvPr id="7" name="Date Placeholder 6"/>
          <p:cNvSpPr>
            <a:spLocks noGrp="1"/>
          </p:cNvSpPr>
          <p:nvPr>
            <p:ph type="dt" sz="half" idx="10"/>
          </p:nvPr>
        </p:nvSpPr>
        <p:spPr/>
        <p:txBody>
          <a:bodyPr/>
          <a:lstStyle/>
          <a:p>
            <a:r>
              <a:rPr lang="en-US" smtClean="0"/>
              <a:t>Tanzima Islam (tislam@purdue.edu)</a:t>
            </a:r>
            <a:endParaRPr lang="en-US" dirty="0"/>
          </a:p>
        </p:txBody>
      </p:sp>
      <p:sp>
        <p:nvSpPr>
          <p:cNvPr id="8" name="Footer Placeholder 7"/>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13</a:t>
            </a:fld>
            <a:endParaRPr lang="en-US" dirty="0"/>
          </a:p>
        </p:txBody>
      </p:sp>
    </p:spTree>
    <p:extLst>
      <p:ext uri="{BB962C8B-B14F-4D97-AF65-F5344CB8AC3E}">
        <p14:creationId xmlns:p14="http://schemas.microsoft.com/office/powerpoint/2010/main" val="11124133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xit"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1"/>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40"/>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68"/>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58"/>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59"/>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71"/>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60"/>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62"/>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4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57"/>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5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61"/>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56"/>
                                        </p:tgtEl>
                                        <p:attrNameLst>
                                          <p:attrName>style.visibility</p:attrName>
                                        </p:attrNameLst>
                                      </p:cBhvr>
                                      <p:to>
                                        <p:strVal val="hidden"/>
                                      </p:to>
                                    </p:set>
                                  </p:childTnLst>
                                </p:cTn>
                              </p:par>
                              <p:par>
                                <p:cTn id="153" presetID="1" presetClass="entr" presetSubtype="0" fill="hold" grpId="0" nodeType="withEffect">
                                  <p:stCondLst>
                                    <p:cond delay="0"/>
                                  </p:stCondLst>
                                  <p:childTnLst>
                                    <p:set>
                                      <p:cBhvr>
                                        <p:cTn id="154" dur="1" fill="hold">
                                          <p:stCondLst>
                                            <p:cond delay="0"/>
                                          </p:stCondLst>
                                        </p:cTn>
                                        <p:tgtEl>
                                          <p:spTgt spid="46"/>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2"/>
                                        </p:tgtEl>
                                        <p:attrNameLst>
                                          <p:attrName>style.visibility</p:attrName>
                                        </p:attrNameLst>
                                      </p:cBhvr>
                                      <p:to>
                                        <p:strVal val="visible"/>
                                      </p:to>
                                    </p:set>
                                  </p:childTnLst>
                                </p:cTn>
                              </p:par>
                              <p:par>
                                <p:cTn id="163" presetID="1" presetClass="exit" presetSubtype="0" fill="hold" grpId="1" nodeType="withEffect">
                                  <p:stCondLst>
                                    <p:cond delay="0"/>
                                  </p:stCondLst>
                                  <p:childTnLst>
                                    <p:set>
                                      <p:cBhvr>
                                        <p:cTn id="164" dur="1" fill="hold">
                                          <p:stCondLst>
                                            <p:cond delay="0"/>
                                          </p:stCondLst>
                                        </p:cTn>
                                        <p:tgtEl>
                                          <p:spTgt spid="41"/>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63"/>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69"/>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64"/>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65"/>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66"/>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70"/>
                                        </p:tgtEl>
                                        <p:attrNameLst>
                                          <p:attrName>style.visibility</p:attrName>
                                        </p:attrNameLst>
                                      </p:cBhvr>
                                      <p:to>
                                        <p:strVal val="hidden"/>
                                      </p:to>
                                    </p:set>
                                  </p:childTnLst>
                                </p:cTn>
                              </p:par>
                              <p:par>
                                <p:cTn id="179" presetID="1" presetClass="entr" presetSubtype="0" fill="hold" grpId="0" nodeType="withEffect">
                                  <p:stCondLst>
                                    <p:cond delay="0"/>
                                  </p:stCondLst>
                                  <p:childTnLst>
                                    <p:set>
                                      <p:cBhvr>
                                        <p:cTn id="180" dur="1" fill="hold">
                                          <p:stCondLst>
                                            <p:cond delay="0"/>
                                          </p:stCondLst>
                                        </p:cTn>
                                        <p:tgtEl>
                                          <p:spTgt spid="4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4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4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4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67"/>
                                        </p:tgtEl>
                                        <p:attrNameLst>
                                          <p:attrName>style.visibility</p:attrName>
                                        </p:attrNameLst>
                                      </p:cBhvr>
                                      <p:to>
                                        <p:strVal val="visible"/>
                                      </p:to>
                                    </p:set>
                                  </p:childTnLst>
                                </p:cTn>
                              </p:par>
                              <p:par>
                                <p:cTn id="189" presetID="1" presetClass="exit" presetSubtype="0" fill="hold" grpId="1" nodeType="withEffect">
                                  <p:stCondLst>
                                    <p:cond delay="0"/>
                                  </p:stCondLst>
                                  <p:childTnLst>
                                    <p:set>
                                      <p:cBhvr>
                                        <p:cTn id="190"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8" grpId="1" animBg="1"/>
      <p:bldP spid="19" grpId="0" animBg="1"/>
      <p:bldP spid="19" grpId="1" animBg="1"/>
      <p:bldP spid="20" grpId="0" animBg="1"/>
      <p:bldP spid="20" grpId="1" animBg="1"/>
      <p:bldP spid="21" grpId="0" animBg="1"/>
      <p:bldP spid="21" grpId="1" animBg="1"/>
      <p:bldP spid="3" grpId="0" animBg="1"/>
      <p:bldP spid="3"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p:bldP spid="40" grpId="0"/>
      <p:bldP spid="40" grpId="1"/>
      <p:bldP spid="41" grpId="0"/>
      <p:bldP spid="41" grpId="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2" grpId="1"/>
      <p:bldP spid="53" grpId="0" animBg="1"/>
      <p:bldP spid="54" grpId="0" animBg="1"/>
      <p:bldP spid="55" grpId="0" animBg="1"/>
      <p:bldP spid="55" grpId="1" animBg="1"/>
      <p:bldP spid="55" grpId="2"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p:bldP spid="68" grpId="0"/>
      <p:bldP spid="68" grpId="1"/>
      <p:bldP spid="69" grpId="0"/>
      <p:bldP spid="69" grpId="1"/>
      <p:bldP spid="70" grpId="0"/>
      <p:bldP spid="70" grpId="1"/>
      <p:bldP spid="71" grpId="0"/>
      <p:bldP spid="71" grpId="1"/>
      <p:bldP spid="72"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Data-Aware Aggregation &amp; Compression</a:t>
            </a:r>
            <a:endParaRPr lang="en-US" dirty="0"/>
          </a:p>
        </p:txBody>
      </p:sp>
      <p:sp>
        <p:nvSpPr>
          <p:cNvPr id="64" name="Content Placeholder 2"/>
          <p:cNvSpPr txBox="1">
            <a:spLocks/>
          </p:cNvSpPr>
          <p:nvPr/>
        </p:nvSpPr>
        <p:spPr>
          <a:xfrm>
            <a:off x="381000" y="1143000"/>
            <a:ext cx="8382000" cy="868956"/>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2800" kern="1200">
                <a:solidFill>
                  <a:schemeClr val="tx1"/>
                </a:solidFill>
                <a:latin typeface="Times"/>
                <a:ea typeface="+mn-ea"/>
                <a:cs typeface="+mn-cs"/>
              </a:defRPr>
            </a:lvl1pPr>
            <a:lvl2pPr marL="914400" indent="-396875" algn="l" defTabSz="914363" rtl="0" eaLnBrk="1" latinLnBrk="0" hangingPunct="1">
              <a:lnSpc>
                <a:spcPct val="90000"/>
              </a:lnSpc>
              <a:spcBef>
                <a:spcPct val="20000"/>
              </a:spcBef>
              <a:buFontTx/>
              <a:buBlip>
                <a:blip r:embed="rId4"/>
              </a:buBlip>
              <a:defRPr sz="2600" kern="1200">
                <a:solidFill>
                  <a:schemeClr val="tx1"/>
                </a:solidFill>
                <a:latin typeface="Times"/>
                <a:ea typeface="+mn-ea"/>
                <a:cs typeface="+mn-cs"/>
              </a:defRPr>
            </a:lvl2pPr>
            <a:lvl3pPr marL="1258888" indent="-344488" algn="l" defTabSz="914363" rtl="0" eaLnBrk="1" latinLnBrk="0" hangingPunct="1">
              <a:lnSpc>
                <a:spcPct val="90000"/>
              </a:lnSpc>
              <a:spcBef>
                <a:spcPct val="20000"/>
              </a:spcBef>
              <a:buFontTx/>
              <a:buBlip>
                <a:blip r:embed="rId4"/>
              </a:buBlip>
              <a:defRPr sz="2600" kern="1200">
                <a:solidFill>
                  <a:schemeClr val="tx1"/>
                </a:solidFill>
                <a:latin typeface="Times"/>
                <a:ea typeface="+mn-ea"/>
                <a:cs typeface="+mn-cs"/>
              </a:defRPr>
            </a:lvl3pPr>
            <a:lvl4pPr marL="1604963" indent="-346075" algn="l" defTabSz="914363" rtl="0" eaLnBrk="1" latinLnBrk="0" hangingPunct="1">
              <a:lnSpc>
                <a:spcPct val="90000"/>
              </a:lnSpc>
              <a:spcBef>
                <a:spcPct val="20000"/>
              </a:spcBef>
              <a:buFontTx/>
              <a:buBlip>
                <a:blip r:embed="rId4"/>
              </a:buBlip>
              <a:defRPr sz="2600" kern="1200">
                <a:solidFill>
                  <a:schemeClr val="tx1"/>
                </a:solidFill>
                <a:latin typeface="Times"/>
                <a:ea typeface="+mn-ea"/>
                <a:cs typeface="+mn-cs"/>
              </a:defRPr>
            </a:lvl4pPr>
            <a:lvl5pPr marL="1941513" indent="-336550" algn="l" defTabSz="914363" rtl="0" eaLnBrk="1" latinLnBrk="0" hangingPunct="1">
              <a:lnSpc>
                <a:spcPct val="90000"/>
              </a:lnSpc>
              <a:spcBef>
                <a:spcPct val="20000"/>
              </a:spcBef>
              <a:buFontTx/>
              <a:buBlip>
                <a:blip r:embed="rId4"/>
              </a:buBlip>
              <a:defRPr sz="2600" kern="1200">
                <a:solidFill>
                  <a:schemeClr val="tx1"/>
                </a:solidFill>
                <a:latin typeface="Times"/>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Aware scheme – concatenate similar variables</a:t>
            </a:r>
          </a:p>
          <a:p>
            <a:r>
              <a:rPr lang="en-US" dirty="0">
                <a:solidFill>
                  <a:srgbClr val="000000"/>
                </a:solidFill>
              </a:rPr>
              <a:t>Aware-block scheme – interleave similar </a:t>
            </a:r>
            <a:r>
              <a:rPr lang="en-US" dirty="0" smtClean="0">
                <a:solidFill>
                  <a:srgbClr val="000000"/>
                </a:solidFill>
              </a:rPr>
              <a:t>variables</a:t>
            </a:r>
            <a:endParaRPr lang="en-US" dirty="0">
              <a:solidFill>
                <a:srgbClr val="000000"/>
              </a:solidFill>
            </a:endParaRPr>
          </a:p>
        </p:txBody>
      </p:sp>
      <p:sp>
        <p:nvSpPr>
          <p:cNvPr id="67" name="TextBox 66"/>
          <p:cNvSpPr txBox="1"/>
          <p:nvPr/>
        </p:nvSpPr>
        <p:spPr>
          <a:xfrm>
            <a:off x="2133600" y="4724400"/>
            <a:ext cx="1480731" cy="369332"/>
          </a:xfrm>
          <a:prstGeom prst="rect">
            <a:avLst/>
          </a:prstGeom>
          <a:noFill/>
        </p:spPr>
        <p:txBody>
          <a:bodyPr wrap="none" rtlCol="0">
            <a:spAutoFit/>
          </a:bodyPr>
          <a:lstStyle/>
          <a:p>
            <a:r>
              <a:rPr lang="en-US" dirty="0" smtClean="0">
                <a:solidFill>
                  <a:srgbClr val="000000"/>
                </a:solidFill>
              </a:rPr>
              <a:t>Output buffer</a:t>
            </a:r>
            <a:endParaRPr lang="en-US" dirty="0">
              <a:solidFill>
                <a:srgbClr val="000000"/>
              </a:solidFill>
            </a:endParaRPr>
          </a:p>
        </p:txBody>
      </p:sp>
      <p:grpSp>
        <p:nvGrpSpPr>
          <p:cNvPr id="6" name="Group 5"/>
          <p:cNvGrpSpPr/>
          <p:nvPr/>
        </p:nvGrpSpPr>
        <p:grpSpPr>
          <a:xfrm>
            <a:off x="228600" y="2667000"/>
            <a:ext cx="4572000" cy="990600"/>
            <a:chOff x="228600" y="3406713"/>
            <a:chExt cx="4572000" cy="990600"/>
          </a:xfrm>
        </p:grpSpPr>
        <p:sp>
          <p:nvSpPr>
            <p:cNvPr id="3" name="Right Brace 2"/>
            <p:cNvSpPr/>
            <p:nvPr/>
          </p:nvSpPr>
          <p:spPr>
            <a:xfrm rot="5400000">
              <a:off x="3219450" y="2930463"/>
              <a:ext cx="419100" cy="1371600"/>
            </a:xfrm>
            <a:prstGeom prst="rightBrace">
              <a:avLst>
                <a:gd name="adj1" fmla="val 38260"/>
                <a:gd name="adj2" fmla="val 51470"/>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28600" y="3635313"/>
              <a:ext cx="3124200" cy="369332"/>
            </a:xfrm>
            <a:prstGeom prst="rect">
              <a:avLst/>
            </a:prstGeom>
            <a:noFill/>
          </p:spPr>
          <p:txBody>
            <a:bodyPr wrap="square" rtlCol="0">
              <a:spAutoFit/>
            </a:bodyPr>
            <a:lstStyle/>
            <a:p>
              <a:r>
                <a:rPr lang="en-US" dirty="0" smtClean="0">
                  <a:solidFill>
                    <a:srgbClr val="000000"/>
                  </a:solidFill>
                  <a:latin typeface="Times"/>
                  <a:cs typeface="Times"/>
                </a:rPr>
                <a:t>Data-type aware compression</a:t>
              </a:r>
              <a:endParaRPr lang="en-US" dirty="0">
                <a:solidFill>
                  <a:srgbClr val="000000"/>
                </a:solidFill>
                <a:latin typeface="Times"/>
                <a:cs typeface="Times"/>
              </a:endParaRPr>
            </a:p>
          </p:txBody>
        </p:sp>
        <p:cxnSp>
          <p:nvCxnSpPr>
            <p:cNvPr id="14" name="Straight Arrow Connector 13"/>
            <p:cNvCxnSpPr>
              <a:stCxn id="3" idx="1"/>
            </p:cNvCxnSpPr>
            <p:nvPr/>
          </p:nvCxnSpPr>
          <p:spPr>
            <a:xfrm>
              <a:off x="3408837" y="3825813"/>
              <a:ext cx="20163" cy="57150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33800" y="3635313"/>
              <a:ext cx="1066800" cy="381000"/>
            </a:xfrm>
            <a:prstGeom prst="rect">
              <a:avLst/>
            </a:prstGeom>
            <a:noFill/>
          </p:spPr>
          <p:txBody>
            <a:bodyPr wrap="square" rtlCol="0">
              <a:spAutoFit/>
            </a:bodyPr>
            <a:lstStyle/>
            <a:p>
              <a:r>
                <a:rPr lang="en-US" dirty="0" smtClean="0">
                  <a:solidFill>
                    <a:srgbClr val="000000"/>
                  </a:solidFill>
                </a:rPr>
                <a:t>FPC</a:t>
              </a:r>
              <a:endParaRPr lang="en-US" dirty="0">
                <a:solidFill>
                  <a:srgbClr val="000000"/>
                </a:solidFill>
              </a:endParaRPr>
            </a:p>
          </p:txBody>
        </p:sp>
      </p:grpSp>
      <p:grpSp>
        <p:nvGrpSpPr>
          <p:cNvPr id="8" name="Group 7"/>
          <p:cNvGrpSpPr/>
          <p:nvPr/>
        </p:nvGrpSpPr>
        <p:grpSpPr>
          <a:xfrm>
            <a:off x="6096001" y="2743203"/>
            <a:ext cx="1981203" cy="914397"/>
            <a:chOff x="6248393" y="3330518"/>
            <a:chExt cx="3522136" cy="1175654"/>
          </a:xfrm>
        </p:grpSpPr>
        <p:sp>
          <p:nvSpPr>
            <p:cNvPr id="25" name="Right Brace 24"/>
            <p:cNvSpPr/>
            <p:nvPr/>
          </p:nvSpPr>
          <p:spPr>
            <a:xfrm rot="5400000">
              <a:off x="7271651" y="2307260"/>
              <a:ext cx="391881" cy="2438397"/>
            </a:xfrm>
            <a:prstGeom prst="rightBrace">
              <a:avLst>
                <a:gd name="adj1" fmla="val 33543"/>
                <a:gd name="adj2" fmla="val 51470"/>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Arrow Connector 28"/>
            <p:cNvCxnSpPr>
              <a:stCxn id="25" idx="1"/>
              <a:endCxn id="46" idx="0"/>
            </p:cNvCxnSpPr>
            <p:nvPr/>
          </p:nvCxnSpPr>
          <p:spPr>
            <a:xfrm flipH="1">
              <a:off x="7399857" y="3722400"/>
              <a:ext cx="31890" cy="783772"/>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467596" y="3559113"/>
              <a:ext cx="2302933" cy="474855"/>
            </a:xfrm>
            <a:prstGeom prst="rect">
              <a:avLst/>
            </a:prstGeom>
            <a:noFill/>
          </p:spPr>
          <p:txBody>
            <a:bodyPr wrap="square" rtlCol="0">
              <a:spAutoFit/>
            </a:bodyPr>
            <a:lstStyle/>
            <a:p>
              <a:r>
                <a:rPr lang="en-US" dirty="0" smtClean="0">
                  <a:solidFill>
                    <a:srgbClr val="000000"/>
                  </a:solidFill>
                </a:rPr>
                <a:t>Lempel-Ziv</a:t>
              </a:r>
              <a:endParaRPr lang="en-US" dirty="0">
                <a:solidFill>
                  <a:srgbClr val="000000"/>
                </a:solidFill>
              </a:endParaRPr>
            </a:p>
          </p:txBody>
        </p:sp>
      </p:grpSp>
      <p:sp>
        <p:nvSpPr>
          <p:cNvPr id="16" name="Rectangle 15"/>
          <p:cNvSpPr/>
          <p:nvPr/>
        </p:nvSpPr>
        <p:spPr bwMode="auto">
          <a:xfrm>
            <a:off x="3200400" y="3657600"/>
            <a:ext cx="533400" cy="533400"/>
          </a:xfrm>
          <a:prstGeom prst="rect">
            <a:avLst/>
          </a:prstGeom>
          <a:pattFill prst="wdUpDiag">
            <a:fgClr>
              <a:schemeClr val="bg1">
                <a:lumMod val="75000"/>
                <a:lumOff val="25000"/>
              </a:schemeClr>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Rectangle 45"/>
          <p:cNvSpPr/>
          <p:nvPr/>
        </p:nvSpPr>
        <p:spPr bwMode="auto">
          <a:xfrm>
            <a:off x="6400800" y="3657600"/>
            <a:ext cx="685800" cy="533400"/>
          </a:xfrm>
          <a:prstGeom prst="rect">
            <a:avLst/>
          </a:prstGeom>
          <a:pattFill prst="dkVert">
            <a:fgClr>
              <a:schemeClr val="bg1">
                <a:lumMod val="75000"/>
                <a:lumOff val="25000"/>
              </a:schemeClr>
            </a:fgClr>
            <a:bgClr>
              <a:schemeClr val="accent1"/>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657600" y="4648200"/>
            <a:ext cx="2819400" cy="533400"/>
          </a:xfrm>
          <a:prstGeom prst="rect">
            <a:avLst/>
          </a:prstGeom>
          <a:noFill/>
          <a:ln w="38100" cmpd="sng">
            <a:solidFill>
              <a:schemeClr val="accent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bwMode="auto">
          <a:xfrm>
            <a:off x="3657600" y="4648200"/>
            <a:ext cx="533400" cy="533400"/>
          </a:xfrm>
          <a:prstGeom prst="rect">
            <a:avLst/>
          </a:prstGeom>
          <a:pattFill prst="wdUpDiag">
            <a:fgClr>
              <a:schemeClr val="bg1">
                <a:lumMod val="75000"/>
                <a:lumOff val="25000"/>
              </a:schemeClr>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effectLst>
                  <a:outerShdw blurRad="38100" dist="38100" dir="2700000" algn="tl">
                    <a:srgbClr val="000000">
                      <a:alpha val="43137"/>
                    </a:srgbClr>
                  </a:outerShdw>
                </a:effectLst>
                <a:latin typeface="Segoe" pitchFamily="34" charset="0"/>
              </a:rPr>
              <a:t>T</a:t>
            </a:r>
          </a:p>
        </p:txBody>
      </p:sp>
      <p:sp>
        <p:nvSpPr>
          <p:cNvPr id="53" name="Rectangle 52"/>
          <p:cNvSpPr/>
          <p:nvPr/>
        </p:nvSpPr>
        <p:spPr bwMode="auto">
          <a:xfrm>
            <a:off x="4191000" y="4648200"/>
            <a:ext cx="685800" cy="533400"/>
          </a:xfrm>
          <a:prstGeom prst="rect">
            <a:avLst/>
          </a:prstGeom>
          <a:pattFill prst="dkVert">
            <a:fgClr>
              <a:schemeClr val="bg1">
                <a:lumMod val="75000"/>
                <a:lumOff val="25000"/>
              </a:schemeClr>
            </a:fgClr>
            <a:bgClr>
              <a:schemeClr val="accent1"/>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000000"/>
                </a:solidFill>
                <a:effectLst>
                  <a:outerShdw blurRad="38100" dist="38100" dir="2700000" algn="tl">
                    <a:srgbClr val="000000">
                      <a:alpha val="43137"/>
                    </a:srgbClr>
                  </a:outerShdw>
                </a:effectLst>
                <a:latin typeface="Segoe" pitchFamily="34" charset="0"/>
              </a:rPr>
              <a:t>P</a:t>
            </a:r>
          </a:p>
        </p:txBody>
      </p:sp>
      <p:sp>
        <p:nvSpPr>
          <p:cNvPr id="55" name="Rectangle 54"/>
          <p:cNvSpPr/>
          <p:nvPr/>
        </p:nvSpPr>
        <p:spPr bwMode="auto">
          <a:xfrm>
            <a:off x="4876800" y="4648200"/>
            <a:ext cx="533400" cy="533400"/>
          </a:xfrm>
          <a:prstGeom prst="rect">
            <a:avLst/>
          </a:prstGeom>
          <a:pattFill prst="narHorz">
            <a:fgClr>
              <a:schemeClr val="bg1">
                <a:lumMod val="75000"/>
                <a:lumOff val="25000"/>
              </a:schemeClr>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000000"/>
                </a:solidFill>
                <a:effectLst>
                  <a:outerShdw blurRad="38100" dist="38100" dir="2700000" algn="tl">
                    <a:srgbClr val="000000">
                      <a:alpha val="43137"/>
                    </a:srgbClr>
                  </a:outerShdw>
                </a:effectLst>
                <a:latin typeface="Segoe" pitchFamily="34" charset="0"/>
              </a:rPr>
              <a:t>H</a:t>
            </a:r>
          </a:p>
        </p:txBody>
      </p:sp>
      <p:sp>
        <p:nvSpPr>
          <p:cNvPr id="56" name="Rectangle 55"/>
          <p:cNvSpPr/>
          <p:nvPr/>
        </p:nvSpPr>
        <p:spPr bwMode="auto">
          <a:xfrm>
            <a:off x="5410200" y="4648200"/>
            <a:ext cx="762000" cy="533400"/>
          </a:xfrm>
          <a:prstGeom prst="rect">
            <a:avLst/>
          </a:prstGeom>
          <a:pattFill prst="pct80">
            <a:fgClr>
              <a:schemeClr val="accent1"/>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000000"/>
                </a:solidFill>
                <a:effectLst>
                  <a:outerShdw blurRad="38100" dist="38100" dir="2700000" algn="tl">
                    <a:srgbClr val="000000">
                      <a:alpha val="43137"/>
                    </a:srgbClr>
                  </a:outerShdw>
                </a:effectLst>
                <a:latin typeface="Segoe" pitchFamily="34" charset="0"/>
              </a:rPr>
              <a:t>D</a:t>
            </a:r>
          </a:p>
        </p:txBody>
      </p:sp>
      <p:sp>
        <p:nvSpPr>
          <p:cNvPr id="21" name="Right Brace 20"/>
          <p:cNvSpPr/>
          <p:nvPr/>
        </p:nvSpPr>
        <p:spPr>
          <a:xfrm rot="5400000">
            <a:off x="4686300" y="4305300"/>
            <a:ext cx="381000" cy="2133600"/>
          </a:xfrm>
          <a:prstGeom prst="rightBrace">
            <a:avLst>
              <a:gd name="adj1" fmla="val 41166"/>
              <a:gd name="adj2" fmla="val 50000"/>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4953000" y="5334000"/>
            <a:ext cx="1447800" cy="369332"/>
          </a:xfrm>
          <a:prstGeom prst="rect">
            <a:avLst/>
          </a:prstGeom>
          <a:noFill/>
        </p:spPr>
        <p:txBody>
          <a:bodyPr wrap="square" rtlCol="0">
            <a:spAutoFit/>
          </a:bodyPr>
          <a:lstStyle/>
          <a:p>
            <a:r>
              <a:rPr lang="en-US" dirty="0" err="1" smtClean="0">
                <a:solidFill>
                  <a:srgbClr val="000000"/>
                </a:solidFill>
                <a:latin typeface="Times"/>
                <a:cs typeface="Times"/>
              </a:rPr>
              <a:t>pGzip</a:t>
            </a:r>
            <a:endParaRPr lang="en-US" dirty="0">
              <a:solidFill>
                <a:srgbClr val="000000"/>
              </a:solidFill>
              <a:latin typeface="Times"/>
              <a:cs typeface="Times"/>
            </a:endParaRPr>
          </a:p>
        </p:txBody>
      </p:sp>
      <p:cxnSp>
        <p:nvCxnSpPr>
          <p:cNvPr id="9" name="Straight Arrow Connector 8"/>
          <p:cNvCxnSpPr>
            <a:stCxn id="21" idx="1"/>
          </p:cNvCxnSpPr>
          <p:nvPr/>
        </p:nvCxnSpPr>
        <p:spPr>
          <a:xfrm>
            <a:off x="4876800" y="5562600"/>
            <a:ext cx="0" cy="38100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Cloud 9"/>
          <p:cNvSpPr/>
          <p:nvPr/>
        </p:nvSpPr>
        <p:spPr bwMode="auto">
          <a:xfrm>
            <a:off x="4267200" y="5867400"/>
            <a:ext cx="1143000" cy="762000"/>
          </a:xfrm>
          <a:prstGeom prst="cloud">
            <a:avLst/>
          </a:prstGeom>
          <a:noFill/>
          <a:ln>
            <a:solidFill>
              <a:schemeClr val="bg1">
                <a:lumMod val="75000"/>
                <a:lumOff val="25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effectLst>
                  <a:outerShdw blurRad="38100" dist="38100" dir="2700000" algn="tl">
                    <a:srgbClr val="000000">
                      <a:alpha val="43137"/>
                    </a:srgbClr>
                  </a:outerShdw>
                </a:effectLst>
                <a:latin typeface="Segoe" pitchFamily="34" charset="0"/>
              </a:rPr>
              <a:t>PFS</a:t>
            </a:r>
          </a:p>
        </p:txBody>
      </p:sp>
      <p:cxnSp>
        <p:nvCxnSpPr>
          <p:cNvPr id="18" name="Straight Arrow Connector 17"/>
          <p:cNvCxnSpPr>
            <a:stCxn id="16" idx="2"/>
            <a:endCxn id="48" idx="0"/>
          </p:cNvCxnSpPr>
          <p:nvPr/>
        </p:nvCxnSpPr>
        <p:spPr>
          <a:xfrm>
            <a:off x="3467100" y="4191000"/>
            <a:ext cx="457200" cy="45720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6" idx="1"/>
          </p:cNvCxnSpPr>
          <p:nvPr/>
        </p:nvCxnSpPr>
        <p:spPr>
          <a:xfrm flipH="1">
            <a:off x="4495800" y="3924300"/>
            <a:ext cx="1905000" cy="80010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52400" y="3429000"/>
            <a:ext cx="8686800" cy="0"/>
          </a:xfrm>
          <a:prstGeom prst="line">
            <a:avLst/>
          </a:prstGeom>
          <a:ln w="19050" cmpd="sng">
            <a:solidFill>
              <a:srgbClr val="EA0020"/>
            </a:solidFill>
            <a:prstDash val="sysDash"/>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04800" y="5715000"/>
            <a:ext cx="8686800" cy="0"/>
          </a:xfrm>
          <a:prstGeom prst="line">
            <a:avLst/>
          </a:prstGeom>
          <a:ln w="19050" cmpd="sng">
            <a:solidFill>
              <a:srgbClr val="EA0020"/>
            </a:solidFill>
            <a:prstDash val="sysDash"/>
          </a:ln>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2735545" y="2286000"/>
            <a:ext cx="1379255" cy="500261"/>
            <a:chOff x="2735545" y="3033556"/>
            <a:chExt cx="1379255" cy="500261"/>
          </a:xfrm>
        </p:grpSpPr>
        <p:sp>
          <p:nvSpPr>
            <p:cNvPr id="51" name="Rectangle 50"/>
            <p:cNvSpPr/>
            <p:nvPr/>
          </p:nvSpPr>
          <p:spPr bwMode="auto">
            <a:xfrm>
              <a:off x="3421345" y="3033556"/>
              <a:ext cx="693455" cy="500261"/>
            </a:xfrm>
            <a:prstGeom prst="rect">
              <a:avLst/>
            </a:prstGeom>
            <a:pattFill prst="dkHorz">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2</a:t>
              </a:r>
              <a:r>
                <a:rPr lang="en-US" sz="1500" b="1" dirty="0" smtClean="0">
                  <a:solidFill>
                    <a:srgbClr val="000000"/>
                  </a:solidFill>
                </a:rPr>
                <a:t>.T</a:t>
              </a:r>
              <a:endParaRPr lang="en-US" sz="1500" b="1" dirty="0">
                <a:solidFill>
                  <a:srgbClr val="000000"/>
                </a:solidFill>
              </a:endParaRPr>
            </a:p>
          </p:txBody>
        </p:sp>
        <p:sp>
          <p:nvSpPr>
            <p:cNvPr id="52" name="Rectangle 51"/>
            <p:cNvSpPr/>
            <p:nvPr/>
          </p:nvSpPr>
          <p:spPr bwMode="auto">
            <a:xfrm>
              <a:off x="2735545" y="3033556"/>
              <a:ext cx="693455" cy="500261"/>
            </a:xfrm>
            <a:prstGeom prst="rect">
              <a:avLst/>
            </a:prstGeom>
            <a:pattFill prst="dkHorz">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1</a:t>
              </a:r>
              <a:r>
                <a:rPr lang="en-US" sz="1500" b="1" dirty="0" smtClean="0">
                  <a:solidFill>
                    <a:srgbClr val="000000"/>
                  </a:solidFill>
                </a:rPr>
                <a:t>.T</a:t>
              </a:r>
              <a:endParaRPr lang="en-US" sz="1500" b="1" dirty="0">
                <a:solidFill>
                  <a:srgbClr val="000000"/>
                </a:solidFill>
              </a:endParaRPr>
            </a:p>
          </p:txBody>
        </p:sp>
      </p:grpSp>
      <p:grpSp>
        <p:nvGrpSpPr>
          <p:cNvPr id="58" name="Group 57"/>
          <p:cNvGrpSpPr/>
          <p:nvPr/>
        </p:nvGrpSpPr>
        <p:grpSpPr>
          <a:xfrm>
            <a:off x="6096000" y="2286000"/>
            <a:ext cx="1371600" cy="500261"/>
            <a:chOff x="6096000" y="3033556"/>
            <a:chExt cx="1371600" cy="500261"/>
          </a:xfrm>
        </p:grpSpPr>
        <p:sp>
          <p:nvSpPr>
            <p:cNvPr id="68" name="Rectangle 67"/>
            <p:cNvSpPr/>
            <p:nvPr/>
          </p:nvSpPr>
          <p:spPr bwMode="auto">
            <a:xfrm>
              <a:off x="6774145" y="3033556"/>
              <a:ext cx="693455" cy="500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2</a:t>
              </a:r>
              <a:r>
                <a:rPr lang="en-US" sz="1500" b="1" dirty="0" smtClean="0">
                  <a:solidFill>
                    <a:srgbClr val="000000"/>
                  </a:solidFill>
                </a:rPr>
                <a:t>.P</a:t>
              </a:r>
              <a:endParaRPr lang="en-US" sz="1500" b="1" dirty="0">
                <a:solidFill>
                  <a:srgbClr val="000000"/>
                </a:solidFill>
              </a:endParaRPr>
            </a:p>
          </p:txBody>
        </p:sp>
        <p:sp>
          <p:nvSpPr>
            <p:cNvPr id="70" name="Rectangle 69"/>
            <p:cNvSpPr/>
            <p:nvPr/>
          </p:nvSpPr>
          <p:spPr bwMode="auto">
            <a:xfrm>
              <a:off x="6096000" y="3033556"/>
              <a:ext cx="693455" cy="5002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1</a:t>
              </a:r>
              <a:r>
                <a:rPr lang="en-US" sz="1500" b="1" dirty="0" smtClean="0">
                  <a:solidFill>
                    <a:srgbClr val="000000"/>
                  </a:solidFill>
                </a:rPr>
                <a:t>.P</a:t>
              </a:r>
              <a:endParaRPr lang="en-US" sz="1500" b="1" dirty="0">
                <a:solidFill>
                  <a:srgbClr val="000000"/>
                </a:solidFill>
              </a:endParaRPr>
            </a:p>
          </p:txBody>
        </p:sp>
      </p:grpSp>
      <p:sp>
        <p:nvSpPr>
          <p:cNvPr id="4" name="TextBox 3"/>
          <p:cNvSpPr txBox="1"/>
          <p:nvPr/>
        </p:nvSpPr>
        <p:spPr>
          <a:xfrm>
            <a:off x="457200" y="3505200"/>
            <a:ext cx="1905000" cy="381000"/>
          </a:xfrm>
          <a:prstGeom prst="rect">
            <a:avLst/>
          </a:prstGeom>
          <a:noFill/>
        </p:spPr>
        <p:txBody>
          <a:bodyPr wrap="square" rtlCol="0">
            <a:spAutoFit/>
          </a:bodyPr>
          <a:lstStyle/>
          <a:p>
            <a:r>
              <a:rPr lang="en-US" dirty="0" smtClean="0">
                <a:solidFill>
                  <a:srgbClr val="FF0000"/>
                </a:solidFill>
                <a:latin typeface="Times"/>
                <a:cs typeface="Times"/>
              </a:rPr>
              <a:t>First Phase</a:t>
            </a:r>
            <a:endParaRPr lang="en-US" dirty="0">
              <a:solidFill>
                <a:srgbClr val="FF0000"/>
              </a:solidFill>
              <a:latin typeface="Times"/>
              <a:cs typeface="Times"/>
            </a:endParaRPr>
          </a:p>
        </p:txBody>
      </p:sp>
      <p:sp>
        <p:nvSpPr>
          <p:cNvPr id="43" name="TextBox 42"/>
          <p:cNvSpPr txBox="1"/>
          <p:nvPr/>
        </p:nvSpPr>
        <p:spPr>
          <a:xfrm>
            <a:off x="457200" y="5715000"/>
            <a:ext cx="1905000" cy="381000"/>
          </a:xfrm>
          <a:prstGeom prst="rect">
            <a:avLst/>
          </a:prstGeom>
          <a:noFill/>
        </p:spPr>
        <p:txBody>
          <a:bodyPr wrap="square" rtlCol="0">
            <a:spAutoFit/>
          </a:bodyPr>
          <a:lstStyle/>
          <a:p>
            <a:r>
              <a:rPr lang="en-US" dirty="0" smtClean="0">
                <a:solidFill>
                  <a:srgbClr val="FF0000"/>
                </a:solidFill>
                <a:latin typeface="Times"/>
                <a:cs typeface="Times"/>
              </a:rPr>
              <a:t>Second Phase</a:t>
            </a:r>
            <a:endParaRPr lang="en-US" dirty="0">
              <a:solidFill>
                <a:srgbClr val="FF0000"/>
              </a:solidFill>
              <a:latin typeface="Times"/>
              <a:cs typeface="Times"/>
            </a:endParaRPr>
          </a:p>
        </p:txBody>
      </p:sp>
      <p:grpSp>
        <p:nvGrpSpPr>
          <p:cNvPr id="40" name="Group 39"/>
          <p:cNvGrpSpPr/>
          <p:nvPr/>
        </p:nvGrpSpPr>
        <p:grpSpPr>
          <a:xfrm>
            <a:off x="2735545" y="2286000"/>
            <a:ext cx="1379255" cy="500261"/>
            <a:chOff x="2735545" y="3033556"/>
            <a:chExt cx="1379255" cy="500261"/>
          </a:xfrm>
        </p:grpSpPr>
        <p:sp>
          <p:nvSpPr>
            <p:cNvPr id="41" name="Rectangle 40"/>
            <p:cNvSpPr/>
            <p:nvPr/>
          </p:nvSpPr>
          <p:spPr bwMode="auto">
            <a:xfrm>
              <a:off x="3421345" y="3033556"/>
              <a:ext cx="693455" cy="500261"/>
            </a:xfrm>
            <a:prstGeom prst="rect">
              <a:avLst/>
            </a:prstGeom>
            <a:pattFill prst="dkHorz">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2</a:t>
              </a:r>
              <a:r>
                <a:rPr lang="en-US" sz="1500" b="1" dirty="0" smtClean="0">
                  <a:solidFill>
                    <a:srgbClr val="000000"/>
                  </a:solidFill>
                </a:rPr>
                <a:t>.H</a:t>
              </a:r>
              <a:endParaRPr lang="en-US" sz="1500" b="1" dirty="0">
                <a:solidFill>
                  <a:srgbClr val="000000"/>
                </a:solidFill>
              </a:endParaRPr>
            </a:p>
          </p:txBody>
        </p:sp>
        <p:sp>
          <p:nvSpPr>
            <p:cNvPr id="42" name="Rectangle 41"/>
            <p:cNvSpPr/>
            <p:nvPr/>
          </p:nvSpPr>
          <p:spPr bwMode="auto">
            <a:xfrm>
              <a:off x="2735545" y="3033556"/>
              <a:ext cx="693455" cy="500261"/>
            </a:xfrm>
            <a:prstGeom prst="rect">
              <a:avLst/>
            </a:prstGeom>
            <a:pattFill prst="dkHorz">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1</a:t>
              </a:r>
              <a:r>
                <a:rPr lang="en-US" sz="1500" b="1" dirty="0" smtClean="0">
                  <a:solidFill>
                    <a:srgbClr val="000000"/>
                  </a:solidFill>
                </a:rPr>
                <a:t>.H</a:t>
              </a:r>
              <a:endParaRPr lang="en-US" sz="1500" b="1" dirty="0">
                <a:solidFill>
                  <a:srgbClr val="000000"/>
                </a:solidFill>
              </a:endParaRPr>
            </a:p>
          </p:txBody>
        </p:sp>
      </p:grpSp>
      <p:grpSp>
        <p:nvGrpSpPr>
          <p:cNvPr id="44" name="Group 43"/>
          <p:cNvGrpSpPr/>
          <p:nvPr/>
        </p:nvGrpSpPr>
        <p:grpSpPr>
          <a:xfrm>
            <a:off x="6096000" y="2286000"/>
            <a:ext cx="1371600" cy="500261"/>
            <a:chOff x="6096000" y="3033556"/>
            <a:chExt cx="1371600" cy="500261"/>
          </a:xfrm>
        </p:grpSpPr>
        <p:sp>
          <p:nvSpPr>
            <p:cNvPr id="45" name="Rectangle 44"/>
            <p:cNvSpPr/>
            <p:nvPr/>
          </p:nvSpPr>
          <p:spPr bwMode="auto">
            <a:xfrm>
              <a:off x="6774145" y="3033556"/>
              <a:ext cx="693455" cy="500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2</a:t>
              </a:r>
              <a:r>
                <a:rPr lang="en-US" sz="1500" b="1" dirty="0" smtClean="0">
                  <a:solidFill>
                    <a:srgbClr val="000000"/>
                  </a:solidFill>
                </a:rPr>
                <a:t>.D</a:t>
              </a:r>
              <a:endParaRPr lang="en-US" sz="1500" b="1" dirty="0">
                <a:solidFill>
                  <a:srgbClr val="000000"/>
                </a:solidFill>
              </a:endParaRPr>
            </a:p>
          </p:txBody>
        </p:sp>
        <p:sp>
          <p:nvSpPr>
            <p:cNvPr id="47" name="Rectangle 46"/>
            <p:cNvSpPr/>
            <p:nvPr/>
          </p:nvSpPr>
          <p:spPr bwMode="auto">
            <a:xfrm>
              <a:off x="6096000" y="3033556"/>
              <a:ext cx="693455" cy="5002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C</a:t>
              </a:r>
              <a:r>
                <a:rPr lang="en-US" sz="1500" b="1" baseline="-25000" dirty="0">
                  <a:solidFill>
                    <a:srgbClr val="000000"/>
                  </a:solidFill>
                </a:rPr>
                <a:t>1</a:t>
              </a:r>
              <a:r>
                <a:rPr lang="en-US" sz="1500" b="1" dirty="0" smtClean="0">
                  <a:solidFill>
                    <a:srgbClr val="000000"/>
                  </a:solidFill>
                </a:rPr>
                <a:t>.D</a:t>
              </a:r>
              <a:endParaRPr lang="en-US" sz="1500" b="1" dirty="0">
                <a:solidFill>
                  <a:srgbClr val="000000"/>
                </a:solidFill>
              </a:endParaRPr>
            </a:p>
          </p:txBody>
        </p:sp>
      </p:grpSp>
      <p:sp>
        <p:nvSpPr>
          <p:cNvPr id="11" name="Date Placeholder 10"/>
          <p:cNvSpPr>
            <a:spLocks noGrp="1"/>
          </p:cNvSpPr>
          <p:nvPr>
            <p:ph type="dt" sz="half" idx="10"/>
          </p:nvPr>
        </p:nvSpPr>
        <p:spPr/>
        <p:txBody>
          <a:bodyPr/>
          <a:lstStyle/>
          <a:p>
            <a:r>
              <a:rPr lang="en-US" smtClean="0"/>
              <a:t>Tanzima Islam (tislam@purdue.edu)</a:t>
            </a:r>
            <a:endParaRPr lang="en-US" dirty="0"/>
          </a:p>
        </p:txBody>
      </p:sp>
      <p:sp>
        <p:nvSpPr>
          <p:cNvPr id="12" name="Footer Placeholder 11"/>
          <p:cNvSpPr>
            <a:spLocks noGrp="1"/>
          </p:cNvSpPr>
          <p:nvPr>
            <p:ph type="ftr" sz="quarter" idx="3"/>
          </p:nvPr>
        </p:nvSpPr>
        <p:spPr/>
        <p:txBody>
          <a:bodyPr/>
          <a:lstStyle/>
          <a:p>
            <a:r>
              <a:rPr lang="en-US" smtClean="0"/>
              <a:t>Reliable &amp; Scalable Checkpointing Systems</a:t>
            </a:r>
            <a:endParaRPr lang="en-US" dirty="0"/>
          </a:p>
        </p:txBody>
      </p:sp>
      <p:sp>
        <p:nvSpPr>
          <p:cNvPr id="5" name="Slide Number Placeholder 4"/>
          <p:cNvSpPr>
            <a:spLocks noGrp="1"/>
          </p:cNvSpPr>
          <p:nvPr>
            <p:ph type="sldNum" sz="quarter" idx="4"/>
          </p:nvPr>
        </p:nvSpPr>
        <p:spPr/>
        <p:txBody>
          <a:bodyPr/>
          <a:lstStyle/>
          <a:p>
            <a:fld id="{0EF8A7D6-9BFA-C441-9BC7-0AEF5299FFED}" type="slidenum">
              <a:rPr lang="en-US" smtClean="0"/>
              <a:pPr/>
              <a:t>14</a:t>
            </a:fld>
            <a:endParaRPr lang="en-US" dirty="0"/>
          </a:p>
        </p:txBody>
      </p:sp>
    </p:spTree>
    <p:extLst>
      <p:ext uri="{BB962C8B-B14F-4D97-AF65-F5344CB8AC3E}">
        <p14:creationId xmlns:p14="http://schemas.microsoft.com/office/powerpoint/2010/main" val="16456986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16" grpId="0" animBg="1"/>
      <p:bldP spid="16" grpId="1" animBg="1"/>
      <p:bldP spid="46" grpId="0" animBg="1"/>
      <p:bldP spid="46" grpId="1" animBg="1"/>
      <p:bldP spid="17" grpId="0" animBg="1"/>
      <p:bldP spid="48" grpId="0" animBg="1"/>
      <p:bldP spid="53" grpId="0" animBg="1"/>
      <p:bldP spid="55" grpId="0" animBg="1"/>
      <p:bldP spid="56" grpId="0" animBg="1"/>
      <p:bldP spid="21" grpId="0" animBg="1"/>
      <p:bldP spid="22" grpId="0"/>
      <p:bldP spid="10" grpId="0" animBg="1"/>
      <p:bldP spid="4"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51406"/>
          </a:xfrm>
        </p:spPr>
        <p:txBody>
          <a:bodyPr/>
          <a:lstStyle/>
          <a:p>
            <a:r>
              <a:rPr lang="en-US" dirty="0" smtClean="0"/>
              <a:t>How </a:t>
            </a:r>
            <a:r>
              <a:rPr lang="en-US" cap="small" dirty="0" err="1" smtClean="0"/>
              <a:t>mcrEngine</a:t>
            </a:r>
            <a:r>
              <a:rPr lang="en-US" dirty="0" smtClean="0"/>
              <a:t> Works</a:t>
            </a:r>
            <a:endParaRPr lang="en-US" dirty="0"/>
          </a:p>
        </p:txBody>
      </p:sp>
      <p:sp>
        <p:nvSpPr>
          <p:cNvPr id="7" name="Rounded Rectangle 6"/>
          <p:cNvSpPr/>
          <p:nvPr/>
        </p:nvSpPr>
        <p:spPr bwMode="auto">
          <a:xfrm>
            <a:off x="685800" y="2590800"/>
            <a:ext cx="1600200" cy="762000"/>
          </a:xfrm>
          <a:prstGeom prst="roundRect">
            <a:avLst/>
          </a:prstGeom>
          <a:solidFill>
            <a:schemeClr val="tx1">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effectLst>
                  <a:outerShdw blurRad="38100" dist="38100" dir="2700000" algn="tl">
                    <a:srgbClr val="000000">
                      <a:alpha val="43137"/>
                    </a:srgbClr>
                  </a:outerShdw>
                </a:effectLst>
                <a:latin typeface="Times"/>
                <a:cs typeface="Times"/>
              </a:rPr>
              <a:t>CNC</a:t>
            </a:r>
          </a:p>
        </p:txBody>
      </p:sp>
      <p:sp>
        <p:nvSpPr>
          <p:cNvPr id="8" name="Rounded Rectangle 7"/>
          <p:cNvSpPr/>
          <p:nvPr/>
        </p:nvSpPr>
        <p:spPr bwMode="auto">
          <a:xfrm>
            <a:off x="838200" y="2743200"/>
            <a:ext cx="1600200" cy="762000"/>
          </a:xfrm>
          <a:prstGeom prst="roundRect">
            <a:avLst/>
          </a:prstGeom>
          <a:solidFill>
            <a:schemeClr val="tx1">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effectLst>
                  <a:outerShdw blurRad="38100" dist="38100" dir="2700000" algn="tl">
                    <a:srgbClr val="000000">
                      <a:alpha val="43137"/>
                    </a:srgbClr>
                  </a:outerShdw>
                </a:effectLst>
                <a:latin typeface="Times"/>
                <a:cs typeface="Times"/>
              </a:rPr>
              <a:t>CNC</a:t>
            </a:r>
          </a:p>
        </p:txBody>
      </p:sp>
      <p:sp>
        <p:nvSpPr>
          <p:cNvPr id="9" name="Rounded Rectangle 8"/>
          <p:cNvSpPr/>
          <p:nvPr/>
        </p:nvSpPr>
        <p:spPr bwMode="auto">
          <a:xfrm>
            <a:off x="990600" y="2895600"/>
            <a:ext cx="1600200" cy="762000"/>
          </a:xfrm>
          <a:prstGeom prst="roundRect">
            <a:avLst/>
          </a:prstGeom>
          <a:solidFill>
            <a:schemeClr val="tx1">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effectLst>
                  <a:outerShdw blurRad="38100" dist="38100" dir="2700000" algn="tl">
                    <a:srgbClr val="000000">
                      <a:alpha val="43137"/>
                    </a:srgbClr>
                  </a:outerShdw>
                </a:effectLst>
                <a:latin typeface="Times"/>
                <a:cs typeface="Times"/>
              </a:rPr>
              <a:t>CNC</a:t>
            </a:r>
          </a:p>
        </p:txBody>
      </p:sp>
      <p:sp>
        <p:nvSpPr>
          <p:cNvPr id="11" name="Rounded Rectangle 10"/>
          <p:cNvSpPr/>
          <p:nvPr/>
        </p:nvSpPr>
        <p:spPr bwMode="auto">
          <a:xfrm>
            <a:off x="4343400" y="3048000"/>
            <a:ext cx="1600200" cy="762000"/>
          </a:xfrm>
          <a:prstGeom prst="round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latin typeface="Times"/>
                <a:cs typeface="Times"/>
              </a:rPr>
              <a:t>Aggregator</a:t>
            </a:r>
          </a:p>
        </p:txBody>
      </p:sp>
      <p:sp>
        <p:nvSpPr>
          <p:cNvPr id="10" name="Rounded Rectangle 9"/>
          <p:cNvSpPr/>
          <p:nvPr/>
        </p:nvSpPr>
        <p:spPr bwMode="auto">
          <a:xfrm>
            <a:off x="1143000" y="3048000"/>
            <a:ext cx="1600200" cy="762000"/>
          </a:xfrm>
          <a:prstGeom prst="roundRect">
            <a:avLst/>
          </a:prstGeom>
          <a:solidFill>
            <a:schemeClr val="tx1">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latin typeface="Times"/>
                <a:cs typeface="Times"/>
              </a:rPr>
              <a:t>Compute</a:t>
            </a:r>
          </a:p>
          <a:p>
            <a:pPr algn="ctr" defTabSz="914099" fontAlgn="base">
              <a:spcBef>
                <a:spcPct val="0"/>
              </a:spcBef>
              <a:spcAft>
                <a:spcPct val="0"/>
              </a:spcAft>
            </a:pPr>
            <a:r>
              <a:rPr lang="en-US" sz="1600" dirty="0" smtClean="0">
                <a:solidFill>
                  <a:srgbClr val="000000"/>
                </a:solidFill>
                <a:latin typeface="Times"/>
                <a:cs typeface="Times"/>
              </a:rPr>
              <a:t>Component</a:t>
            </a:r>
          </a:p>
        </p:txBody>
      </p:sp>
      <p:sp>
        <p:nvSpPr>
          <p:cNvPr id="26" name="Rounded Rectangle 25"/>
          <p:cNvSpPr/>
          <p:nvPr/>
        </p:nvSpPr>
        <p:spPr bwMode="auto">
          <a:xfrm>
            <a:off x="838200" y="5181600"/>
            <a:ext cx="1600200" cy="762000"/>
          </a:xfrm>
          <a:prstGeom prst="round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effectLst>
                  <a:outerShdw blurRad="38100" dist="38100" dir="2700000" algn="tl">
                    <a:srgbClr val="000000">
                      <a:alpha val="43137"/>
                    </a:srgbClr>
                  </a:outerShdw>
                </a:effectLst>
                <a:latin typeface="Times"/>
                <a:cs typeface="Times"/>
              </a:rPr>
              <a:t>CNC</a:t>
            </a:r>
          </a:p>
        </p:txBody>
      </p:sp>
      <p:sp>
        <p:nvSpPr>
          <p:cNvPr id="27" name="Rounded Rectangle 26"/>
          <p:cNvSpPr/>
          <p:nvPr/>
        </p:nvSpPr>
        <p:spPr bwMode="auto">
          <a:xfrm>
            <a:off x="990600" y="5334000"/>
            <a:ext cx="1600200" cy="762000"/>
          </a:xfrm>
          <a:prstGeom prst="round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effectLst>
                  <a:outerShdw blurRad="38100" dist="38100" dir="2700000" algn="tl">
                    <a:srgbClr val="000000">
                      <a:alpha val="43137"/>
                    </a:srgbClr>
                  </a:outerShdw>
                </a:effectLst>
                <a:latin typeface="Times"/>
                <a:cs typeface="Times"/>
              </a:rPr>
              <a:t>CNC</a:t>
            </a:r>
          </a:p>
        </p:txBody>
      </p:sp>
      <p:sp>
        <p:nvSpPr>
          <p:cNvPr id="28" name="Rounded Rectangle 27"/>
          <p:cNvSpPr/>
          <p:nvPr/>
        </p:nvSpPr>
        <p:spPr bwMode="auto">
          <a:xfrm>
            <a:off x="1143000" y="5486400"/>
            <a:ext cx="1600200" cy="762000"/>
          </a:xfrm>
          <a:prstGeom prst="round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effectLst>
                  <a:outerShdw blurRad="38100" dist="38100" dir="2700000" algn="tl">
                    <a:srgbClr val="000000">
                      <a:alpha val="43137"/>
                    </a:srgbClr>
                  </a:outerShdw>
                </a:effectLst>
                <a:latin typeface="Times"/>
                <a:cs typeface="Times"/>
              </a:rPr>
              <a:t>CNC</a:t>
            </a:r>
          </a:p>
        </p:txBody>
      </p:sp>
      <p:sp>
        <p:nvSpPr>
          <p:cNvPr id="29" name="Rounded Rectangle 28"/>
          <p:cNvSpPr/>
          <p:nvPr/>
        </p:nvSpPr>
        <p:spPr bwMode="auto">
          <a:xfrm>
            <a:off x="1295400" y="5638800"/>
            <a:ext cx="1600200" cy="762000"/>
          </a:xfrm>
          <a:prstGeom prst="round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latin typeface="Times"/>
                <a:cs typeface="Times"/>
              </a:rPr>
              <a:t>Compute Component</a:t>
            </a:r>
          </a:p>
        </p:txBody>
      </p:sp>
      <p:sp>
        <p:nvSpPr>
          <p:cNvPr id="30" name="Rounded Rectangle 29"/>
          <p:cNvSpPr/>
          <p:nvPr/>
        </p:nvSpPr>
        <p:spPr bwMode="auto">
          <a:xfrm>
            <a:off x="4343400" y="4343400"/>
            <a:ext cx="1600200" cy="762000"/>
          </a:xfrm>
          <a:prstGeom prst="round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latin typeface="Times"/>
                <a:cs typeface="Times"/>
              </a:rPr>
              <a:t>Aggregator</a:t>
            </a:r>
          </a:p>
        </p:txBody>
      </p:sp>
      <p:sp>
        <p:nvSpPr>
          <p:cNvPr id="31" name="Rounded Rectangle 30"/>
          <p:cNvSpPr/>
          <p:nvPr/>
        </p:nvSpPr>
        <p:spPr bwMode="auto">
          <a:xfrm>
            <a:off x="4343400" y="5638800"/>
            <a:ext cx="1600200" cy="762000"/>
          </a:xfrm>
          <a:prstGeom prst="round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latin typeface="Times"/>
                <a:cs typeface="Times"/>
              </a:rPr>
              <a:t>Aggregator</a:t>
            </a:r>
          </a:p>
        </p:txBody>
      </p:sp>
      <p:grpSp>
        <p:nvGrpSpPr>
          <p:cNvPr id="43" name="Group 42"/>
          <p:cNvGrpSpPr/>
          <p:nvPr/>
        </p:nvGrpSpPr>
        <p:grpSpPr>
          <a:xfrm>
            <a:off x="2743200" y="3090446"/>
            <a:ext cx="1600200" cy="3005554"/>
            <a:chOff x="3505200" y="1871246"/>
            <a:chExt cx="1600200" cy="3005554"/>
          </a:xfrm>
        </p:grpSpPr>
        <p:cxnSp>
          <p:nvCxnSpPr>
            <p:cNvPr id="16" name="Straight Arrow Connector 15"/>
            <p:cNvCxnSpPr/>
            <p:nvPr/>
          </p:nvCxnSpPr>
          <p:spPr>
            <a:xfrm>
              <a:off x="3505200" y="2286000"/>
              <a:ext cx="1600200" cy="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733800" y="1871246"/>
              <a:ext cx="1371600" cy="338554"/>
            </a:xfrm>
            <a:prstGeom prst="rect">
              <a:avLst/>
            </a:prstGeom>
            <a:noFill/>
          </p:spPr>
          <p:txBody>
            <a:bodyPr wrap="square" rtlCol="0">
              <a:spAutoFit/>
            </a:bodyPr>
            <a:lstStyle/>
            <a:p>
              <a:r>
                <a:rPr lang="en-US" sz="1600" dirty="0" smtClean="0">
                  <a:solidFill>
                    <a:srgbClr val="000000"/>
                  </a:solidFill>
                  <a:latin typeface="Times"/>
                  <a:cs typeface="Times"/>
                </a:rPr>
                <a:t>Meta-data</a:t>
              </a:r>
              <a:endParaRPr lang="en-US" sz="1600" dirty="0">
                <a:solidFill>
                  <a:srgbClr val="000000"/>
                </a:solidFill>
                <a:latin typeface="Times"/>
                <a:cs typeface="Times"/>
              </a:endParaRPr>
            </a:p>
          </p:txBody>
        </p:sp>
        <p:cxnSp>
          <p:nvCxnSpPr>
            <p:cNvPr id="33" name="Straight Arrow Connector 32"/>
            <p:cNvCxnSpPr/>
            <p:nvPr/>
          </p:nvCxnSpPr>
          <p:spPr>
            <a:xfrm>
              <a:off x="3657600" y="3581400"/>
              <a:ext cx="1447800" cy="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657600" y="4876800"/>
              <a:ext cx="1447800" cy="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733800" y="3200400"/>
              <a:ext cx="1371600" cy="338554"/>
            </a:xfrm>
            <a:prstGeom prst="rect">
              <a:avLst/>
            </a:prstGeom>
            <a:noFill/>
          </p:spPr>
          <p:txBody>
            <a:bodyPr wrap="square" rtlCol="0">
              <a:spAutoFit/>
            </a:bodyPr>
            <a:lstStyle/>
            <a:p>
              <a:r>
                <a:rPr lang="en-US" sz="1600" dirty="0" smtClean="0">
                  <a:solidFill>
                    <a:srgbClr val="000000"/>
                  </a:solidFill>
                  <a:latin typeface="Times"/>
                  <a:cs typeface="Times"/>
                </a:rPr>
                <a:t>Meta-data</a:t>
              </a:r>
              <a:endParaRPr lang="en-US" sz="1600" dirty="0">
                <a:solidFill>
                  <a:srgbClr val="000000"/>
                </a:solidFill>
                <a:latin typeface="Times"/>
                <a:cs typeface="Times"/>
              </a:endParaRPr>
            </a:p>
          </p:txBody>
        </p:sp>
        <p:sp>
          <p:nvSpPr>
            <p:cNvPr id="42" name="TextBox 41"/>
            <p:cNvSpPr txBox="1"/>
            <p:nvPr/>
          </p:nvSpPr>
          <p:spPr>
            <a:xfrm>
              <a:off x="3733800" y="4538246"/>
              <a:ext cx="1371600" cy="338554"/>
            </a:xfrm>
            <a:prstGeom prst="rect">
              <a:avLst/>
            </a:prstGeom>
            <a:noFill/>
          </p:spPr>
          <p:txBody>
            <a:bodyPr wrap="square" rtlCol="0">
              <a:spAutoFit/>
            </a:bodyPr>
            <a:lstStyle/>
            <a:p>
              <a:r>
                <a:rPr lang="en-US" sz="1600" dirty="0" smtClean="0">
                  <a:solidFill>
                    <a:srgbClr val="000000"/>
                  </a:solidFill>
                  <a:latin typeface="Times"/>
                  <a:cs typeface="Times"/>
                </a:rPr>
                <a:t>Meta-data</a:t>
              </a:r>
              <a:endParaRPr lang="en-US" sz="1600" dirty="0">
                <a:solidFill>
                  <a:srgbClr val="000000"/>
                </a:solidFill>
                <a:latin typeface="Times"/>
                <a:cs typeface="Times"/>
              </a:endParaRPr>
            </a:p>
          </p:txBody>
        </p:sp>
      </p:grpSp>
      <p:sp>
        <p:nvSpPr>
          <p:cNvPr id="44" name="TextBox 43"/>
          <p:cNvSpPr txBox="1"/>
          <p:nvPr/>
        </p:nvSpPr>
        <p:spPr>
          <a:xfrm>
            <a:off x="3962400" y="2633246"/>
            <a:ext cx="2590800" cy="338554"/>
          </a:xfrm>
          <a:prstGeom prst="rect">
            <a:avLst/>
          </a:prstGeom>
          <a:noFill/>
        </p:spPr>
        <p:txBody>
          <a:bodyPr wrap="square" rtlCol="0">
            <a:spAutoFit/>
          </a:bodyPr>
          <a:lstStyle/>
          <a:p>
            <a:r>
              <a:rPr lang="en-US" sz="1600" dirty="0" smtClean="0">
                <a:solidFill>
                  <a:srgbClr val="FF0000"/>
                </a:solidFill>
                <a:latin typeface="Times"/>
                <a:cs typeface="Times"/>
              </a:rPr>
              <a:t>Identifies “similar” variables</a:t>
            </a:r>
            <a:endParaRPr lang="en-US" sz="1600" dirty="0">
              <a:solidFill>
                <a:srgbClr val="FF0000"/>
              </a:solidFill>
              <a:latin typeface="Times"/>
              <a:cs typeface="Times"/>
            </a:endParaRPr>
          </a:p>
        </p:txBody>
      </p:sp>
      <p:grpSp>
        <p:nvGrpSpPr>
          <p:cNvPr id="54" name="Group 53"/>
          <p:cNvGrpSpPr/>
          <p:nvPr/>
        </p:nvGrpSpPr>
        <p:grpSpPr>
          <a:xfrm>
            <a:off x="2743200" y="3090446"/>
            <a:ext cx="2382383" cy="3005554"/>
            <a:chOff x="3549622" y="2099846"/>
            <a:chExt cx="2382383" cy="3005554"/>
          </a:xfrm>
        </p:grpSpPr>
        <p:cxnSp>
          <p:nvCxnSpPr>
            <p:cNvPr id="46" name="Straight Arrow Connector 45"/>
            <p:cNvCxnSpPr/>
            <p:nvPr/>
          </p:nvCxnSpPr>
          <p:spPr>
            <a:xfrm flipH="1">
              <a:off x="3549622" y="2514600"/>
              <a:ext cx="1600200" cy="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3702022" y="3810000"/>
              <a:ext cx="1447800" cy="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3702022" y="5105400"/>
              <a:ext cx="1447800" cy="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767477" y="2099846"/>
              <a:ext cx="1991945" cy="338554"/>
            </a:xfrm>
            <a:prstGeom prst="rect">
              <a:avLst/>
            </a:prstGeom>
            <a:noFill/>
          </p:spPr>
          <p:txBody>
            <a:bodyPr wrap="square" rtlCol="0">
              <a:spAutoFit/>
            </a:bodyPr>
            <a:lstStyle/>
            <a:p>
              <a:r>
                <a:rPr lang="en-US" sz="1600" dirty="0" smtClean="0">
                  <a:solidFill>
                    <a:srgbClr val="000000"/>
                  </a:solidFill>
                  <a:latin typeface="Times"/>
                  <a:cs typeface="Times"/>
                </a:rPr>
                <a:t>Request T, P</a:t>
              </a:r>
              <a:endParaRPr lang="en-US" sz="1600" dirty="0">
                <a:solidFill>
                  <a:srgbClr val="000000"/>
                </a:solidFill>
                <a:latin typeface="Times"/>
                <a:cs typeface="Times"/>
              </a:endParaRPr>
            </a:p>
          </p:txBody>
        </p:sp>
        <p:sp>
          <p:nvSpPr>
            <p:cNvPr id="52" name="TextBox 51"/>
            <p:cNvSpPr txBox="1"/>
            <p:nvPr/>
          </p:nvSpPr>
          <p:spPr>
            <a:xfrm>
              <a:off x="3778222" y="3395246"/>
              <a:ext cx="2153783" cy="338554"/>
            </a:xfrm>
            <a:prstGeom prst="rect">
              <a:avLst/>
            </a:prstGeom>
            <a:noFill/>
          </p:spPr>
          <p:txBody>
            <a:bodyPr wrap="square" rtlCol="0">
              <a:spAutoFit/>
            </a:bodyPr>
            <a:lstStyle/>
            <a:p>
              <a:r>
                <a:rPr lang="en-US" sz="1600" dirty="0" smtClean="0">
                  <a:solidFill>
                    <a:srgbClr val="000000"/>
                  </a:solidFill>
                  <a:latin typeface="Times"/>
                  <a:cs typeface="Times"/>
                </a:rPr>
                <a:t>Request T, P</a:t>
              </a:r>
              <a:endParaRPr lang="en-US" sz="1600" dirty="0">
                <a:solidFill>
                  <a:srgbClr val="000000"/>
                </a:solidFill>
                <a:latin typeface="Times"/>
                <a:cs typeface="Times"/>
              </a:endParaRPr>
            </a:p>
          </p:txBody>
        </p:sp>
        <p:sp>
          <p:nvSpPr>
            <p:cNvPr id="53" name="TextBox 52"/>
            <p:cNvSpPr txBox="1"/>
            <p:nvPr/>
          </p:nvSpPr>
          <p:spPr>
            <a:xfrm>
              <a:off x="3778222" y="4766846"/>
              <a:ext cx="1981200" cy="338554"/>
            </a:xfrm>
            <a:prstGeom prst="rect">
              <a:avLst/>
            </a:prstGeom>
            <a:noFill/>
          </p:spPr>
          <p:txBody>
            <a:bodyPr wrap="square" rtlCol="0">
              <a:spAutoFit/>
            </a:bodyPr>
            <a:lstStyle/>
            <a:p>
              <a:r>
                <a:rPr lang="en-US" sz="1600" dirty="0" smtClean="0">
                  <a:solidFill>
                    <a:srgbClr val="000000"/>
                  </a:solidFill>
                  <a:latin typeface="Times"/>
                  <a:cs typeface="Times"/>
                </a:rPr>
                <a:t>Request T, P</a:t>
              </a:r>
              <a:endParaRPr lang="en-US" sz="1600" dirty="0">
                <a:solidFill>
                  <a:srgbClr val="000000"/>
                </a:solidFill>
                <a:latin typeface="Times"/>
                <a:cs typeface="Times"/>
              </a:endParaRPr>
            </a:p>
          </p:txBody>
        </p:sp>
      </p:grpSp>
      <p:sp>
        <p:nvSpPr>
          <p:cNvPr id="55" name="TextBox 54"/>
          <p:cNvSpPr txBox="1"/>
          <p:nvPr/>
        </p:nvSpPr>
        <p:spPr>
          <a:xfrm>
            <a:off x="3962400" y="2633246"/>
            <a:ext cx="4495800" cy="338554"/>
          </a:xfrm>
          <a:prstGeom prst="rect">
            <a:avLst/>
          </a:prstGeom>
          <a:noFill/>
        </p:spPr>
        <p:txBody>
          <a:bodyPr wrap="square" rtlCol="0">
            <a:spAutoFit/>
          </a:bodyPr>
          <a:lstStyle/>
          <a:p>
            <a:r>
              <a:rPr lang="en-US" sz="1600" dirty="0" smtClean="0">
                <a:solidFill>
                  <a:srgbClr val="FF0000"/>
                </a:solidFill>
                <a:latin typeface="Times"/>
                <a:cs typeface="Times"/>
              </a:rPr>
              <a:t>Applies data-aware aggregation and compression</a:t>
            </a:r>
            <a:endParaRPr lang="en-US" sz="1600" dirty="0">
              <a:solidFill>
                <a:srgbClr val="FF0000"/>
              </a:solidFill>
              <a:latin typeface="Times"/>
              <a:cs typeface="Times"/>
            </a:endParaRPr>
          </a:p>
        </p:txBody>
      </p:sp>
      <p:sp>
        <p:nvSpPr>
          <p:cNvPr id="57" name="Cloud 56"/>
          <p:cNvSpPr/>
          <p:nvPr/>
        </p:nvSpPr>
        <p:spPr bwMode="auto">
          <a:xfrm>
            <a:off x="7924800" y="4191000"/>
            <a:ext cx="1143000" cy="762000"/>
          </a:xfrm>
          <a:prstGeom prst="cloud">
            <a:avLst/>
          </a:prstGeom>
          <a:noFill/>
          <a:ln>
            <a:solidFill>
              <a:schemeClr val="bg1">
                <a:lumMod val="75000"/>
                <a:lumOff val="25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latin typeface="Times"/>
                <a:cs typeface="Times"/>
              </a:rPr>
              <a:t>PFS</a:t>
            </a:r>
          </a:p>
        </p:txBody>
      </p:sp>
      <p:sp>
        <p:nvSpPr>
          <p:cNvPr id="39" name="Content Placeholder 5"/>
          <p:cNvSpPr>
            <a:spLocks noGrp="1"/>
          </p:cNvSpPr>
          <p:nvPr>
            <p:ph idx="1"/>
          </p:nvPr>
        </p:nvSpPr>
        <p:spPr>
          <a:xfrm>
            <a:off x="533400" y="1143000"/>
            <a:ext cx="8229600" cy="1066800"/>
          </a:xfrm>
        </p:spPr>
        <p:txBody>
          <a:bodyPr>
            <a:normAutofit/>
          </a:bodyPr>
          <a:lstStyle/>
          <a:p>
            <a:r>
              <a:rPr lang="en-US" sz="2000" dirty="0" smtClean="0">
                <a:solidFill>
                  <a:schemeClr val="bg1">
                    <a:lumMod val="75000"/>
                    <a:lumOff val="25000"/>
                  </a:schemeClr>
                </a:solidFill>
              </a:rPr>
              <a:t>CNC : Compute node </a:t>
            </a:r>
            <a:r>
              <a:rPr lang="en-US" sz="2000" dirty="0">
                <a:solidFill>
                  <a:schemeClr val="bg1">
                    <a:lumMod val="75000"/>
                    <a:lumOff val="25000"/>
                  </a:schemeClr>
                </a:solidFill>
              </a:rPr>
              <a:t>c</a:t>
            </a:r>
            <a:r>
              <a:rPr lang="en-US" sz="2000" dirty="0" smtClean="0">
                <a:solidFill>
                  <a:schemeClr val="bg1">
                    <a:lumMod val="75000"/>
                    <a:lumOff val="25000"/>
                  </a:schemeClr>
                </a:solidFill>
              </a:rPr>
              <a:t>omponent</a:t>
            </a:r>
          </a:p>
          <a:p>
            <a:r>
              <a:rPr lang="en-US" sz="2000" dirty="0" smtClean="0">
                <a:solidFill>
                  <a:schemeClr val="bg1">
                    <a:lumMod val="75000"/>
                    <a:lumOff val="25000"/>
                  </a:schemeClr>
                </a:solidFill>
              </a:rPr>
              <a:t>ANC: Aggregator node component</a:t>
            </a:r>
          </a:p>
          <a:p>
            <a:r>
              <a:rPr lang="en-US" sz="2000" dirty="0">
                <a:solidFill>
                  <a:schemeClr val="bg1">
                    <a:lumMod val="75000"/>
                    <a:lumOff val="25000"/>
                  </a:schemeClr>
                </a:solidFill>
              </a:rPr>
              <a:t>Rank-order </a:t>
            </a:r>
            <a:r>
              <a:rPr lang="en-US" sz="2000" dirty="0" smtClean="0">
                <a:solidFill>
                  <a:schemeClr val="bg1">
                    <a:lumMod val="75000"/>
                    <a:lumOff val="25000"/>
                  </a:schemeClr>
                </a:solidFill>
              </a:rPr>
              <a:t>groups, </a:t>
            </a:r>
            <a:r>
              <a:rPr lang="en-US" sz="2000" dirty="0">
                <a:solidFill>
                  <a:schemeClr val="bg1">
                    <a:lumMod val="75000"/>
                    <a:lumOff val="25000"/>
                  </a:schemeClr>
                </a:solidFill>
              </a:rPr>
              <a:t>Grouped (N</a:t>
            </a:r>
            <a:r>
              <a:rPr lang="en-US" sz="2000" dirty="0">
                <a:solidFill>
                  <a:schemeClr val="bg1">
                    <a:lumMod val="75000"/>
                    <a:lumOff val="25000"/>
                  </a:schemeClr>
                </a:solidFill>
                <a:latin typeface="Wingdings"/>
                <a:ea typeface="Wingdings"/>
                <a:cs typeface="Wingdings"/>
                <a:sym typeface="Wingdings"/>
              </a:rPr>
              <a:t></a:t>
            </a:r>
            <a:r>
              <a:rPr lang="en-US" sz="2000" dirty="0">
                <a:solidFill>
                  <a:schemeClr val="bg1">
                    <a:lumMod val="75000"/>
                    <a:lumOff val="25000"/>
                  </a:schemeClr>
                </a:solidFill>
              </a:rPr>
              <a:t>M) </a:t>
            </a:r>
            <a:r>
              <a:rPr lang="en-US" sz="2000" dirty="0" smtClean="0">
                <a:solidFill>
                  <a:schemeClr val="bg1">
                    <a:lumMod val="75000"/>
                    <a:lumOff val="25000"/>
                  </a:schemeClr>
                </a:solidFill>
              </a:rPr>
              <a:t>transfer </a:t>
            </a:r>
            <a:endParaRPr lang="en-US" sz="2000" dirty="0">
              <a:solidFill>
                <a:schemeClr val="bg1">
                  <a:lumMod val="75000"/>
                  <a:lumOff val="25000"/>
                </a:schemeClr>
              </a:solidFill>
            </a:endParaRPr>
          </a:p>
        </p:txBody>
      </p:sp>
      <p:sp>
        <p:nvSpPr>
          <p:cNvPr id="12" name="Left Brace 11"/>
          <p:cNvSpPr/>
          <p:nvPr/>
        </p:nvSpPr>
        <p:spPr>
          <a:xfrm>
            <a:off x="381000" y="2590800"/>
            <a:ext cx="457200" cy="1143000"/>
          </a:xfrm>
          <a:prstGeom prst="lef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latin typeface="Times"/>
              <a:cs typeface="Times"/>
            </a:endParaRPr>
          </a:p>
        </p:txBody>
      </p:sp>
      <p:sp>
        <p:nvSpPr>
          <p:cNvPr id="47" name="Left Brace 46"/>
          <p:cNvSpPr/>
          <p:nvPr/>
        </p:nvSpPr>
        <p:spPr>
          <a:xfrm>
            <a:off x="533400" y="5181600"/>
            <a:ext cx="457200" cy="1143000"/>
          </a:xfrm>
          <a:prstGeom prst="lef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latin typeface="Times"/>
              <a:cs typeface="Times"/>
            </a:endParaRPr>
          </a:p>
        </p:txBody>
      </p:sp>
      <p:sp>
        <p:nvSpPr>
          <p:cNvPr id="13" name="TextBox 12"/>
          <p:cNvSpPr txBox="1"/>
          <p:nvPr/>
        </p:nvSpPr>
        <p:spPr>
          <a:xfrm>
            <a:off x="0" y="3152001"/>
            <a:ext cx="685800" cy="276999"/>
          </a:xfrm>
          <a:prstGeom prst="rect">
            <a:avLst/>
          </a:prstGeom>
          <a:noFill/>
        </p:spPr>
        <p:txBody>
          <a:bodyPr wrap="square" rtlCol="0">
            <a:spAutoFit/>
          </a:bodyPr>
          <a:lstStyle/>
          <a:p>
            <a:r>
              <a:rPr lang="en-US" sz="1200" dirty="0" smtClean="0">
                <a:solidFill>
                  <a:srgbClr val="000000"/>
                </a:solidFill>
                <a:latin typeface="Times"/>
                <a:cs typeface="Times"/>
              </a:rPr>
              <a:t>Group</a:t>
            </a:r>
            <a:endParaRPr lang="en-US" sz="1200" dirty="0">
              <a:solidFill>
                <a:srgbClr val="000000"/>
              </a:solidFill>
              <a:latin typeface="Times"/>
              <a:cs typeface="Times"/>
            </a:endParaRPr>
          </a:p>
        </p:txBody>
      </p:sp>
      <p:grpSp>
        <p:nvGrpSpPr>
          <p:cNvPr id="110" name="Group 109"/>
          <p:cNvGrpSpPr/>
          <p:nvPr/>
        </p:nvGrpSpPr>
        <p:grpSpPr>
          <a:xfrm>
            <a:off x="0" y="3886200"/>
            <a:ext cx="2895600" cy="1219200"/>
            <a:chOff x="152400" y="3886200"/>
            <a:chExt cx="2895600" cy="1219200"/>
          </a:xfrm>
        </p:grpSpPr>
        <p:sp>
          <p:nvSpPr>
            <p:cNvPr id="22" name="Rounded Rectangle 21"/>
            <p:cNvSpPr/>
            <p:nvPr/>
          </p:nvSpPr>
          <p:spPr bwMode="auto">
            <a:xfrm>
              <a:off x="990600" y="3886200"/>
              <a:ext cx="1600200" cy="762000"/>
            </a:xfrm>
            <a:prstGeom prst="round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effectLst>
                    <a:outerShdw blurRad="38100" dist="38100" dir="2700000" algn="tl">
                      <a:srgbClr val="000000">
                        <a:alpha val="43137"/>
                      </a:srgbClr>
                    </a:outerShdw>
                  </a:effectLst>
                  <a:latin typeface="Times"/>
                  <a:cs typeface="Times"/>
                </a:rPr>
                <a:t>CNC</a:t>
              </a:r>
            </a:p>
          </p:txBody>
        </p:sp>
        <p:sp>
          <p:nvSpPr>
            <p:cNvPr id="23" name="Rounded Rectangle 22"/>
            <p:cNvSpPr/>
            <p:nvPr/>
          </p:nvSpPr>
          <p:spPr bwMode="auto">
            <a:xfrm>
              <a:off x="1143000" y="4038600"/>
              <a:ext cx="1600200" cy="762000"/>
            </a:xfrm>
            <a:prstGeom prst="round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effectLst>
                    <a:outerShdw blurRad="38100" dist="38100" dir="2700000" algn="tl">
                      <a:srgbClr val="000000">
                        <a:alpha val="43137"/>
                      </a:srgbClr>
                    </a:outerShdw>
                  </a:effectLst>
                  <a:latin typeface="Times"/>
                  <a:cs typeface="Times"/>
                </a:rPr>
                <a:t>CNC</a:t>
              </a:r>
            </a:p>
          </p:txBody>
        </p:sp>
        <p:sp>
          <p:nvSpPr>
            <p:cNvPr id="24" name="Rounded Rectangle 23"/>
            <p:cNvSpPr/>
            <p:nvPr/>
          </p:nvSpPr>
          <p:spPr bwMode="auto">
            <a:xfrm>
              <a:off x="1295400" y="4191000"/>
              <a:ext cx="1600200" cy="762000"/>
            </a:xfrm>
            <a:prstGeom prst="round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effectLst>
                    <a:outerShdw blurRad="38100" dist="38100" dir="2700000" algn="tl">
                      <a:srgbClr val="000000">
                        <a:alpha val="43137"/>
                      </a:srgbClr>
                    </a:outerShdw>
                  </a:effectLst>
                  <a:latin typeface="Times"/>
                  <a:cs typeface="Times"/>
                </a:rPr>
                <a:t>CNC</a:t>
              </a:r>
            </a:p>
          </p:txBody>
        </p:sp>
        <p:sp>
          <p:nvSpPr>
            <p:cNvPr id="25" name="Rounded Rectangle 24"/>
            <p:cNvSpPr/>
            <p:nvPr/>
          </p:nvSpPr>
          <p:spPr bwMode="auto">
            <a:xfrm>
              <a:off x="1447800" y="4343400"/>
              <a:ext cx="1600200" cy="762000"/>
            </a:xfrm>
            <a:prstGeom prst="round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latin typeface="Times"/>
                  <a:cs typeface="Times"/>
                </a:rPr>
                <a:t>Compute</a:t>
              </a:r>
            </a:p>
            <a:p>
              <a:pPr algn="ctr" defTabSz="914099" fontAlgn="base">
                <a:spcBef>
                  <a:spcPct val="0"/>
                </a:spcBef>
                <a:spcAft>
                  <a:spcPct val="0"/>
                </a:spcAft>
              </a:pPr>
              <a:r>
                <a:rPr lang="en-US" sz="1600" dirty="0" smtClean="0">
                  <a:solidFill>
                    <a:srgbClr val="000000"/>
                  </a:solidFill>
                  <a:latin typeface="Times"/>
                  <a:cs typeface="Times"/>
                </a:rPr>
                <a:t>Component</a:t>
              </a:r>
            </a:p>
          </p:txBody>
        </p:sp>
        <p:sp>
          <p:nvSpPr>
            <p:cNvPr id="45" name="Left Brace 44"/>
            <p:cNvSpPr/>
            <p:nvPr/>
          </p:nvSpPr>
          <p:spPr>
            <a:xfrm>
              <a:off x="685800" y="3886200"/>
              <a:ext cx="457200" cy="1143000"/>
            </a:xfrm>
            <a:prstGeom prst="lef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solidFill>
                  <a:srgbClr val="000000"/>
                </a:solidFill>
                <a:latin typeface="Times"/>
                <a:cs typeface="Times"/>
              </a:endParaRPr>
            </a:p>
          </p:txBody>
        </p:sp>
        <p:sp>
          <p:nvSpPr>
            <p:cNvPr id="49" name="TextBox 48"/>
            <p:cNvSpPr txBox="1"/>
            <p:nvPr/>
          </p:nvSpPr>
          <p:spPr>
            <a:xfrm>
              <a:off x="152400" y="4295001"/>
              <a:ext cx="685800" cy="276999"/>
            </a:xfrm>
            <a:prstGeom prst="rect">
              <a:avLst/>
            </a:prstGeom>
            <a:noFill/>
          </p:spPr>
          <p:txBody>
            <a:bodyPr wrap="square" rtlCol="0">
              <a:spAutoFit/>
            </a:bodyPr>
            <a:lstStyle/>
            <a:p>
              <a:r>
                <a:rPr lang="en-US" sz="1200" dirty="0" smtClean="0">
                  <a:solidFill>
                    <a:srgbClr val="000000"/>
                  </a:solidFill>
                  <a:latin typeface="Times"/>
                  <a:cs typeface="Times"/>
                </a:rPr>
                <a:t>Group</a:t>
              </a:r>
              <a:endParaRPr lang="en-US" sz="1200" dirty="0">
                <a:solidFill>
                  <a:srgbClr val="000000"/>
                </a:solidFill>
                <a:latin typeface="Times"/>
                <a:cs typeface="Times"/>
              </a:endParaRPr>
            </a:p>
          </p:txBody>
        </p:sp>
      </p:grpSp>
      <p:sp>
        <p:nvSpPr>
          <p:cNvPr id="58" name="TextBox 57"/>
          <p:cNvSpPr txBox="1"/>
          <p:nvPr/>
        </p:nvSpPr>
        <p:spPr>
          <a:xfrm>
            <a:off x="0" y="5590401"/>
            <a:ext cx="685800" cy="276999"/>
          </a:xfrm>
          <a:prstGeom prst="rect">
            <a:avLst/>
          </a:prstGeom>
          <a:noFill/>
        </p:spPr>
        <p:txBody>
          <a:bodyPr wrap="square" rtlCol="0">
            <a:spAutoFit/>
          </a:bodyPr>
          <a:lstStyle/>
          <a:p>
            <a:r>
              <a:rPr lang="en-US" sz="1200" dirty="0" smtClean="0">
                <a:solidFill>
                  <a:srgbClr val="000000"/>
                </a:solidFill>
                <a:latin typeface="Times"/>
                <a:cs typeface="Times"/>
              </a:rPr>
              <a:t>Group</a:t>
            </a:r>
            <a:endParaRPr lang="en-US" sz="1200" dirty="0">
              <a:solidFill>
                <a:srgbClr val="000000"/>
              </a:solidFill>
              <a:latin typeface="Times"/>
              <a:cs typeface="Times"/>
            </a:endParaRPr>
          </a:p>
        </p:txBody>
      </p:sp>
      <p:grpSp>
        <p:nvGrpSpPr>
          <p:cNvPr id="3" name="Group 2"/>
          <p:cNvGrpSpPr/>
          <p:nvPr/>
        </p:nvGrpSpPr>
        <p:grpSpPr>
          <a:xfrm>
            <a:off x="2743200" y="3090446"/>
            <a:ext cx="2209800" cy="3005554"/>
            <a:chOff x="2743200" y="2861216"/>
            <a:chExt cx="2209800" cy="3005554"/>
          </a:xfrm>
          <a:noFill/>
        </p:grpSpPr>
        <p:sp>
          <p:nvSpPr>
            <p:cNvPr id="59" name="TextBox 58"/>
            <p:cNvSpPr txBox="1"/>
            <p:nvPr/>
          </p:nvSpPr>
          <p:spPr>
            <a:xfrm>
              <a:off x="2961055" y="4156616"/>
              <a:ext cx="1991945" cy="338554"/>
            </a:xfrm>
            <a:prstGeom prst="rect">
              <a:avLst/>
            </a:prstGeom>
            <a:grpFill/>
          </p:spPr>
          <p:txBody>
            <a:bodyPr wrap="square" rtlCol="0">
              <a:spAutoFit/>
            </a:bodyPr>
            <a:lstStyle/>
            <a:p>
              <a:r>
                <a:rPr lang="en-US" sz="1600" dirty="0" smtClean="0">
                  <a:solidFill>
                    <a:srgbClr val="000000"/>
                  </a:solidFill>
                  <a:latin typeface="Times"/>
                  <a:cs typeface="Times"/>
                </a:rPr>
                <a:t>Request H, D</a:t>
              </a:r>
              <a:endParaRPr lang="en-US" sz="1600" dirty="0">
                <a:solidFill>
                  <a:srgbClr val="000000"/>
                </a:solidFill>
                <a:latin typeface="Times"/>
                <a:cs typeface="Times"/>
              </a:endParaRPr>
            </a:p>
          </p:txBody>
        </p:sp>
        <p:sp>
          <p:nvSpPr>
            <p:cNvPr id="60" name="TextBox 59"/>
            <p:cNvSpPr txBox="1"/>
            <p:nvPr/>
          </p:nvSpPr>
          <p:spPr>
            <a:xfrm>
              <a:off x="2961055" y="5528216"/>
              <a:ext cx="1991945" cy="338554"/>
            </a:xfrm>
            <a:prstGeom prst="rect">
              <a:avLst/>
            </a:prstGeom>
            <a:grpFill/>
          </p:spPr>
          <p:txBody>
            <a:bodyPr wrap="square" rtlCol="0">
              <a:spAutoFit/>
            </a:bodyPr>
            <a:lstStyle/>
            <a:p>
              <a:r>
                <a:rPr lang="en-US" sz="1600" dirty="0" smtClean="0">
                  <a:solidFill>
                    <a:srgbClr val="000000"/>
                  </a:solidFill>
                  <a:latin typeface="Times"/>
                  <a:cs typeface="Times"/>
                </a:rPr>
                <a:t>Request H, D</a:t>
              </a:r>
              <a:endParaRPr lang="en-US" sz="1600" dirty="0">
                <a:solidFill>
                  <a:srgbClr val="000000"/>
                </a:solidFill>
                <a:latin typeface="Times"/>
                <a:cs typeface="Times"/>
              </a:endParaRPr>
            </a:p>
          </p:txBody>
        </p:sp>
        <p:sp>
          <p:nvSpPr>
            <p:cNvPr id="61" name="TextBox 60"/>
            <p:cNvSpPr txBox="1"/>
            <p:nvPr/>
          </p:nvSpPr>
          <p:spPr>
            <a:xfrm>
              <a:off x="2961055" y="2861216"/>
              <a:ext cx="1991945" cy="338554"/>
            </a:xfrm>
            <a:prstGeom prst="rect">
              <a:avLst/>
            </a:prstGeom>
            <a:grpFill/>
          </p:spPr>
          <p:txBody>
            <a:bodyPr wrap="square" rtlCol="0">
              <a:spAutoFit/>
            </a:bodyPr>
            <a:lstStyle/>
            <a:p>
              <a:r>
                <a:rPr lang="en-US" sz="1600" dirty="0" smtClean="0">
                  <a:solidFill>
                    <a:srgbClr val="000000"/>
                  </a:solidFill>
                  <a:latin typeface="Times"/>
                  <a:cs typeface="Times"/>
                </a:rPr>
                <a:t>Request H, D</a:t>
              </a:r>
              <a:endParaRPr lang="en-US" sz="1600" dirty="0">
                <a:solidFill>
                  <a:srgbClr val="000000"/>
                </a:solidFill>
                <a:latin typeface="Times"/>
                <a:cs typeface="Times"/>
              </a:endParaRPr>
            </a:p>
          </p:txBody>
        </p:sp>
        <p:cxnSp>
          <p:nvCxnSpPr>
            <p:cNvPr id="62" name="Straight Arrow Connector 61"/>
            <p:cNvCxnSpPr/>
            <p:nvPr/>
          </p:nvCxnSpPr>
          <p:spPr>
            <a:xfrm flipH="1">
              <a:off x="2743200" y="3275970"/>
              <a:ext cx="1600200" cy="0"/>
            </a:xfrm>
            <a:prstGeom prst="straightConnector1">
              <a:avLst/>
            </a:prstGeom>
            <a:grpFill/>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2895600" y="4571370"/>
              <a:ext cx="1447800" cy="0"/>
            </a:xfrm>
            <a:prstGeom prst="straightConnector1">
              <a:avLst/>
            </a:prstGeom>
            <a:grpFill/>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2895600" y="5866770"/>
              <a:ext cx="1447800" cy="0"/>
            </a:xfrm>
            <a:prstGeom prst="straightConnector1">
              <a:avLst/>
            </a:prstGeom>
            <a:grpFill/>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72" name="Group 171"/>
          <p:cNvGrpSpPr/>
          <p:nvPr/>
        </p:nvGrpSpPr>
        <p:grpSpPr>
          <a:xfrm>
            <a:off x="5943600" y="3429000"/>
            <a:ext cx="1981200" cy="2286000"/>
            <a:chOff x="5943600" y="3429000"/>
            <a:chExt cx="1981200" cy="2286000"/>
          </a:xfrm>
        </p:grpSpPr>
        <p:cxnSp>
          <p:nvCxnSpPr>
            <p:cNvPr id="56" name="Straight Arrow Connector 55"/>
            <p:cNvCxnSpPr/>
            <p:nvPr/>
          </p:nvCxnSpPr>
          <p:spPr>
            <a:xfrm>
              <a:off x="5943600" y="4572000"/>
              <a:ext cx="1981200" cy="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5943600" y="4572000"/>
              <a:ext cx="1981200" cy="114300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11" idx="3"/>
            </p:cNvCxnSpPr>
            <p:nvPr/>
          </p:nvCxnSpPr>
          <p:spPr>
            <a:xfrm>
              <a:off x="5943600" y="3429000"/>
              <a:ext cx="1981200" cy="1143000"/>
            </a:xfrm>
            <a:prstGeom prst="straightConnector1">
              <a:avLst/>
            </a:prstGeom>
            <a:ln w="19050" cmpd="sng">
              <a:solidFill>
                <a:schemeClr val="bg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85" name="Rectangle 84"/>
          <p:cNvSpPr/>
          <p:nvPr/>
        </p:nvSpPr>
        <p:spPr bwMode="auto">
          <a:xfrm>
            <a:off x="6096000" y="3124200"/>
            <a:ext cx="1676400" cy="304800"/>
          </a:xfrm>
          <a:prstGeom prst="rect">
            <a:avLst/>
          </a:prstGeom>
          <a:noFill/>
          <a:ln w="38100" cmpd="sng">
            <a:solidFill>
              <a:schemeClr val="accent1">
                <a:lumMod val="5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Rectangle 89"/>
          <p:cNvSpPr/>
          <p:nvPr/>
        </p:nvSpPr>
        <p:spPr bwMode="auto">
          <a:xfrm>
            <a:off x="6096000" y="4572000"/>
            <a:ext cx="1676400" cy="304800"/>
          </a:xfrm>
          <a:prstGeom prst="rect">
            <a:avLst/>
          </a:prstGeom>
          <a:noFill/>
          <a:ln w="38100" cmpd="sng">
            <a:solidFill>
              <a:schemeClr val="accent1">
                <a:lumMod val="5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3" name="Rectangle 92"/>
          <p:cNvSpPr/>
          <p:nvPr/>
        </p:nvSpPr>
        <p:spPr bwMode="auto">
          <a:xfrm>
            <a:off x="7086600" y="4572000"/>
            <a:ext cx="304800" cy="304800"/>
          </a:xfrm>
          <a:prstGeom prst="rect">
            <a:avLst/>
          </a:prstGeom>
          <a:pattFill prst="pct80">
            <a:fgClr>
              <a:schemeClr val="accent1"/>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000000"/>
                </a:solidFill>
                <a:effectLst>
                  <a:outerShdw blurRad="38100" dist="38100" dir="2700000" algn="tl">
                    <a:srgbClr val="000000">
                      <a:alpha val="43137"/>
                    </a:srgbClr>
                  </a:outerShdw>
                </a:effectLst>
                <a:latin typeface="Segoe" pitchFamily="34" charset="0"/>
              </a:rPr>
              <a:t>D</a:t>
            </a:r>
          </a:p>
        </p:txBody>
      </p:sp>
      <p:sp>
        <p:nvSpPr>
          <p:cNvPr id="95" name="Rectangle 94"/>
          <p:cNvSpPr/>
          <p:nvPr/>
        </p:nvSpPr>
        <p:spPr bwMode="auto">
          <a:xfrm>
            <a:off x="6096000" y="5791200"/>
            <a:ext cx="1676400" cy="304800"/>
          </a:xfrm>
          <a:prstGeom prst="rect">
            <a:avLst/>
          </a:prstGeom>
          <a:noFill/>
          <a:ln w="38100" cmpd="sng">
            <a:solidFill>
              <a:schemeClr val="accent1">
                <a:lumMod val="5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26" name="Group 125"/>
          <p:cNvGrpSpPr/>
          <p:nvPr/>
        </p:nvGrpSpPr>
        <p:grpSpPr>
          <a:xfrm>
            <a:off x="2743200" y="3124200"/>
            <a:ext cx="1600200" cy="2971800"/>
            <a:chOff x="2057400" y="1447800"/>
            <a:chExt cx="1600200" cy="2971800"/>
          </a:xfrm>
        </p:grpSpPr>
        <p:cxnSp>
          <p:nvCxnSpPr>
            <p:cNvPr id="112" name="Straight Arrow Connector 111"/>
            <p:cNvCxnSpPr/>
            <p:nvPr/>
          </p:nvCxnSpPr>
          <p:spPr>
            <a:xfrm>
              <a:off x="2057400" y="1828800"/>
              <a:ext cx="1600200" cy="0"/>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2209800" y="3124200"/>
              <a:ext cx="1447800" cy="0"/>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2209800" y="4419600"/>
              <a:ext cx="1447800" cy="0"/>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20" name="Rectangle 119"/>
            <p:cNvSpPr/>
            <p:nvPr/>
          </p:nvSpPr>
          <p:spPr bwMode="auto">
            <a:xfrm>
              <a:off x="2430744" y="1447800"/>
              <a:ext cx="388655" cy="304800"/>
            </a:xfrm>
            <a:prstGeom prst="rect">
              <a:avLst/>
            </a:prstGeom>
            <a:pattFill prst="wdUpDiag">
              <a:fgClr>
                <a:schemeClr val="accent4">
                  <a:lumMod val="75000"/>
                </a:schemeClr>
              </a:fgClr>
              <a:bgClr>
                <a:schemeClr val="accent4"/>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T</a:t>
              </a:r>
              <a:endParaRPr lang="en-US" sz="1500" b="1" dirty="0">
                <a:solidFill>
                  <a:srgbClr val="000000"/>
                </a:solidFill>
              </a:endParaRPr>
            </a:p>
          </p:txBody>
        </p:sp>
        <p:sp>
          <p:nvSpPr>
            <p:cNvPr id="121" name="Rectangle 120"/>
            <p:cNvSpPr/>
            <p:nvPr/>
          </p:nvSpPr>
          <p:spPr bwMode="auto">
            <a:xfrm>
              <a:off x="2819400" y="1447800"/>
              <a:ext cx="304800" cy="3048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P</a:t>
              </a:r>
              <a:endParaRPr lang="en-US" sz="1500" b="1" dirty="0">
                <a:solidFill>
                  <a:srgbClr val="000000"/>
                </a:solidFill>
              </a:endParaRPr>
            </a:p>
          </p:txBody>
        </p:sp>
        <p:sp>
          <p:nvSpPr>
            <p:cNvPr id="122" name="Rectangle 121"/>
            <p:cNvSpPr/>
            <p:nvPr/>
          </p:nvSpPr>
          <p:spPr bwMode="auto">
            <a:xfrm>
              <a:off x="2438400" y="2743200"/>
              <a:ext cx="388655" cy="304800"/>
            </a:xfrm>
            <a:prstGeom prst="rect">
              <a:avLst/>
            </a:prstGeom>
            <a:pattFill prst="wdUpDiag">
              <a:fgClr>
                <a:schemeClr val="accent4">
                  <a:lumMod val="75000"/>
                </a:schemeClr>
              </a:fgClr>
              <a:bgClr>
                <a:schemeClr val="accent4"/>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T</a:t>
              </a:r>
              <a:endParaRPr lang="en-US" sz="1500" b="1" dirty="0">
                <a:solidFill>
                  <a:srgbClr val="000000"/>
                </a:solidFill>
              </a:endParaRPr>
            </a:p>
          </p:txBody>
        </p:sp>
        <p:sp>
          <p:nvSpPr>
            <p:cNvPr id="123" name="Rectangle 122"/>
            <p:cNvSpPr/>
            <p:nvPr/>
          </p:nvSpPr>
          <p:spPr bwMode="auto">
            <a:xfrm>
              <a:off x="2827056" y="2743200"/>
              <a:ext cx="304800" cy="3048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P</a:t>
              </a:r>
              <a:endParaRPr lang="en-US" sz="1500" b="1" dirty="0">
                <a:solidFill>
                  <a:srgbClr val="000000"/>
                </a:solidFill>
              </a:endParaRPr>
            </a:p>
          </p:txBody>
        </p:sp>
        <p:sp>
          <p:nvSpPr>
            <p:cNvPr id="124" name="Rectangle 123"/>
            <p:cNvSpPr/>
            <p:nvPr/>
          </p:nvSpPr>
          <p:spPr bwMode="auto">
            <a:xfrm>
              <a:off x="2438400" y="4038600"/>
              <a:ext cx="388655" cy="304800"/>
            </a:xfrm>
            <a:prstGeom prst="rect">
              <a:avLst/>
            </a:prstGeom>
            <a:pattFill prst="wdUpDiag">
              <a:fgClr>
                <a:schemeClr val="accent4">
                  <a:lumMod val="75000"/>
                </a:schemeClr>
              </a:fgClr>
              <a:bgClr>
                <a:schemeClr val="accent4"/>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T</a:t>
              </a:r>
              <a:endParaRPr lang="en-US" sz="1500" b="1" dirty="0">
                <a:solidFill>
                  <a:srgbClr val="000000"/>
                </a:solidFill>
              </a:endParaRPr>
            </a:p>
          </p:txBody>
        </p:sp>
        <p:sp>
          <p:nvSpPr>
            <p:cNvPr id="125" name="Rectangle 124"/>
            <p:cNvSpPr/>
            <p:nvPr/>
          </p:nvSpPr>
          <p:spPr bwMode="auto">
            <a:xfrm>
              <a:off x="2819400" y="4038600"/>
              <a:ext cx="304800" cy="3048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P</a:t>
              </a:r>
              <a:endParaRPr lang="en-US" sz="1500" b="1" dirty="0">
                <a:solidFill>
                  <a:srgbClr val="000000"/>
                </a:solidFill>
              </a:endParaRPr>
            </a:p>
          </p:txBody>
        </p:sp>
      </p:grpSp>
      <p:grpSp>
        <p:nvGrpSpPr>
          <p:cNvPr id="129" name="Group 128"/>
          <p:cNvGrpSpPr/>
          <p:nvPr/>
        </p:nvGrpSpPr>
        <p:grpSpPr>
          <a:xfrm>
            <a:off x="2743200" y="3124200"/>
            <a:ext cx="1600200" cy="2971800"/>
            <a:chOff x="1676400" y="3962400"/>
            <a:chExt cx="1600200" cy="2971800"/>
          </a:xfrm>
        </p:grpSpPr>
        <p:cxnSp>
          <p:nvCxnSpPr>
            <p:cNvPr id="130" name="Straight Arrow Connector 129"/>
            <p:cNvCxnSpPr/>
            <p:nvPr/>
          </p:nvCxnSpPr>
          <p:spPr>
            <a:xfrm>
              <a:off x="1676400" y="4343400"/>
              <a:ext cx="1600200" cy="0"/>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1828800" y="5638800"/>
              <a:ext cx="1447800" cy="0"/>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1828800" y="6934200"/>
              <a:ext cx="1447800" cy="0"/>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33" name="Rectangle 132"/>
            <p:cNvSpPr/>
            <p:nvPr/>
          </p:nvSpPr>
          <p:spPr bwMode="auto">
            <a:xfrm>
              <a:off x="2057400" y="3962400"/>
              <a:ext cx="388655" cy="304800"/>
            </a:xfrm>
            <a:prstGeom prst="rect">
              <a:avLst/>
            </a:prstGeom>
            <a:pattFill prst="wdUpDiag">
              <a:fgClr>
                <a:schemeClr val="accent4">
                  <a:lumMod val="75000"/>
                </a:schemeClr>
              </a:fgClr>
              <a:bgClr>
                <a:schemeClr val="accent4"/>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a:solidFill>
                    <a:srgbClr val="000000"/>
                  </a:solidFill>
                </a:rPr>
                <a:t>H</a:t>
              </a:r>
            </a:p>
          </p:txBody>
        </p:sp>
        <p:sp>
          <p:nvSpPr>
            <p:cNvPr id="134" name="Rectangle 133"/>
            <p:cNvSpPr/>
            <p:nvPr/>
          </p:nvSpPr>
          <p:spPr bwMode="auto">
            <a:xfrm>
              <a:off x="2446056" y="3962400"/>
              <a:ext cx="304800" cy="3048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a:solidFill>
                    <a:srgbClr val="000000"/>
                  </a:solidFill>
                </a:rPr>
                <a:t>D</a:t>
              </a:r>
            </a:p>
          </p:txBody>
        </p:sp>
        <p:sp>
          <p:nvSpPr>
            <p:cNvPr id="135" name="Rectangle 134"/>
            <p:cNvSpPr/>
            <p:nvPr/>
          </p:nvSpPr>
          <p:spPr bwMode="auto">
            <a:xfrm>
              <a:off x="2057400" y="5257800"/>
              <a:ext cx="388655" cy="304800"/>
            </a:xfrm>
            <a:prstGeom prst="rect">
              <a:avLst/>
            </a:prstGeom>
            <a:pattFill prst="wdUpDiag">
              <a:fgClr>
                <a:schemeClr val="accent4">
                  <a:lumMod val="75000"/>
                </a:schemeClr>
              </a:fgClr>
              <a:bgClr>
                <a:schemeClr val="accent4"/>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H</a:t>
              </a:r>
              <a:endParaRPr lang="en-US" sz="1500" b="1" dirty="0">
                <a:solidFill>
                  <a:srgbClr val="000000"/>
                </a:solidFill>
              </a:endParaRPr>
            </a:p>
          </p:txBody>
        </p:sp>
        <p:sp>
          <p:nvSpPr>
            <p:cNvPr id="136" name="Rectangle 135"/>
            <p:cNvSpPr/>
            <p:nvPr/>
          </p:nvSpPr>
          <p:spPr bwMode="auto">
            <a:xfrm>
              <a:off x="2446056" y="5257800"/>
              <a:ext cx="304800" cy="3048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a:solidFill>
                    <a:srgbClr val="000000"/>
                  </a:solidFill>
                </a:rPr>
                <a:t>D</a:t>
              </a:r>
            </a:p>
          </p:txBody>
        </p:sp>
        <p:sp>
          <p:nvSpPr>
            <p:cNvPr id="137" name="Rectangle 136"/>
            <p:cNvSpPr/>
            <p:nvPr/>
          </p:nvSpPr>
          <p:spPr bwMode="auto">
            <a:xfrm>
              <a:off x="2057400" y="6553200"/>
              <a:ext cx="388655" cy="304800"/>
            </a:xfrm>
            <a:prstGeom prst="rect">
              <a:avLst/>
            </a:prstGeom>
            <a:pattFill prst="wdUpDiag">
              <a:fgClr>
                <a:schemeClr val="accent4">
                  <a:lumMod val="75000"/>
                </a:schemeClr>
              </a:fgClr>
              <a:bgClr>
                <a:schemeClr val="accent4"/>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smtClean="0">
                  <a:solidFill>
                    <a:srgbClr val="000000"/>
                  </a:solidFill>
                </a:rPr>
                <a:t>H</a:t>
              </a:r>
              <a:endParaRPr lang="en-US" sz="1500" b="1" dirty="0">
                <a:solidFill>
                  <a:srgbClr val="000000"/>
                </a:solidFill>
              </a:endParaRPr>
            </a:p>
          </p:txBody>
        </p:sp>
        <p:sp>
          <p:nvSpPr>
            <p:cNvPr id="138" name="Rectangle 137"/>
            <p:cNvSpPr/>
            <p:nvPr/>
          </p:nvSpPr>
          <p:spPr bwMode="auto">
            <a:xfrm>
              <a:off x="2438400" y="6553200"/>
              <a:ext cx="304800" cy="3048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a:solidFill>
                    <a:srgbClr val="000000"/>
                  </a:solidFill>
                </a:rPr>
                <a:t>D</a:t>
              </a:r>
            </a:p>
          </p:txBody>
        </p:sp>
      </p:grpSp>
      <p:grpSp>
        <p:nvGrpSpPr>
          <p:cNvPr id="171" name="Group 170"/>
          <p:cNvGrpSpPr/>
          <p:nvPr/>
        </p:nvGrpSpPr>
        <p:grpSpPr>
          <a:xfrm>
            <a:off x="6096000" y="3429000"/>
            <a:ext cx="1676400" cy="3200400"/>
            <a:chOff x="6096000" y="3429000"/>
            <a:chExt cx="1676400" cy="3200400"/>
          </a:xfrm>
        </p:grpSpPr>
        <p:sp>
          <p:nvSpPr>
            <p:cNvPr id="70" name="Right Brace 69"/>
            <p:cNvSpPr/>
            <p:nvPr/>
          </p:nvSpPr>
          <p:spPr>
            <a:xfrm rot="5400000">
              <a:off x="6781800" y="5410200"/>
              <a:ext cx="304800" cy="1676400"/>
            </a:xfrm>
            <a:prstGeom prst="rightBrace">
              <a:avLst>
                <a:gd name="adj1" fmla="val 17637"/>
                <a:gd name="adj2" fmla="val 50000"/>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TextBox 70"/>
            <p:cNvSpPr txBox="1"/>
            <p:nvPr/>
          </p:nvSpPr>
          <p:spPr>
            <a:xfrm>
              <a:off x="6324600" y="6260068"/>
              <a:ext cx="1447800" cy="369332"/>
            </a:xfrm>
            <a:prstGeom prst="rect">
              <a:avLst/>
            </a:prstGeom>
            <a:noFill/>
          </p:spPr>
          <p:txBody>
            <a:bodyPr wrap="square" rtlCol="0">
              <a:spAutoFit/>
            </a:bodyPr>
            <a:lstStyle/>
            <a:p>
              <a:r>
                <a:rPr lang="en-US" dirty="0" err="1" smtClean="0">
                  <a:solidFill>
                    <a:srgbClr val="000000"/>
                  </a:solidFill>
                  <a:latin typeface="Times"/>
                  <a:cs typeface="Times"/>
                </a:rPr>
                <a:t>pGzip</a:t>
              </a:r>
              <a:endParaRPr lang="en-US" dirty="0">
                <a:solidFill>
                  <a:srgbClr val="000000"/>
                </a:solidFill>
                <a:latin typeface="Times"/>
                <a:cs typeface="Times"/>
              </a:endParaRPr>
            </a:p>
          </p:txBody>
        </p:sp>
        <p:sp>
          <p:nvSpPr>
            <p:cNvPr id="167" name="Right Brace 166"/>
            <p:cNvSpPr/>
            <p:nvPr/>
          </p:nvSpPr>
          <p:spPr>
            <a:xfrm rot="5400000">
              <a:off x="6781800" y="4191000"/>
              <a:ext cx="304800" cy="1676400"/>
            </a:xfrm>
            <a:prstGeom prst="rightBrace">
              <a:avLst>
                <a:gd name="adj1" fmla="val 17637"/>
                <a:gd name="adj2" fmla="val 50000"/>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TextBox 167"/>
            <p:cNvSpPr txBox="1"/>
            <p:nvPr/>
          </p:nvSpPr>
          <p:spPr>
            <a:xfrm>
              <a:off x="6324600" y="5117068"/>
              <a:ext cx="1447800" cy="369332"/>
            </a:xfrm>
            <a:prstGeom prst="rect">
              <a:avLst/>
            </a:prstGeom>
            <a:noFill/>
          </p:spPr>
          <p:txBody>
            <a:bodyPr wrap="square" rtlCol="0">
              <a:spAutoFit/>
            </a:bodyPr>
            <a:lstStyle/>
            <a:p>
              <a:r>
                <a:rPr lang="en-US" dirty="0" err="1" smtClean="0">
                  <a:solidFill>
                    <a:srgbClr val="000000"/>
                  </a:solidFill>
                  <a:latin typeface="Times"/>
                  <a:cs typeface="Times"/>
                </a:rPr>
                <a:t>pGzip</a:t>
              </a:r>
              <a:endParaRPr lang="en-US" dirty="0">
                <a:solidFill>
                  <a:srgbClr val="000000"/>
                </a:solidFill>
                <a:latin typeface="Times"/>
                <a:cs typeface="Times"/>
              </a:endParaRPr>
            </a:p>
          </p:txBody>
        </p:sp>
        <p:sp>
          <p:nvSpPr>
            <p:cNvPr id="169" name="Right Brace 168"/>
            <p:cNvSpPr/>
            <p:nvPr/>
          </p:nvSpPr>
          <p:spPr>
            <a:xfrm rot="5400000">
              <a:off x="6781800" y="2743200"/>
              <a:ext cx="304800" cy="1676400"/>
            </a:xfrm>
            <a:prstGeom prst="rightBrace">
              <a:avLst>
                <a:gd name="adj1" fmla="val 17637"/>
                <a:gd name="adj2" fmla="val 50000"/>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TextBox 169"/>
            <p:cNvSpPr txBox="1"/>
            <p:nvPr/>
          </p:nvSpPr>
          <p:spPr>
            <a:xfrm>
              <a:off x="6324600" y="3581400"/>
              <a:ext cx="1371600" cy="369332"/>
            </a:xfrm>
            <a:prstGeom prst="rect">
              <a:avLst/>
            </a:prstGeom>
            <a:noFill/>
          </p:spPr>
          <p:txBody>
            <a:bodyPr wrap="square" rtlCol="0">
              <a:spAutoFit/>
            </a:bodyPr>
            <a:lstStyle/>
            <a:p>
              <a:r>
                <a:rPr lang="en-US" dirty="0" err="1" smtClean="0">
                  <a:solidFill>
                    <a:srgbClr val="000000"/>
                  </a:solidFill>
                  <a:latin typeface="Times"/>
                  <a:cs typeface="Times"/>
                </a:rPr>
                <a:t>pGzip</a:t>
              </a:r>
              <a:endParaRPr lang="en-US" dirty="0">
                <a:solidFill>
                  <a:srgbClr val="000000"/>
                </a:solidFill>
                <a:latin typeface="Times"/>
                <a:cs typeface="Times"/>
              </a:endParaRPr>
            </a:p>
          </p:txBody>
        </p:sp>
      </p:grpSp>
      <p:sp>
        <p:nvSpPr>
          <p:cNvPr id="89" name="Rectangle 88"/>
          <p:cNvSpPr/>
          <p:nvPr/>
        </p:nvSpPr>
        <p:spPr bwMode="auto">
          <a:xfrm>
            <a:off x="6781800" y="4572000"/>
            <a:ext cx="304800" cy="304800"/>
          </a:xfrm>
          <a:prstGeom prst="rect">
            <a:avLst/>
          </a:prstGeom>
          <a:pattFill prst="narHorz">
            <a:fgClr>
              <a:schemeClr val="bg1">
                <a:lumMod val="75000"/>
                <a:lumOff val="25000"/>
              </a:schemeClr>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000000"/>
                </a:solidFill>
                <a:effectLst>
                  <a:outerShdw blurRad="38100" dist="38100" dir="2700000" algn="tl">
                    <a:srgbClr val="000000">
                      <a:alpha val="43137"/>
                    </a:srgbClr>
                  </a:outerShdw>
                </a:effectLst>
                <a:latin typeface="Segoe" pitchFamily="34" charset="0"/>
              </a:rPr>
              <a:t>H</a:t>
            </a:r>
          </a:p>
        </p:txBody>
      </p:sp>
      <p:sp>
        <p:nvSpPr>
          <p:cNvPr id="92" name="Rectangle 91"/>
          <p:cNvSpPr/>
          <p:nvPr/>
        </p:nvSpPr>
        <p:spPr bwMode="auto">
          <a:xfrm>
            <a:off x="6400800" y="4572000"/>
            <a:ext cx="381000" cy="304800"/>
          </a:xfrm>
          <a:prstGeom prst="rect">
            <a:avLst/>
          </a:prstGeom>
          <a:pattFill prst="dkVert">
            <a:fgClr>
              <a:schemeClr val="bg1">
                <a:lumMod val="75000"/>
                <a:lumOff val="25000"/>
              </a:schemeClr>
            </a:fgClr>
            <a:bgClr>
              <a:schemeClr val="accent1"/>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000000"/>
                </a:solidFill>
                <a:effectLst>
                  <a:outerShdw blurRad="38100" dist="38100" dir="2700000" algn="tl">
                    <a:srgbClr val="000000">
                      <a:alpha val="43137"/>
                    </a:srgbClr>
                  </a:outerShdw>
                </a:effectLst>
                <a:latin typeface="Segoe" pitchFamily="34" charset="0"/>
              </a:rPr>
              <a:t>P</a:t>
            </a:r>
          </a:p>
        </p:txBody>
      </p:sp>
      <p:sp>
        <p:nvSpPr>
          <p:cNvPr id="91" name="Rectangle 90"/>
          <p:cNvSpPr/>
          <p:nvPr/>
        </p:nvSpPr>
        <p:spPr bwMode="auto">
          <a:xfrm>
            <a:off x="6096000" y="4572000"/>
            <a:ext cx="304800" cy="304800"/>
          </a:xfrm>
          <a:prstGeom prst="rect">
            <a:avLst/>
          </a:prstGeom>
          <a:pattFill prst="wdUpDiag">
            <a:fgClr>
              <a:schemeClr val="bg1">
                <a:lumMod val="75000"/>
                <a:lumOff val="25000"/>
              </a:schemeClr>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effectLst>
                  <a:outerShdw blurRad="38100" dist="38100" dir="2700000" algn="tl">
                    <a:srgbClr val="000000">
                      <a:alpha val="43137"/>
                    </a:srgbClr>
                  </a:outerShdw>
                </a:effectLst>
                <a:latin typeface="Segoe" pitchFamily="34" charset="0"/>
              </a:rPr>
              <a:t>T</a:t>
            </a:r>
          </a:p>
        </p:txBody>
      </p:sp>
      <p:sp>
        <p:nvSpPr>
          <p:cNvPr id="94" name="Rectangle 93"/>
          <p:cNvSpPr/>
          <p:nvPr/>
        </p:nvSpPr>
        <p:spPr bwMode="auto">
          <a:xfrm>
            <a:off x="6781800" y="5791200"/>
            <a:ext cx="304800" cy="304800"/>
          </a:xfrm>
          <a:prstGeom prst="rect">
            <a:avLst/>
          </a:prstGeom>
          <a:pattFill prst="narHorz">
            <a:fgClr>
              <a:schemeClr val="bg1">
                <a:lumMod val="75000"/>
                <a:lumOff val="25000"/>
              </a:schemeClr>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000000"/>
                </a:solidFill>
                <a:effectLst>
                  <a:outerShdw blurRad="38100" dist="38100" dir="2700000" algn="tl">
                    <a:srgbClr val="000000">
                      <a:alpha val="43137"/>
                    </a:srgbClr>
                  </a:outerShdw>
                </a:effectLst>
                <a:latin typeface="Segoe" pitchFamily="34" charset="0"/>
              </a:rPr>
              <a:t>H</a:t>
            </a:r>
          </a:p>
        </p:txBody>
      </p:sp>
      <p:sp>
        <p:nvSpPr>
          <p:cNvPr id="96" name="Rectangle 95"/>
          <p:cNvSpPr/>
          <p:nvPr/>
        </p:nvSpPr>
        <p:spPr bwMode="auto">
          <a:xfrm>
            <a:off x="6096000" y="5791200"/>
            <a:ext cx="304800" cy="304800"/>
          </a:xfrm>
          <a:prstGeom prst="rect">
            <a:avLst/>
          </a:prstGeom>
          <a:pattFill prst="wdUpDiag">
            <a:fgClr>
              <a:schemeClr val="bg1">
                <a:lumMod val="75000"/>
                <a:lumOff val="25000"/>
              </a:schemeClr>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effectLst>
                  <a:outerShdw blurRad="38100" dist="38100" dir="2700000" algn="tl">
                    <a:srgbClr val="000000">
                      <a:alpha val="43137"/>
                    </a:srgbClr>
                  </a:outerShdw>
                </a:effectLst>
                <a:latin typeface="Segoe" pitchFamily="34" charset="0"/>
              </a:rPr>
              <a:t>T</a:t>
            </a:r>
          </a:p>
        </p:txBody>
      </p:sp>
      <p:sp>
        <p:nvSpPr>
          <p:cNvPr id="97" name="Rectangle 96"/>
          <p:cNvSpPr/>
          <p:nvPr/>
        </p:nvSpPr>
        <p:spPr bwMode="auto">
          <a:xfrm>
            <a:off x="6400800" y="5791200"/>
            <a:ext cx="381000" cy="304800"/>
          </a:xfrm>
          <a:prstGeom prst="rect">
            <a:avLst/>
          </a:prstGeom>
          <a:pattFill prst="dkVert">
            <a:fgClr>
              <a:schemeClr val="bg1">
                <a:lumMod val="75000"/>
                <a:lumOff val="25000"/>
              </a:schemeClr>
            </a:fgClr>
            <a:bgClr>
              <a:schemeClr val="accent1"/>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000000"/>
                </a:solidFill>
                <a:effectLst>
                  <a:outerShdw blurRad="38100" dist="38100" dir="2700000" algn="tl">
                    <a:srgbClr val="000000">
                      <a:alpha val="43137"/>
                    </a:srgbClr>
                  </a:outerShdw>
                </a:effectLst>
                <a:latin typeface="Segoe" pitchFamily="34" charset="0"/>
              </a:rPr>
              <a:t>P</a:t>
            </a:r>
          </a:p>
        </p:txBody>
      </p:sp>
      <p:sp>
        <p:nvSpPr>
          <p:cNvPr id="98" name="Rectangle 97"/>
          <p:cNvSpPr/>
          <p:nvPr/>
        </p:nvSpPr>
        <p:spPr bwMode="auto">
          <a:xfrm>
            <a:off x="7086600" y="5791200"/>
            <a:ext cx="304800" cy="304800"/>
          </a:xfrm>
          <a:prstGeom prst="rect">
            <a:avLst/>
          </a:prstGeom>
          <a:pattFill prst="pct80">
            <a:fgClr>
              <a:schemeClr val="accent1"/>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000000"/>
                </a:solidFill>
                <a:effectLst>
                  <a:outerShdw blurRad="38100" dist="38100" dir="2700000" algn="tl">
                    <a:srgbClr val="000000">
                      <a:alpha val="43137"/>
                    </a:srgbClr>
                  </a:outerShdw>
                </a:effectLst>
                <a:latin typeface="Segoe" pitchFamily="34" charset="0"/>
              </a:rPr>
              <a:t>D</a:t>
            </a:r>
          </a:p>
        </p:txBody>
      </p:sp>
      <p:sp>
        <p:nvSpPr>
          <p:cNvPr id="84" name="Rectangle 83"/>
          <p:cNvSpPr/>
          <p:nvPr/>
        </p:nvSpPr>
        <p:spPr bwMode="auto">
          <a:xfrm>
            <a:off x="6781800" y="3124200"/>
            <a:ext cx="304800" cy="304800"/>
          </a:xfrm>
          <a:prstGeom prst="rect">
            <a:avLst/>
          </a:prstGeom>
          <a:pattFill prst="narHorz">
            <a:fgClr>
              <a:schemeClr val="bg1">
                <a:lumMod val="75000"/>
                <a:lumOff val="25000"/>
              </a:schemeClr>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000000"/>
                </a:solidFill>
                <a:effectLst>
                  <a:outerShdw blurRad="38100" dist="38100" dir="2700000" algn="tl">
                    <a:srgbClr val="000000">
                      <a:alpha val="43137"/>
                    </a:srgbClr>
                  </a:outerShdw>
                </a:effectLst>
                <a:latin typeface="Segoe" pitchFamily="34" charset="0"/>
              </a:rPr>
              <a:t>H</a:t>
            </a:r>
          </a:p>
        </p:txBody>
      </p:sp>
      <p:sp>
        <p:nvSpPr>
          <p:cNvPr id="86" name="Rectangle 85"/>
          <p:cNvSpPr/>
          <p:nvPr/>
        </p:nvSpPr>
        <p:spPr bwMode="auto">
          <a:xfrm>
            <a:off x="6096000" y="3124200"/>
            <a:ext cx="304800" cy="304800"/>
          </a:xfrm>
          <a:prstGeom prst="rect">
            <a:avLst/>
          </a:prstGeom>
          <a:pattFill prst="wdUpDiag">
            <a:fgClr>
              <a:schemeClr val="bg1">
                <a:lumMod val="75000"/>
                <a:lumOff val="25000"/>
              </a:schemeClr>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effectLst>
                  <a:outerShdw blurRad="38100" dist="38100" dir="2700000" algn="tl">
                    <a:srgbClr val="000000">
                      <a:alpha val="43137"/>
                    </a:srgbClr>
                  </a:outerShdw>
                </a:effectLst>
                <a:latin typeface="Segoe" pitchFamily="34" charset="0"/>
              </a:rPr>
              <a:t>T</a:t>
            </a:r>
          </a:p>
        </p:txBody>
      </p:sp>
      <p:sp>
        <p:nvSpPr>
          <p:cNvPr id="87" name="Rectangle 86"/>
          <p:cNvSpPr/>
          <p:nvPr/>
        </p:nvSpPr>
        <p:spPr bwMode="auto">
          <a:xfrm>
            <a:off x="6400800" y="3124200"/>
            <a:ext cx="381000" cy="304800"/>
          </a:xfrm>
          <a:prstGeom prst="rect">
            <a:avLst/>
          </a:prstGeom>
          <a:pattFill prst="dkVert">
            <a:fgClr>
              <a:schemeClr val="bg1">
                <a:lumMod val="75000"/>
                <a:lumOff val="25000"/>
              </a:schemeClr>
            </a:fgClr>
            <a:bgClr>
              <a:schemeClr val="accent1"/>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000000"/>
                </a:solidFill>
                <a:effectLst>
                  <a:outerShdw blurRad="38100" dist="38100" dir="2700000" algn="tl">
                    <a:srgbClr val="000000">
                      <a:alpha val="43137"/>
                    </a:srgbClr>
                  </a:outerShdw>
                </a:effectLst>
                <a:latin typeface="Segoe" pitchFamily="34" charset="0"/>
              </a:rPr>
              <a:t>P</a:t>
            </a:r>
          </a:p>
        </p:txBody>
      </p:sp>
      <p:sp>
        <p:nvSpPr>
          <p:cNvPr id="88" name="Rectangle 87"/>
          <p:cNvSpPr/>
          <p:nvPr/>
        </p:nvSpPr>
        <p:spPr bwMode="auto">
          <a:xfrm>
            <a:off x="7086600" y="3124200"/>
            <a:ext cx="304800" cy="304800"/>
          </a:xfrm>
          <a:prstGeom prst="rect">
            <a:avLst/>
          </a:prstGeom>
          <a:pattFill prst="pct80">
            <a:fgClr>
              <a:schemeClr val="accent1"/>
            </a:fgClr>
            <a:bgClr>
              <a:prstClr val="white"/>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000000"/>
                </a:solidFill>
                <a:effectLst>
                  <a:outerShdw blurRad="38100" dist="38100" dir="2700000" algn="tl">
                    <a:srgbClr val="000000">
                      <a:alpha val="43137"/>
                    </a:srgbClr>
                  </a:outerShdw>
                </a:effectLst>
                <a:latin typeface="Segoe" pitchFamily="34" charset="0"/>
              </a:rPr>
              <a:t>D</a:t>
            </a:r>
          </a:p>
        </p:txBody>
      </p:sp>
      <p:sp>
        <p:nvSpPr>
          <p:cNvPr id="5" name="Date Placeholder 4"/>
          <p:cNvSpPr>
            <a:spLocks noGrp="1"/>
          </p:cNvSpPr>
          <p:nvPr>
            <p:ph type="dt" sz="half" idx="10"/>
          </p:nvPr>
        </p:nvSpPr>
        <p:spPr/>
        <p:txBody>
          <a:bodyPr/>
          <a:lstStyle/>
          <a:p>
            <a:r>
              <a:rPr lang="en-US" smtClean="0"/>
              <a:t>Tanzima Islam (tislam@purdue.edu)</a:t>
            </a:r>
            <a:endParaRPr lang="en-US" dirty="0"/>
          </a:p>
        </p:txBody>
      </p:sp>
      <p:sp>
        <p:nvSpPr>
          <p:cNvPr id="6" name="Footer Placeholder 5"/>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15</a:t>
            </a:fld>
            <a:endParaRPr lang="en-US" dirty="0"/>
          </a:p>
        </p:txBody>
      </p:sp>
    </p:spTree>
    <p:extLst>
      <p:ext uri="{BB962C8B-B14F-4D97-AF65-F5344CB8AC3E}">
        <p14:creationId xmlns:p14="http://schemas.microsoft.com/office/powerpoint/2010/main" val="42179712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4"/>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5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26"/>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55"/>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3"/>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129"/>
                                        </p:tgtEl>
                                        <p:attrNameLst>
                                          <p:attrName>style.visibility</p:attrName>
                                        </p:attrNameLst>
                                      </p:cBhvr>
                                      <p:to>
                                        <p:strVal val="hidden"/>
                                      </p:to>
                                    </p:set>
                                  </p:childTnLst>
                                </p:cTn>
                              </p:par>
                              <p:par>
                                <p:cTn id="109" presetID="1" presetClass="entr" presetSubtype="0" fill="hold" grpId="2" nodeType="withEffect">
                                  <p:stCondLst>
                                    <p:cond delay="0"/>
                                  </p:stCondLst>
                                  <p:childTnLst>
                                    <p:set>
                                      <p:cBhvr>
                                        <p:cTn id="110" dur="1" fill="hold">
                                          <p:stCondLst>
                                            <p:cond delay="0"/>
                                          </p:stCondLst>
                                        </p:cTn>
                                        <p:tgtEl>
                                          <p:spTgt spid="5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3" nodeType="clickEffect">
                                  <p:stCondLst>
                                    <p:cond delay="0"/>
                                  </p:stCondLst>
                                  <p:childTnLst>
                                    <p:set>
                                      <p:cBhvr>
                                        <p:cTn id="114" dur="1" fill="hold">
                                          <p:stCondLst>
                                            <p:cond delay="0"/>
                                          </p:stCondLst>
                                        </p:cTn>
                                        <p:tgtEl>
                                          <p:spTgt spid="55"/>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8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childTnLst>
                                </p:cTn>
                              </p:par>
                              <p:par>
                                <p:cTn id="123" presetID="1" presetClass="entr" presetSubtype="0" fill="hold" grpId="1" nodeType="withEffect">
                                  <p:stCondLst>
                                    <p:cond delay="0"/>
                                  </p:stCondLst>
                                  <p:childTnLst>
                                    <p:set>
                                      <p:cBhvr>
                                        <p:cTn id="124" dur="1" fill="hold">
                                          <p:stCondLst>
                                            <p:cond delay="0"/>
                                          </p:stCondLst>
                                        </p:cTn>
                                        <p:tgtEl>
                                          <p:spTgt spid="9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7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171"/>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86"/>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87"/>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8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4"/>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88"/>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71"/>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91"/>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92"/>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89"/>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93"/>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90"/>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96"/>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97"/>
                                        </p:tgtEl>
                                        <p:attrNameLst>
                                          <p:attrName>style.visibility</p:attrName>
                                        </p:attrNameLst>
                                      </p:cBhvr>
                                      <p:to>
                                        <p:strVal val="hidden"/>
                                      </p:to>
                                    </p:set>
                                  </p:childTnLst>
                                </p:cTn>
                              </p:par>
                              <p:par>
                                <p:cTn id="163" presetID="1" presetClass="exit" presetSubtype="0" fill="hold" grpId="2" nodeType="withEffect">
                                  <p:stCondLst>
                                    <p:cond delay="0"/>
                                  </p:stCondLst>
                                  <p:childTnLst>
                                    <p:set>
                                      <p:cBhvr>
                                        <p:cTn id="164" dur="1" fill="hold">
                                          <p:stCondLst>
                                            <p:cond delay="0"/>
                                          </p:stCondLst>
                                        </p:cTn>
                                        <p:tgtEl>
                                          <p:spTgt spid="95"/>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94"/>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98"/>
                                        </p:tgtEl>
                                        <p:attrNameLst>
                                          <p:attrName>style.visibility</p:attrName>
                                        </p:attrNameLst>
                                      </p:cBhvr>
                                      <p:to>
                                        <p:strVal val="hidden"/>
                                      </p:to>
                                    </p:set>
                                  </p:childTnLst>
                                </p:cTn>
                              </p:par>
                              <p:par>
                                <p:cTn id="169" presetID="1" presetClass="entr" presetSubtype="0" fill="hold" nodeType="withEffect">
                                  <p:stCondLst>
                                    <p:cond delay="0"/>
                                  </p:stCondLst>
                                  <p:childTnLst>
                                    <p:set>
                                      <p:cBhvr>
                                        <p:cTn id="170" dur="1" fill="hold">
                                          <p:stCondLst>
                                            <p:cond delay="0"/>
                                          </p:stCondLst>
                                        </p:cTn>
                                        <p:tgtEl>
                                          <p:spTgt spid="172"/>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0" grpId="0" animBg="1"/>
      <p:bldP spid="26" grpId="0" animBg="1"/>
      <p:bldP spid="27" grpId="0" animBg="1"/>
      <p:bldP spid="28" grpId="0" animBg="1"/>
      <p:bldP spid="29" grpId="0" animBg="1"/>
      <p:bldP spid="30" grpId="0" animBg="1"/>
      <p:bldP spid="31" grpId="0" animBg="1"/>
      <p:bldP spid="44" grpId="0"/>
      <p:bldP spid="44" grpId="1"/>
      <p:bldP spid="55" grpId="0"/>
      <p:bldP spid="55" grpId="1"/>
      <p:bldP spid="55" grpId="2"/>
      <p:bldP spid="55" grpId="3"/>
      <p:bldP spid="57" grpId="0" animBg="1"/>
      <p:bldP spid="12" grpId="0" animBg="1"/>
      <p:bldP spid="47" grpId="0" animBg="1"/>
      <p:bldP spid="13" grpId="0"/>
      <p:bldP spid="58" grpId="0"/>
      <p:bldP spid="85" grpId="0" animBg="1"/>
      <p:bldP spid="85" grpId="1" animBg="1"/>
      <p:bldP spid="90" grpId="0" animBg="1"/>
      <p:bldP spid="90" grpId="1" animBg="1"/>
      <p:bldP spid="93" grpId="0" animBg="1"/>
      <p:bldP spid="93" grpId="1" animBg="1"/>
      <p:bldP spid="95" grpId="0" animBg="1"/>
      <p:bldP spid="95" grpId="1" animBg="1"/>
      <p:bldP spid="95" grpId="2" animBg="1"/>
      <p:bldP spid="89" grpId="0" animBg="1"/>
      <p:bldP spid="89" grpId="1" animBg="1"/>
      <p:bldP spid="92" grpId="0" animBg="1"/>
      <p:bldP spid="92" grpId="1" animBg="1"/>
      <p:bldP spid="91" grpId="0" animBg="1"/>
      <p:bldP spid="91" grpId="1" animBg="1"/>
      <p:bldP spid="94" grpId="0" animBg="1"/>
      <p:bldP spid="94" grpId="1" animBg="1"/>
      <p:bldP spid="96" grpId="0" animBg="1"/>
      <p:bldP spid="96" grpId="1" animBg="1"/>
      <p:bldP spid="97" grpId="0" animBg="1"/>
      <p:bldP spid="97" grpId="1" animBg="1"/>
      <p:bldP spid="98" grpId="0" animBg="1"/>
      <p:bldP spid="98" grpId="1" animBg="1"/>
      <p:bldP spid="84" grpId="0" animBg="1"/>
      <p:bldP spid="84" grpId="1" animBg="1"/>
      <p:bldP spid="86" grpId="0" animBg="1"/>
      <p:bldP spid="86" grpId="1" animBg="1"/>
      <p:bldP spid="87" grpId="0" animBg="1"/>
      <p:bldP spid="87" grpId="1" animBg="1"/>
      <p:bldP spid="88" grpId="0" animBg="1"/>
      <p:bldP spid="8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381000" y="1219200"/>
            <a:ext cx="8382000" cy="4846455"/>
          </a:xfrm>
        </p:spPr>
        <p:txBody>
          <a:bodyPr>
            <a:normAutofit/>
          </a:bodyPr>
          <a:lstStyle/>
          <a:p>
            <a:r>
              <a:rPr lang="en-US" dirty="0" smtClean="0"/>
              <a:t>Applications</a:t>
            </a:r>
          </a:p>
          <a:p>
            <a:pPr lvl="1"/>
            <a:r>
              <a:rPr lang="en-US" dirty="0"/>
              <a:t>ALE3D – </a:t>
            </a:r>
            <a:r>
              <a:rPr lang="en-US" dirty="0" smtClean="0"/>
              <a:t>4.8GB per checkpoint set</a:t>
            </a:r>
            <a:endParaRPr lang="en-US" dirty="0"/>
          </a:p>
          <a:p>
            <a:pPr lvl="1"/>
            <a:r>
              <a:rPr lang="en-US" dirty="0"/>
              <a:t>Cactus – </a:t>
            </a:r>
            <a:r>
              <a:rPr lang="en-US" dirty="0" smtClean="0"/>
              <a:t>2.41GB per </a:t>
            </a:r>
            <a:r>
              <a:rPr lang="en-US" dirty="0"/>
              <a:t>checkpoint set</a:t>
            </a:r>
          </a:p>
          <a:p>
            <a:pPr lvl="1"/>
            <a:r>
              <a:rPr lang="en-US" dirty="0" smtClean="0"/>
              <a:t>Cosmology </a:t>
            </a:r>
            <a:r>
              <a:rPr lang="en-US" dirty="0"/>
              <a:t>– 1.1GB per checkpoint set</a:t>
            </a:r>
          </a:p>
          <a:p>
            <a:pPr lvl="1"/>
            <a:r>
              <a:rPr lang="en-US" dirty="0"/>
              <a:t>Implosion – 13MB per checkpoint set</a:t>
            </a:r>
            <a:endParaRPr lang="en-US" dirty="0" smtClean="0"/>
          </a:p>
          <a:p>
            <a:r>
              <a:rPr lang="en-US" dirty="0" smtClean="0"/>
              <a:t>Experimental test-bed</a:t>
            </a:r>
          </a:p>
          <a:p>
            <a:pPr lvl="1"/>
            <a:r>
              <a:rPr lang="en-US" dirty="0" smtClean="0"/>
              <a:t>LLNL’s Sierra: 261.3 TFLOP/s, Linux cluster</a:t>
            </a:r>
          </a:p>
          <a:p>
            <a:pPr lvl="1"/>
            <a:r>
              <a:rPr lang="en-US" dirty="0" smtClean="0"/>
              <a:t>23,328 cores, 1.3 Petabyte </a:t>
            </a:r>
            <a:r>
              <a:rPr lang="en-US" dirty="0" err="1" smtClean="0"/>
              <a:t>Lustre</a:t>
            </a:r>
            <a:r>
              <a:rPr lang="en-US" dirty="0" smtClean="0"/>
              <a:t> file system</a:t>
            </a:r>
          </a:p>
          <a:p>
            <a:r>
              <a:rPr lang="en-US" dirty="0" smtClean="0"/>
              <a:t>Compression algorithm</a:t>
            </a:r>
          </a:p>
          <a:p>
            <a:pPr lvl="1"/>
            <a:r>
              <a:rPr lang="en-US" dirty="0" smtClean="0"/>
              <a:t>FPC [1] for double-precision float</a:t>
            </a:r>
          </a:p>
          <a:p>
            <a:pPr lvl="1"/>
            <a:r>
              <a:rPr lang="en-US" dirty="0" err="1" smtClean="0"/>
              <a:t>Fpzip</a:t>
            </a:r>
            <a:r>
              <a:rPr lang="en-US" dirty="0" smtClean="0"/>
              <a:t> [2] for single-precision float</a:t>
            </a:r>
          </a:p>
          <a:p>
            <a:pPr lvl="1"/>
            <a:r>
              <a:rPr lang="en-US" dirty="0" smtClean="0"/>
              <a:t>Lempel-Ziv for all other data-types</a:t>
            </a:r>
          </a:p>
          <a:p>
            <a:pPr lvl="1"/>
            <a:r>
              <a:rPr lang="en-US" dirty="0" err="1" smtClean="0"/>
              <a:t>pGzip</a:t>
            </a:r>
            <a:r>
              <a:rPr lang="en-US" dirty="0" smtClean="0"/>
              <a:t> for general-purpose compression</a:t>
            </a:r>
          </a:p>
        </p:txBody>
      </p:sp>
      <p:sp>
        <p:nvSpPr>
          <p:cNvPr id="6" name="Date Placeholder 5"/>
          <p:cNvSpPr>
            <a:spLocks noGrp="1"/>
          </p:cNvSpPr>
          <p:nvPr>
            <p:ph type="dt" sz="half" idx="10"/>
          </p:nvPr>
        </p:nvSpPr>
        <p:spPr/>
        <p:txBody>
          <a:bodyPr/>
          <a:lstStyle/>
          <a:p>
            <a:r>
              <a:rPr lang="en-US" smtClean="0"/>
              <a:t>Tanzima Islam (tislam@purdue.edu)</a:t>
            </a:r>
            <a:endParaRPr lang="en-US" dirty="0"/>
          </a:p>
        </p:txBody>
      </p:sp>
      <p:sp>
        <p:nvSpPr>
          <p:cNvPr id="7" name="Footer Placeholder 6"/>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16</a:t>
            </a:fld>
            <a:endParaRPr lang="en-US" dirty="0"/>
          </a:p>
        </p:txBody>
      </p:sp>
    </p:spTree>
    <p:extLst>
      <p:ext uri="{BB962C8B-B14F-4D97-AF65-F5344CB8AC3E}">
        <p14:creationId xmlns:p14="http://schemas.microsoft.com/office/powerpoint/2010/main" val="2750621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Metrics</a:t>
            </a:r>
            <a:endParaRPr lang="en-US" dirty="0"/>
          </a:p>
        </p:txBody>
      </p:sp>
      <p:sp>
        <p:nvSpPr>
          <p:cNvPr id="3" name="Content Placeholder 2"/>
          <p:cNvSpPr>
            <a:spLocks noGrp="1"/>
          </p:cNvSpPr>
          <p:nvPr>
            <p:ph idx="1"/>
          </p:nvPr>
        </p:nvSpPr>
        <p:spPr>
          <a:xfrm>
            <a:off x="381000" y="1219200"/>
            <a:ext cx="8382000" cy="5029200"/>
          </a:xfrm>
        </p:spPr>
        <p:txBody>
          <a:bodyPr>
            <a:normAutofit/>
          </a:bodyPr>
          <a:lstStyle/>
          <a:p>
            <a:r>
              <a:rPr lang="en-US" dirty="0" smtClean="0"/>
              <a:t>Effectiveness of data-aware compression</a:t>
            </a:r>
          </a:p>
          <a:p>
            <a:pPr lvl="1"/>
            <a:r>
              <a:rPr lang="en-US" dirty="0" smtClean="0"/>
              <a:t>What is the benefit of multiple compression phases?</a:t>
            </a:r>
          </a:p>
          <a:p>
            <a:pPr lvl="1"/>
            <a:r>
              <a:rPr lang="en-US" dirty="0" smtClean="0"/>
              <a:t>How does group size affect compression ratio?</a:t>
            </a:r>
          </a:p>
          <a:p>
            <a:pPr lvl="1"/>
            <a:endParaRPr lang="en-US" dirty="0"/>
          </a:p>
          <a:p>
            <a:pPr marL="517525" lvl="1" indent="0">
              <a:buNone/>
            </a:pPr>
            <a:endParaRPr lang="en-US" dirty="0" smtClean="0"/>
          </a:p>
          <a:p>
            <a:pPr lvl="1"/>
            <a:endParaRPr lang="en-US" dirty="0" smtClean="0"/>
          </a:p>
          <a:p>
            <a:pPr marL="517525" lvl="1" indent="0">
              <a:buNone/>
            </a:pPr>
            <a:endParaRPr lang="en-US" dirty="0" smtClean="0"/>
          </a:p>
          <a:p>
            <a:r>
              <a:rPr lang="en-US" dirty="0" smtClean="0"/>
              <a:t>Performance of </a:t>
            </a:r>
            <a:r>
              <a:rPr lang="en-US" dirty="0" err="1" smtClean="0"/>
              <a:t>mcrEngine</a:t>
            </a:r>
            <a:endParaRPr lang="en-US" dirty="0" smtClean="0"/>
          </a:p>
          <a:p>
            <a:pPr lvl="1"/>
            <a:r>
              <a:rPr lang="en-US" dirty="0" smtClean="0"/>
              <a:t>Overhead of the checkpointing phase</a:t>
            </a:r>
          </a:p>
          <a:p>
            <a:pPr lvl="1"/>
            <a:r>
              <a:rPr lang="en-US" dirty="0" smtClean="0"/>
              <a:t>Overhead of the restart phase</a:t>
            </a:r>
            <a:endParaRPr lang="en-US" dirty="0"/>
          </a:p>
        </p:txBody>
      </p:sp>
      <p:sp>
        <p:nvSpPr>
          <p:cNvPr id="5" name="TextBox 4"/>
          <p:cNvSpPr txBox="1"/>
          <p:nvPr/>
        </p:nvSpPr>
        <p:spPr>
          <a:xfrm>
            <a:off x="1524000" y="2743200"/>
            <a:ext cx="2743200" cy="369332"/>
          </a:xfrm>
          <a:prstGeom prst="rect">
            <a:avLst/>
          </a:prstGeom>
          <a:noFill/>
        </p:spPr>
        <p:txBody>
          <a:bodyPr wrap="square" rtlCol="0">
            <a:spAutoFit/>
          </a:bodyPr>
          <a:lstStyle/>
          <a:p>
            <a:r>
              <a:rPr lang="en-US" dirty="0" smtClean="0">
                <a:solidFill>
                  <a:srgbClr val="FF0000"/>
                </a:solidFill>
                <a:latin typeface="Times"/>
                <a:cs typeface="Times"/>
              </a:rPr>
              <a:t>Compression ratio = </a:t>
            </a:r>
            <a:endParaRPr lang="en-US" dirty="0">
              <a:solidFill>
                <a:srgbClr val="FF0000"/>
              </a:solidFill>
              <a:latin typeface="Times"/>
              <a:cs typeface="Times"/>
            </a:endParaRPr>
          </a:p>
        </p:txBody>
      </p:sp>
      <p:sp>
        <p:nvSpPr>
          <p:cNvPr id="6" name="TextBox 5"/>
          <p:cNvSpPr txBox="1"/>
          <p:nvPr/>
        </p:nvSpPr>
        <p:spPr>
          <a:xfrm>
            <a:off x="3657600" y="2602468"/>
            <a:ext cx="2590800" cy="369332"/>
          </a:xfrm>
          <a:prstGeom prst="rect">
            <a:avLst/>
          </a:prstGeom>
          <a:noFill/>
        </p:spPr>
        <p:txBody>
          <a:bodyPr wrap="square" rtlCol="0">
            <a:spAutoFit/>
          </a:bodyPr>
          <a:lstStyle/>
          <a:p>
            <a:r>
              <a:rPr lang="en-US" dirty="0" smtClean="0">
                <a:solidFill>
                  <a:srgbClr val="FF0000"/>
                </a:solidFill>
                <a:latin typeface="Times"/>
                <a:cs typeface="Times"/>
              </a:rPr>
              <a:t>Uncompressed size</a:t>
            </a:r>
            <a:endParaRPr lang="en-US" dirty="0">
              <a:solidFill>
                <a:srgbClr val="FF0000"/>
              </a:solidFill>
              <a:latin typeface="Times"/>
              <a:cs typeface="Times"/>
            </a:endParaRPr>
          </a:p>
        </p:txBody>
      </p:sp>
      <p:sp>
        <p:nvSpPr>
          <p:cNvPr id="10" name="TextBox 9"/>
          <p:cNvSpPr txBox="1"/>
          <p:nvPr/>
        </p:nvSpPr>
        <p:spPr>
          <a:xfrm>
            <a:off x="3810000" y="2907268"/>
            <a:ext cx="2590800" cy="369332"/>
          </a:xfrm>
          <a:prstGeom prst="rect">
            <a:avLst/>
          </a:prstGeom>
          <a:noFill/>
        </p:spPr>
        <p:txBody>
          <a:bodyPr wrap="square" rtlCol="0">
            <a:spAutoFit/>
          </a:bodyPr>
          <a:lstStyle/>
          <a:p>
            <a:r>
              <a:rPr lang="en-US" dirty="0">
                <a:solidFill>
                  <a:srgbClr val="FF0000"/>
                </a:solidFill>
                <a:latin typeface="Times"/>
                <a:cs typeface="Times"/>
              </a:rPr>
              <a:t>C</a:t>
            </a:r>
            <a:r>
              <a:rPr lang="en-US" dirty="0" smtClean="0">
                <a:solidFill>
                  <a:srgbClr val="FF0000"/>
                </a:solidFill>
                <a:latin typeface="Times"/>
                <a:cs typeface="Times"/>
              </a:rPr>
              <a:t>ompressed size</a:t>
            </a:r>
            <a:endParaRPr lang="en-US" dirty="0">
              <a:solidFill>
                <a:srgbClr val="FF0000"/>
              </a:solidFill>
              <a:latin typeface="Times"/>
              <a:cs typeface="Times"/>
            </a:endParaRPr>
          </a:p>
        </p:txBody>
      </p:sp>
      <p:cxnSp>
        <p:nvCxnSpPr>
          <p:cNvPr id="8" name="Straight Connector 7"/>
          <p:cNvCxnSpPr/>
          <p:nvPr/>
        </p:nvCxnSpPr>
        <p:spPr>
          <a:xfrm flipH="1">
            <a:off x="3581400" y="2971800"/>
            <a:ext cx="2057400" cy="0"/>
          </a:xfrm>
          <a:prstGeom prst="line">
            <a:avLst/>
          </a:prstGeom>
          <a:ln w="19050" cmpd="sng">
            <a:solidFill>
              <a:schemeClr val="bg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Tanzima Islam (tislam@purdue.edu)</a:t>
            </a:r>
            <a:endParaRPr lang="en-US" dirty="0"/>
          </a:p>
        </p:txBody>
      </p:sp>
      <p:sp>
        <p:nvSpPr>
          <p:cNvPr id="11" name="Footer Placeholder 10"/>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17</a:t>
            </a:fld>
            <a:endParaRPr lang="en-US" dirty="0"/>
          </a:p>
        </p:txBody>
      </p:sp>
    </p:spTree>
    <p:extLst>
      <p:ext uri="{BB962C8B-B14F-4D97-AF65-F5344CB8AC3E}">
        <p14:creationId xmlns:p14="http://schemas.microsoft.com/office/powerpoint/2010/main" val="38759352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739445311"/>
              </p:ext>
            </p:extLst>
          </p:nvPr>
        </p:nvGraphicFramePr>
        <p:xfrm>
          <a:off x="762000" y="2819400"/>
          <a:ext cx="7010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62000" y="310594"/>
            <a:ext cx="8382000" cy="451406"/>
          </a:xfrm>
        </p:spPr>
        <p:txBody>
          <a:bodyPr/>
          <a:lstStyle/>
          <a:p>
            <a:r>
              <a:rPr lang="en-US" dirty="0" smtClean="0"/>
              <a:t>No Benefit with Data-Agnostic Double Compression</a:t>
            </a:r>
            <a:endParaRPr lang="en-US" dirty="0"/>
          </a:p>
        </p:txBody>
      </p:sp>
      <p:sp>
        <p:nvSpPr>
          <p:cNvPr id="3" name="Content Placeholder 2"/>
          <p:cNvSpPr>
            <a:spLocks noGrp="1"/>
          </p:cNvSpPr>
          <p:nvPr>
            <p:ph idx="1"/>
          </p:nvPr>
        </p:nvSpPr>
        <p:spPr>
          <a:xfrm>
            <a:off x="381000" y="1219200"/>
            <a:ext cx="8382000" cy="1371600"/>
          </a:xfrm>
        </p:spPr>
        <p:txBody>
          <a:bodyPr>
            <a:normAutofit lnSpcReduction="10000"/>
          </a:bodyPr>
          <a:lstStyle/>
          <a:p>
            <a:r>
              <a:rPr lang="en-US" dirty="0" smtClean="0"/>
              <a:t>Data-agnostic double compression is not beneficial</a:t>
            </a:r>
          </a:p>
          <a:p>
            <a:pPr lvl="1"/>
            <a:r>
              <a:rPr lang="en-US" dirty="0" smtClean="0"/>
              <a:t>Because, data-format is non-uniform and uncompressible</a:t>
            </a:r>
            <a:endParaRPr lang="en-US" dirty="0"/>
          </a:p>
          <a:p>
            <a:r>
              <a:rPr lang="en-US" dirty="0"/>
              <a:t>Data-type aware compression improves compressibility</a:t>
            </a:r>
          </a:p>
          <a:p>
            <a:pPr lvl="1"/>
            <a:r>
              <a:rPr lang="en-US" dirty="0"/>
              <a:t>First phase changes underlying data </a:t>
            </a:r>
            <a:r>
              <a:rPr lang="en-US" dirty="0" smtClean="0"/>
              <a:t>format</a:t>
            </a:r>
            <a:endParaRPr lang="en-US" dirty="0"/>
          </a:p>
        </p:txBody>
      </p:sp>
      <p:sp>
        <p:nvSpPr>
          <p:cNvPr id="23" name="TextBox 22"/>
          <p:cNvSpPr txBox="1"/>
          <p:nvPr/>
        </p:nvSpPr>
        <p:spPr>
          <a:xfrm rot="16200000">
            <a:off x="-460116" y="3666351"/>
            <a:ext cx="2203966" cy="369332"/>
          </a:xfrm>
          <a:prstGeom prst="rect">
            <a:avLst/>
          </a:prstGeom>
          <a:noFill/>
        </p:spPr>
        <p:txBody>
          <a:bodyPr wrap="square" rtlCol="0">
            <a:spAutoFit/>
          </a:bodyPr>
          <a:lstStyle/>
          <a:p>
            <a:r>
              <a:rPr lang="en-US" dirty="0" smtClean="0">
                <a:solidFill>
                  <a:srgbClr val="000000"/>
                </a:solidFill>
                <a:latin typeface="Times"/>
                <a:cs typeface="Times"/>
              </a:rPr>
              <a:t>Compression Ratio</a:t>
            </a:r>
            <a:endParaRPr lang="en-US" dirty="0">
              <a:solidFill>
                <a:srgbClr val="000000"/>
              </a:solidFill>
              <a:latin typeface="Times"/>
              <a:cs typeface="Times"/>
            </a:endParaRPr>
          </a:p>
        </p:txBody>
      </p:sp>
      <p:grpSp>
        <p:nvGrpSpPr>
          <p:cNvPr id="27" name="Group 26"/>
          <p:cNvGrpSpPr/>
          <p:nvPr/>
        </p:nvGrpSpPr>
        <p:grpSpPr>
          <a:xfrm>
            <a:off x="7543800" y="3352800"/>
            <a:ext cx="1371600" cy="276999"/>
            <a:chOff x="7315200" y="3352800"/>
            <a:chExt cx="1371600" cy="276999"/>
          </a:xfrm>
        </p:grpSpPr>
        <p:sp>
          <p:nvSpPr>
            <p:cNvPr id="28" name="Rectangle 27"/>
            <p:cNvSpPr/>
            <p:nvPr/>
          </p:nvSpPr>
          <p:spPr bwMode="auto">
            <a:xfrm>
              <a:off x="7315200" y="3429000"/>
              <a:ext cx="152400" cy="15240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imes"/>
                <a:cs typeface="Times"/>
              </a:endParaRPr>
            </a:p>
          </p:txBody>
        </p:sp>
        <p:sp>
          <p:nvSpPr>
            <p:cNvPr id="29" name="TextBox 28"/>
            <p:cNvSpPr txBox="1"/>
            <p:nvPr/>
          </p:nvSpPr>
          <p:spPr>
            <a:xfrm>
              <a:off x="7543800" y="3352800"/>
              <a:ext cx="1143000" cy="276999"/>
            </a:xfrm>
            <a:prstGeom prst="rect">
              <a:avLst/>
            </a:prstGeom>
            <a:noFill/>
          </p:spPr>
          <p:txBody>
            <a:bodyPr wrap="square" rtlCol="0">
              <a:spAutoFit/>
            </a:bodyPr>
            <a:lstStyle/>
            <a:p>
              <a:r>
                <a:rPr lang="en-US" sz="1200" dirty="0" smtClean="0">
                  <a:solidFill>
                    <a:srgbClr val="000000"/>
                  </a:solidFill>
                  <a:latin typeface="Times"/>
                  <a:cs typeface="Times"/>
                </a:rPr>
                <a:t>Data-Agnostic</a:t>
              </a:r>
              <a:endParaRPr lang="en-US" sz="1200" dirty="0">
                <a:solidFill>
                  <a:srgbClr val="000000"/>
                </a:solidFill>
                <a:latin typeface="Times"/>
                <a:cs typeface="Times"/>
              </a:endParaRPr>
            </a:p>
          </p:txBody>
        </p:sp>
      </p:grpSp>
      <p:grpSp>
        <p:nvGrpSpPr>
          <p:cNvPr id="30" name="Group 29"/>
          <p:cNvGrpSpPr/>
          <p:nvPr/>
        </p:nvGrpSpPr>
        <p:grpSpPr>
          <a:xfrm>
            <a:off x="7543800" y="3733800"/>
            <a:ext cx="1752600" cy="276999"/>
            <a:chOff x="7315200" y="3685401"/>
            <a:chExt cx="1752600" cy="276999"/>
          </a:xfrm>
        </p:grpSpPr>
        <p:sp>
          <p:nvSpPr>
            <p:cNvPr id="31" name="Rectangle 30"/>
            <p:cNvSpPr/>
            <p:nvPr/>
          </p:nvSpPr>
          <p:spPr bwMode="auto">
            <a:xfrm>
              <a:off x="7315200" y="3761601"/>
              <a:ext cx="152400" cy="152400"/>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imes"/>
                <a:cs typeface="Times"/>
              </a:endParaRPr>
            </a:p>
          </p:txBody>
        </p:sp>
        <p:sp>
          <p:nvSpPr>
            <p:cNvPr id="32" name="TextBox 31"/>
            <p:cNvSpPr txBox="1"/>
            <p:nvPr/>
          </p:nvSpPr>
          <p:spPr>
            <a:xfrm>
              <a:off x="7543800" y="3685401"/>
              <a:ext cx="1524000" cy="276999"/>
            </a:xfrm>
            <a:prstGeom prst="rect">
              <a:avLst/>
            </a:prstGeom>
            <a:noFill/>
          </p:spPr>
          <p:txBody>
            <a:bodyPr wrap="square" rtlCol="0">
              <a:spAutoFit/>
            </a:bodyPr>
            <a:lstStyle/>
            <a:p>
              <a:r>
                <a:rPr lang="en-US" sz="1200" dirty="0" smtClean="0">
                  <a:solidFill>
                    <a:srgbClr val="000000"/>
                  </a:solidFill>
                  <a:latin typeface="Times"/>
                  <a:cs typeface="Times"/>
                </a:rPr>
                <a:t>Data-Aware</a:t>
              </a:r>
              <a:endParaRPr lang="en-US" sz="1200" dirty="0">
                <a:solidFill>
                  <a:srgbClr val="000000"/>
                </a:solidFill>
                <a:latin typeface="Times"/>
                <a:cs typeface="Times"/>
              </a:endParaRPr>
            </a:p>
          </p:txBody>
        </p:sp>
      </p:grpSp>
      <p:sp>
        <p:nvSpPr>
          <p:cNvPr id="33" name="Title 1"/>
          <p:cNvSpPr txBox="1">
            <a:spLocks/>
          </p:cNvSpPr>
          <p:nvPr/>
        </p:nvSpPr>
        <p:spPr>
          <a:xfrm>
            <a:off x="533400" y="76200"/>
            <a:ext cx="8382000" cy="894604"/>
          </a:xfrm>
          <a:prstGeom prst="rect">
            <a:avLst/>
          </a:prstGeom>
        </p:spPr>
        <p:txBody>
          <a:bodyPr vert="horz" wrap="square" lIns="0" tIns="0" rIns="0" bIns="0" rtlCol="0" anchor="t">
            <a:spAutoFit/>
          </a:bodyPr>
          <a:lstStyle>
            <a:lvl1pPr algn="ctr" defTabSz="914363" rtl="0" eaLnBrk="1" latinLnBrk="0" hangingPunct="1">
              <a:lnSpc>
                <a:spcPct val="90000"/>
              </a:lnSpc>
              <a:spcBef>
                <a:spcPct val="0"/>
              </a:spcBef>
              <a:buNone/>
              <a:defRPr lang="en-US" sz="3200" b="0" kern="1200" cap="none" spc="-150" dirty="0" smtClean="0">
                <a:ln w="3175">
                  <a:solidFill>
                    <a:srgbClr val="0000FF"/>
                  </a:solidFill>
                </a:ln>
                <a:solidFill>
                  <a:srgbClr val="0000FF"/>
                </a:solidFill>
                <a:effectLst/>
                <a:latin typeface="Times"/>
                <a:ea typeface="+mn-ea"/>
                <a:cs typeface="Arial" charset="0"/>
              </a:defRPr>
            </a:lvl1pPr>
          </a:lstStyle>
          <a:p>
            <a:r>
              <a:rPr lang="en-US" dirty="0" smtClean="0">
                <a:ln w="3175">
                  <a:noFill/>
                </a:ln>
                <a:solidFill>
                  <a:schemeClr val="bg1"/>
                </a:solidFill>
              </a:rPr>
              <a:t>Multiple Phases of Data-Aware Compression</a:t>
            </a:r>
            <a:br>
              <a:rPr lang="en-US" dirty="0" smtClean="0">
                <a:ln w="3175">
                  <a:noFill/>
                </a:ln>
                <a:solidFill>
                  <a:schemeClr val="bg1"/>
                </a:solidFill>
              </a:rPr>
            </a:br>
            <a:r>
              <a:rPr lang="en-US" dirty="0" smtClean="0">
                <a:ln w="3175">
                  <a:noFill/>
                </a:ln>
                <a:solidFill>
                  <a:schemeClr val="bg1"/>
                </a:solidFill>
              </a:rPr>
              <a:t>are Beneficial</a:t>
            </a:r>
            <a:endParaRPr lang="en-US" dirty="0">
              <a:ln w="3175">
                <a:noFill/>
              </a:ln>
              <a:solidFill>
                <a:schemeClr val="bg1"/>
              </a:solidFill>
            </a:endParaRPr>
          </a:p>
        </p:txBody>
      </p:sp>
      <p:sp>
        <p:nvSpPr>
          <p:cNvPr id="6" name="Date Placeholder 5"/>
          <p:cNvSpPr>
            <a:spLocks noGrp="1"/>
          </p:cNvSpPr>
          <p:nvPr>
            <p:ph type="dt" sz="half" idx="10"/>
          </p:nvPr>
        </p:nvSpPr>
        <p:spPr/>
        <p:txBody>
          <a:bodyPr/>
          <a:lstStyle/>
          <a:p>
            <a:r>
              <a:rPr lang="en-US" smtClean="0"/>
              <a:t>Tanzima Islam (tislam@purdue.edu)</a:t>
            </a:r>
            <a:endParaRPr lang="en-US" dirty="0"/>
          </a:p>
        </p:txBody>
      </p:sp>
      <p:sp>
        <p:nvSpPr>
          <p:cNvPr id="7" name="Footer Placeholder 6"/>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18</a:t>
            </a:fld>
            <a:endParaRPr lang="en-US" dirty="0"/>
          </a:p>
        </p:txBody>
      </p:sp>
    </p:spTree>
    <p:extLst>
      <p:ext uri="{BB962C8B-B14F-4D97-AF65-F5344CB8AC3E}">
        <p14:creationId xmlns:p14="http://schemas.microsoft.com/office/powerpoint/2010/main" val="32835411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chart seriesIdx="0"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chart seriesIdx="1" categoryIdx="-4" bldStep="series"/>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p:bldSub>
      </p:bldGraphic>
      <p:bldP spid="2" grpId="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Computing Environments</a:t>
            </a:r>
            <a:endParaRPr lang="en-US" dirty="0"/>
          </a:p>
        </p:txBody>
      </p:sp>
      <p:sp>
        <p:nvSpPr>
          <p:cNvPr id="4" name="Date Placeholder 3"/>
          <p:cNvSpPr>
            <a:spLocks noGrp="1"/>
          </p:cNvSpPr>
          <p:nvPr>
            <p:ph type="dt" sz="half" idx="11"/>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grpSp>
        <p:nvGrpSpPr>
          <p:cNvPr id="6" name="Group 5"/>
          <p:cNvGrpSpPr/>
          <p:nvPr/>
        </p:nvGrpSpPr>
        <p:grpSpPr>
          <a:xfrm>
            <a:off x="3708339" y="3806851"/>
            <a:ext cx="6121461" cy="2746349"/>
            <a:chOff x="990460" y="1352332"/>
            <a:chExt cx="8232352" cy="3300928"/>
          </a:xfrm>
        </p:grpSpPr>
        <p:sp>
          <p:nvSpPr>
            <p:cNvPr id="8" name="AutoShape 1"/>
            <p:cNvSpPr>
              <a:spLocks noChangeArrowheads="1"/>
            </p:cNvSpPr>
            <p:nvPr/>
          </p:nvSpPr>
          <p:spPr bwMode="auto">
            <a:xfrm>
              <a:off x="3996532" y="1352332"/>
              <a:ext cx="2438384" cy="146539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60000"/>
                <a:lumOff val="4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pic>
          <p:nvPicPr>
            <p:cNvPr id="9" name="Picture 28"/>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5166475" y="1847017"/>
              <a:ext cx="469679" cy="469680"/>
            </a:xfrm>
            <a:prstGeom prst="rect">
              <a:avLst/>
            </a:prstGeom>
            <a:noFill/>
            <a:ln w="9525">
              <a:noFill/>
              <a:round/>
              <a:headEnd/>
              <a:tailEnd/>
            </a:ln>
          </p:spPr>
        </p:pic>
        <p:sp>
          <p:nvSpPr>
            <p:cNvPr id="12" name="AutoShape 1"/>
            <p:cNvSpPr>
              <a:spLocks noChangeArrowheads="1"/>
            </p:cNvSpPr>
            <p:nvPr/>
          </p:nvSpPr>
          <p:spPr bwMode="auto">
            <a:xfrm rot="219192">
              <a:off x="990460" y="2649113"/>
              <a:ext cx="3155177" cy="200414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20000"/>
                <a:lumOff val="8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sp>
          <p:nvSpPr>
            <p:cNvPr id="13" name="AutoShape 1"/>
            <p:cNvSpPr>
              <a:spLocks noChangeArrowheads="1"/>
            </p:cNvSpPr>
            <p:nvPr/>
          </p:nvSpPr>
          <p:spPr bwMode="auto">
            <a:xfrm rot="481580">
              <a:off x="6154536" y="2732845"/>
              <a:ext cx="2158532" cy="1524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40000"/>
                <a:lumOff val="6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pic>
          <p:nvPicPr>
            <p:cNvPr id="14"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219200" y="3427948"/>
              <a:ext cx="719138" cy="717550"/>
            </a:xfrm>
            <a:prstGeom prst="rect">
              <a:avLst/>
            </a:prstGeom>
            <a:noFill/>
            <a:ln w="9525">
              <a:noFill/>
              <a:round/>
              <a:headEnd/>
              <a:tailEnd/>
            </a:ln>
          </p:spPr>
        </p:pic>
        <p:pic>
          <p:nvPicPr>
            <p:cNvPr id="15"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828800" y="3123148"/>
              <a:ext cx="719138" cy="717550"/>
            </a:xfrm>
            <a:prstGeom prst="rect">
              <a:avLst/>
            </a:prstGeom>
            <a:noFill/>
            <a:ln w="9525">
              <a:noFill/>
              <a:round/>
              <a:headEnd/>
              <a:tailEnd/>
            </a:ln>
          </p:spPr>
        </p:pic>
        <p:pic>
          <p:nvPicPr>
            <p:cNvPr id="16"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2176462" y="3199348"/>
              <a:ext cx="719138" cy="717550"/>
            </a:xfrm>
            <a:prstGeom prst="rect">
              <a:avLst/>
            </a:prstGeom>
            <a:noFill/>
            <a:ln w="9525">
              <a:noFill/>
              <a:round/>
              <a:headEnd/>
              <a:tailEnd/>
            </a:ln>
          </p:spPr>
        </p:pic>
        <p:pic>
          <p:nvPicPr>
            <p:cNvPr id="17"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2514600" y="3383498"/>
              <a:ext cx="719138" cy="717550"/>
            </a:xfrm>
            <a:prstGeom prst="rect">
              <a:avLst/>
            </a:prstGeom>
            <a:noFill/>
            <a:ln w="9525">
              <a:noFill/>
              <a:round/>
              <a:headEnd/>
              <a:tailEnd/>
            </a:ln>
          </p:spPr>
        </p:pic>
        <p:pic>
          <p:nvPicPr>
            <p:cNvPr id="18" name="Picture 28"/>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5371428" y="1923218"/>
              <a:ext cx="469679" cy="469680"/>
            </a:xfrm>
            <a:prstGeom prst="rect">
              <a:avLst/>
            </a:prstGeom>
            <a:noFill/>
            <a:ln w="9525">
              <a:noFill/>
              <a:round/>
              <a:headEnd/>
              <a:tailEnd/>
            </a:ln>
          </p:spPr>
        </p:pic>
        <p:pic>
          <p:nvPicPr>
            <p:cNvPr id="19" name="Picture 28"/>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6448728" y="3218618"/>
              <a:ext cx="622080" cy="622080"/>
            </a:xfrm>
            <a:prstGeom prst="rect">
              <a:avLst/>
            </a:prstGeom>
            <a:noFill/>
            <a:ln w="9525">
              <a:noFill/>
              <a:round/>
              <a:headEnd/>
              <a:tailEnd/>
            </a:ln>
          </p:spPr>
        </p:pic>
        <p:sp>
          <p:nvSpPr>
            <p:cNvPr id="20" name="TextBox 19"/>
            <p:cNvSpPr txBox="1"/>
            <p:nvPr/>
          </p:nvSpPr>
          <p:spPr>
            <a:xfrm>
              <a:off x="1332146" y="2726142"/>
              <a:ext cx="2895599" cy="369332"/>
            </a:xfrm>
            <a:prstGeom prst="rect">
              <a:avLst/>
            </a:prstGeom>
            <a:noFill/>
          </p:spPr>
          <p:txBody>
            <a:bodyPr wrap="square" rtlCol="0">
              <a:spAutoFit/>
            </a:bodyPr>
            <a:lstStyle/>
            <a:p>
              <a:r>
                <a:rPr lang="en-US" dirty="0" smtClean="0">
                  <a:solidFill>
                    <a:srgbClr val="000000"/>
                  </a:solidFill>
                  <a:latin typeface="+mn-lt"/>
                </a:rPr>
                <a:t>@Purdue</a:t>
              </a:r>
              <a:endParaRPr lang="en-US" dirty="0">
                <a:solidFill>
                  <a:srgbClr val="000000"/>
                </a:solidFill>
                <a:latin typeface="+mn-lt"/>
              </a:endParaRPr>
            </a:p>
          </p:txBody>
        </p:sp>
        <p:sp>
          <p:nvSpPr>
            <p:cNvPr id="21" name="TextBox 20"/>
            <p:cNvSpPr txBox="1"/>
            <p:nvPr/>
          </p:nvSpPr>
          <p:spPr>
            <a:xfrm>
              <a:off x="4201485" y="1490166"/>
              <a:ext cx="3505199" cy="369332"/>
            </a:xfrm>
            <a:prstGeom prst="rect">
              <a:avLst/>
            </a:prstGeom>
            <a:noFill/>
          </p:spPr>
          <p:txBody>
            <a:bodyPr wrap="square" rtlCol="0">
              <a:spAutoFit/>
            </a:bodyPr>
            <a:lstStyle/>
            <a:p>
              <a:r>
                <a:rPr lang="en-US" dirty="0" smtClean="0">
                  <a:solidFill>
                    <a:srgbClr val="000000"/>
                  </a:solidFill>
                  <a:latin typeface="+mn-lt"/>
                </a:rPr>
                <a:t>@Notre Dame</a:t>
              </a:r>
              <a:endParaRPr lang="en-US" dirty="0">
                <a:solidFill>
                  <a:srgbClr val="000000"/>
                </a:solidFill>
                <a:latin typeface="+mn-lt"/>
              </a:endParaRPr>
            </a:p>
          </p:txBody>
        </p:sp>
        <p:pic>
          <p:nvPicPr>
            <p:cNvPr id="22" name="Picture 28"/>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6865855" y="3307298"/>
              <a:ext cx="622080" cy="622080"/>
            </a:xfrm>
            <a:prstGeom prst="rect">
              <a:avLst/>
            </a:prstGeom>
            <a:noFill/>
            <a:ln w="9525">
              <a:noFill/>
              <a:round/>
              <a:headEnd/>
              <a:tailEnd/>
            </a:ln>
          </p:spPr>
        </p:pic>
        <p:pic>
          <p:nvPicPr>
            <p:cNvPr id="23" name="Picture 28"/>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7268539" y="3458840"/>
              <a:ext cx="622080" cy="622080"/>
            </a:xfrm>
            <a:prstGeom prst="rect">
              <a:avLst/>
            </a:prstGeom>
            <a:noFill/>
            <a:ln w="9525">
              <a:noFill/>
              <a:round/>
              <a:headEnd/>
              <a:tailEnd/>
            </a:ln>
          </p:spPr>
        </p:pic>
        <p:pic>
          <p:nvPicPr>
            <p:cNvPr id="24" name="Picture 28"/>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5576381" y="1993443"/>
              <a:ext cx="469679" cy="469680"/>
            </a:xfrm>
            <a:prstGeom prst="rect">
              <a:avLst/>
            </a:prstGeom>
            <a:noFill/>
            <a:ln w="9525">
              <a:noFill/>
              <a:round/>
              <a:headEnd/>
              <a:tailEnd/>
            </a:ln>
          </p:spPr>
        </p:pic>
        <p:sp>
          <p:nvSpPr>
            <p:cNvPr id="27" name="Flowchart: Magnetic Disk 28"/>
            <p:cNvSpPr/>
            <p:nvPr/>
          </p:nvSpPr>
          <p:spPr>
            <a:xfrm flipH="1">
              <a:off x="4406438" y="2085031"/>
              <a:ext cx="533399"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lowchart: Magnetic Disk 28"/>
            <p:cNvSpPr/>
            <p:nvPr/>
          </p:nvSpPr>
          <p:spPr>
            <a:xfrm flipH="1">
              <a:off x="4713867" y="2165286"/>
              <a:ext cx="533399"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251013" y="2861766"/>
              <a:ext cx="2971799" cy="369332"/>
            </a:xfrm>
            <a:prstGeom prst="rect">
              <a:avLst/>
            </a:prstGeom>
            <a:noFill/>
          </p:spPr>
          <p:txBody>
            <a:bodyPr wrap="square" rtlCol="0">
              <a:spAutoFit/>
            </a:bodyPr>
            <a:lstStyle/>
            <a:p>
              <a:r>
                <a:rPr lang="en-US" dirty="0" smtClean="0">
                  <a:solidFill>
                    <a:srgbClr val="000000"/>
                  </a:solidFill>
                  <a:latin typeface="+mn-lt"/>
                </a:rPr>
                <a:t>@Indiana U.   </a:t>
              </a:r>
              <a:endParaRPr lang="en-US" dirty="0">
                <a:solidFill>
                  <a:srgbClr val="000000"/>
                </a:solidFill>
                <a:latin typeface="+mn-lt"/>
              </a:endParaRPr>
            </a:p>
          </p:txBody>
        </p:sp>
        <p:sp>
          <p:nvSpPr>
            <p:cNvPr id="30" name="AutoShape 1"/>
            <p:cNvSpPr>
              <a:spLocks noChangeArrowheads="1"/>
            </p:cNvSpPr>
            <p:nvPr/>
          </p:nvSpPr>
          <p:spPr bwMode="auto">
            <a:xfrm>
              <a:off x="4544973" y="3392818"/>
              <a:ext cx="1193658" cy="7987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66FF"/>
            </a:solidFill>
            <a:ln w="19050" cmpd="sng">
              <a:solidFill>
                <a:srgbClr val="3366FF"/>
              </a:solidFill>
              <a:headEnd/>
              <a:tailEnd/>
            </a:ln>
            <a:effectLst>
              <a:outerShdw blurRad="50800" dist="38100" dir="2700000" algn="tl" rotWithShape="0">
                <a:srgbClr val="000000">
                  <a:alpha val="43000"/>
                </a:srgbClr>
              </a:outerShdw>
            </a:effectLst>
            <a:scene3d>
              <a:camera prst="orthographicFront"/>
              <a:lightRig rig="soft" dir="t"/>
            </a:scene3d>
            <a:sp3d prstMaterial="metal"/>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r>
                <a:rPr lang="en-US" sz="1400" dirty="0" smtClean="0">
                  <a:solidFill>
                    <a:schemeClr val="tx1"/>
                  </a:solidFill>
                  <a:latin typeface="+mn-lt"/>
                </a:rPr>
                <a:t>Internet</a:t>
              </a:r>
              <a:endParaRPr lang="en-US" sz="1400" dirty="0">
                <a:solidFill>
                  <a:schemeClr val="tx1"/>
                </a:solidFill>
                <a:latin typeface="+mn-lt"/>
              </a:endParaRPr>
            </a:p>
          </p:txBody>
        </p:sp>
        <p:sp>
          <p:nvSpPr>
            <p:cNvPr id="31" name="Right Arrow 30"/>
            <p:cNvSpPr/>
            <p:nvPr/>
          </p:nvSpPr>
          <p:spPr bwMode="auto">
            <a:xfrm>
              <a:off x="4180467" y="3535777"/>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ight Arrow 31"/>
            <p:cNvSpPr/>
            <p:nvPr/>
          </p:nvSpPr>
          <p:spPr bwMode="auto">
            <a:xfrm rot="5400000">
              <a:off x="4974001" y="3001640"/>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ight Arrow 32"/>
            <p:cNvSpPr/>
            <p:nvPr/>
          </p:nvSpPr>
          <p:spPr bwMode="auto">
            <a:xfrm rot="10800000">
              <a:off x="5636156" y="3535776"/>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5"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566862" y="3580348"/>
              <a:ext cx="719138" cy="717550"/>
            </a:xfrm>
            <a:prstGeom prst="rect">
              <a:avLst/>
            </a:prstGeom>
            <a:noFill/>
            <a:ln w="9525">
              <a:noFill/>
              <a:round/>
              <a:headEnd/>
              <a:tailEnd/>
            </a:ln>
          </p:spPr>
        </p:pic>
        <p:pic>
          <p:nvPicPr>
            <p:cNvPr id="36"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871662" y="3732748"/>
              <a:ext cx="719138" cy="717550"/>
            </a:xfrm>
            <a:prstGeom prst="rect">
              <a:avLst/>
            </a:prstGeom>
            <a:noFill/>
            <a:ln w="9525">
              <a:noFill/>
              <a:round/>
              <a:headEnd/>
              <a:tailEnd/>
            </a:ln>
          </p:spPr>
        </p:pic>
        <p:pic>
          <p:nvPicPr>
            <p:cNvPr id="37"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871662" y="3732748"/>
              <a:ext cx="719138" cy="717550"/>
            </a:xfrm>
            <a:prstGeom prst="rect">
              <a:avLst/>
            </a:prstGeom>
            <a:noFill/>
            <a:ln w="9525">
              <a:noFill/>
              <a:round/>
              <a:headEnd/>
              <a:tailEnd/>
            </a:ln>
          </p:spPr>
        </p:pic>
        <p:sp>
          <p:nvSpPr>
            <p:cNvPr id="10" name="Flowchart: Magnetic Disk 28"/>
            <p:cNvSpPr/>
            <p:nvPr/>
          </p:nvSpPr>
          <p:spPr>
            <a:xfrm flipH="1">
              <a:off x="2848274" y="2909316"/>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Magnetic Disk 28"/>
            <p:cNvSpPr/>
            <p:nvPr/>
          </p:nvSpPr>
          <p:spPr>
            <a:xfrm flipH="1">
              <a:off x="3158332" y="3000904"/>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owchart: Magnetic Disk 28"/>
            <p:cNvSpPr/>
            <p:nvPr/>
          </p:nvSpPr>
          <p:spPr>
            <a:xfrm flipH="1">
              <a:off x="3463132" y="3077104"/>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Content Placeholder 2"/>
          <p:cNvSpPr txBox="1">
            <a:spLocks/>
          </p:cNvSpPr>
          <p:nvPr/>
        </p:nvSpPr>
        <p:spPr>
          <a:xfrm>
            <a:off x="228600" y="1143000"/>
            <a:ext cx="4648200" cy="5334000"/>
          </a:xfrm>
          <a:prstGeom prst="rect">
            <a:avLst/>
          </a:prstGeom>
        </p:spPr>
        <p:txBody>
          <a:bodyPr/>
          <a:lstStyle>
            <a:lvl1pPr marL="396875" indent="-396875" algn="l" defTabSz="914363" rtl="0" eaLnBrk="1" latinLnBrk="0" hangingPunct="1">
              <a:lnSpc>
                <a:spcPct val="90000"/>
              </a:lnSpc>
              <a:spcBef>
                <a:spcPct val="20000"/>
              </a:spcBef>
              <a:buClr>
                <a:schemeClr val="accent1">
                  <a:lumMod val="75000"/>
                </a:schemeClr>
              </a:buClr>
              <a:buFontTx/>
              <a:buBlip>
                <a:blip r:embed="rId5"/>
              </a:buBlip>
              <a:defRPr sz="2600" kern="1200">
                <a:solidFill>
                  <a:schemeClr val="bg1"/>
                </a:solidFill>
                <a:latin typeface="Times"/>
                <a:ea typeface="+mn-ea"/>
                <a:cs typeface="+mn-cs"/>
              </a:defRPr>
            </a:lvl1pPr>
            <a:lvl2pPr marL="914400" indent="-396875" algn="l" defTabSz="914363" rtl="0" eaLnBrk="1" latinLnBrk="0" hangingPunct="1">
              <a:lnSpc>
                <a:spcPct val="90000"/>
              </a:lnSpc>
              <a:spcBef>
                <a:spcPct val="20000"/>
              </a:spcBef>
              <a:buClr>
                <a:schemeClr val="accent1">
                  <a:lumMod val="75000"/>
                </a:schemeClr>
              </a:buClr>
              <a:buFontTx/>
              <a:buBlip>
                <a:blip r:embed="rId6"/>
              </a:buBlip>
              <a:defRPr sz="2000" kern="1200">
                <a:solidFill>
                  <a:schemeClr val="bg1">
                    <a:lumMod val="75000"/>
                    <a:lumOff val="25000"/>
                  </a:schemeClr>
                </a:solidFill>
                <a:latin typeface="Times"/>
                <a:ea typeface="+mn-ea"/>
                <a:cs typeface="+mn-cs"/>
              </a:defRPr>
            </a:lvl2pPr>
            <a:lvl3pPr marL="1258888" indent="-344488" algn="l" defTabSz="914363" rtl="0" eaLnBrk="1" latinLnBrk="0" hangingPunct="1">
              <a:lnSpc>
                <a:spcPct val="90000"/>
              </a:lnSpc>
              <a:spcBef>
                <a:spcPct val="20000"/>
              </a:spcBef>
              <a:buClr>
                <a:schemeClr val="accent1">
                  <a:lumMod val="75000"/>
                </a:schemeClr>
              </a:buClr>
              <a:buFontTx/>
              <a:buBlip>
                <a:blip r:embed="rId6"/>
              </a:buBlip>
              <a:defRPr sz="2000" kern="1200">
                <a:solidFill>
                  <a:schemeClr val="bg1">
                    <a:lumMod val="75000"/>
                    <a:lumOff val="25000"/>
                  </a:schemeClr>
                </a:solidFill>
                <a:latin typeface="Times"/>
                <a:ea typeface="+mn-ea"/>
                <a:cs typeface="+mn-cs"/>
              </a:defRPr>
            </a:lvl3pPr>
            <a:lvl4pPr marL="1604963" indent="-346075" algn="l" defTabSz="914363" rtl="0" eaLnBrk="1" latinLnBrk="0" hangingPunct="1">
              <a:lnSpc>
                <a:spcPct val="90000"/>
              </a:lnSpc>
              <a:spcBef>
                <a:spcPct val="20000"/>
              </a:spcBef>
              <a:buClr>
                <a:schemeClr val="accent1">
                  <a:lumMod val="75000"/>
                </a:schemeClr>
              </a:buClr>
              <a:buFontTx/>
              <a:buBlip>
                <a:blip r:embed="rId6"/>
              </a:buBlip>
              <a:defRPr sz="2000" kern="1200">
                <a:solidFill>
                  <a:schemeClr val="bg1">
                    <a:lumMod val="75000"/>
                    <a:lumOff val="25000"/>
                  </a:schemeClr>
                </a:solidFill>
                <a:latin typeface="Times"/>
                <a:ea typeface="+mn-ea"/>
                <a:cs typeface="+mn-cs"/>
              </a:defRPr>
            </a:lvl4pPr>
            <a:lvl5pPr marL="1941513" indent="-336550" algn="l" defTabSz="914363" rtl="0" eaLnBrk="1" latinLnBrk="0" hangingPunct="1">
              <a:lnSpc>
                <a:spcPct val="90000"/>
              </a:lnSpc>
              <a:spcBef>
                <a:spcPct val="20000"/>
              </a:spcBef>
              <a:buClr>
                <a:schemeClr val="accent1">
                  <a:lumMod val="75000"/>
                </a:schemeClr>
              </a:buClr>
              <a:buFontTx/>
              <a:buBlip>
                <a:blip r:embed="rId6"/>
              </a:buBlip>
              <a:defRPr sz="2000" kern="1200">
                <a:solidFill>
                  <a:schemeClr val="bg1">
                    <a:lumMod val="75000"/>
                    <a:lumOff val="25000"/>
                  </a:schemeClr>
                </a:solidFill>
                <a:latin typeface="Times"/>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High Performance Computing (HPC):</a:t>
            </a:r>
            <a:endParaRPr lang="en-US" sz="2400" dirty="0"/>
          </a:p>
          <a:p>
            <a:pPr lvl="1"/>
            <a:r>
              <a:rPr lang="en-US" dirty="0"/>
              <a:t>Projected MTBF 3-26 minutes in </a:t>
            </a:r>
            <a:r>
              <a:rPr lang="en-US" dirty="0" smtClean="0"/>
              <a:t>exascale</a:t>
            </a:r>
          </a:p>
          <a:p>
            <a:pPr lvl="1"/>
            <a:r>
              <a:rPr lang="en-US" dirty="0" smtClean="0"/>
              <a:t>Failure: hardware, software</a:t>
            </a:r>
            <a:endParaRPr lang="en-US" dirty="0"/>
          </a:p>
          <a:p>
            <a:pPr marL="0" indent="0">
              <a:buNone/>
            </a:pPr>
            <a:endParaRPr lang="en-US" dirty="0"/>
          </a:p>
          <a:p>
            <a:r>
              <a:rPr lang="en-US" dirty="0" smtClean="0"/>
              <a:t>Grid:</a:t>
            </a:r>
          </a:p>
          <a:p>
            <a:pPr lvl="1"/>
            <a:r>
              <a:rPr lang="en-US" dirty="0" smtClean="0"/>
              <a:t>Cycle sharing system</a:t>
            </a:r>
          </a:p>
          <a:p>
            <a:pPr lvl="1"/>
            <a:r>
              <a:rPr lang="en-US" dirty="0" smtClean="0"/>
              <a:t>Highly volatile environment</a:t>
            </a:r>
          </a:p>
          <a:p>
            <a:pPr lvl="1"/>
            <a:r>
              <a:rPr lang="en-US" dirty="0" smtClean="0"/>
              <a:t>Failure: eviction of guest jobs </a:t>
            </a:r>
          </a:p>
          <a:p>
            <a:pPr lvl="1"/>
            <a:endParaRPr lang="en-US" dirty="0"/>
          </a:p>
          <a:p>
            <a:pPr marL="517525" lvl="1" indent="0">
              <a:buNone/>
            </a:pPr>
            <a:endParaRPr lang="en-US" dirty="0" smtClean="0"/>
          </a:p>
          <a:p>
            <a:pPr lvl="1"/>
            <a:endParaRPr lang="en-US" dirty="0" smtClean="0"/>
          </a:p>
          <a:p>
            <a:pPr lvl="1"/>
            <a:endParaRPr lang="en-US" dirty="0" smtClean="0"/>
          </a:p>
        </p:txBody>
      </p:sp>
      <p:pic>
        <p:nvPicPr>
          <p:cNvPr id="39" name="Picture 38" descr="Sequoia_LeftSideFinal_0013_800x600-0x6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6820" y="1143000"/>
            <a:ext cx="3649980" cy="2286000"/>
          </a:xfrm>
          <a:prstGeom prst="rect">
            <a:avLst/>
          </a:prstGeom>
        </p:spPr>
      </p:pic>
      <p:sp>
        <p:nvSpPr>
          <p:cNvPr id="7" name="Slide Number Placeholder 6"/>
          <p:cNvSpPr>
            <a:spLocks noGrp="1"/>
          </p:cNvSpPr>
          <p:nvPr>
            <p:ph type="sldNum" sz="quarter" idx="4"/>
          </p:nvPr>
        </p:nvSpPr>
        <p:spPr/>
        <p:txBody>
          <a:bodyPr/>
          <a:lstStyle/>
          <a:p>
            <a:fld id="{0EF8A7D6-9BFA-C441-9BC7-0AEF5299FFED}" type="slidenum">
              <a:rPr lang="en-US" smtClean="0"/>
              <a:pPr/>
              <a:t>1</a:t>
            </a:fld>
            <a:endParaRPr lang="en-US" dirty="0"/>
          </a:p>
        </p:txBody>
      </p:sp>
    </p:spTree>
    <p:extLst>
      <p:ext uri="{BB962C8B-B14F-4D97-AF65-F5344CB8AC3E}">
        <p14:creationId xmlns:p14="http://schemas.microsoft.com/office/powerpoint/2010/main" val="41905783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noGrp="1"/>
          </p:cNvGraphicFramePr>
          <p:nvPr>
            <p:extLst>
              <p:ext uri="{D42A27DB-BD31-4B8C-83A1-F6EECF244321}">
                <p14:modId xmlns:p14="http://schemas.microsoft.com/office/powerpoint/2010/main" val="2274168979"/>
              </p:ext>
            </p:extLst>
          </p:nvPr>
        </p:nvGraphicFramePr>
        <p:xfrm>
          <a:off x="152400" y="3111499"/>
          <a:ext cx="3752615" cy="2298701"/>
        </p:xfrm>
        <a:graphic>
          <a:graphicData uri="http://schemas.openxmlformats.org/drawingml/2006/chart">
            <c:chart xmlns:c="http://schemas.openxmlformats.org/drawingml/2006/chart" xmlns:r="http://schemas.openxmlformats.org/officeDocument/2006/relationships" r:id="rId3"/>
          </a:graphicData>
        </a:graphic>
      </p:graphicFrame>
      <p:cxnSp>
        <p:nvCxnSpPr>
          <p:cNvPr id="47" name="Straight Connector 46"/>
          <p:cNvCxnSpPr/>
          <p:nvPr/>
        </p:nvCxnSpPr>
        <p:spPr>
          <a:xfrm>
            <a:off x="7620000" y="3925669"/>
            <a:ext cx="533400" cy="0"/>
          </a:xfrm>
          <a:prstGeom prst="line">
            <a:avLst/>
          </a:prstGeom>
          <a:ln w="19050" cmpd="sng">
            <a:solidFill>
              <a:srgbClr val="C8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3" name="Chart 22"/>
          <p:cNvGraphicFramePr>
            <a:graphicFrameLocks noGrp="1"/>
          </p:cNvGraphicFramePr>
          <p:nvPr>
            <p:extLst>
              <p:ext uri="{D42A27DB-BD31-4B8C-83A1-F6EECF244321}">
                <p14:modId xmlns:p14="http://schemas.microsoft.com/office/powerpoint/2010/main" val="189170124"/>
              </p:ext>
            </p:extLst>
          </p:nvPr>
        </p:nvGraphicFramePr>
        <p:xfrm>
          <a:off x="3962400" y="2940803"/>
          <a:ext cx="3721100" cy="2469397"/>
        </p:xfrm>
        <a:graphic>
          <a:graphicData uri="http://schemas.openxmlformats.org/drawingml/2006/chart">
            <c:chart xmlns:c="http://schemas.openxmlformats.org/drawingml/2006/chart" xmlns:r="http://schemas.openxmlformats.org/officeDocument/2006/relationships" r:id="rId4"/>
          </a:graphicData>
        </a:graphic>
      </p:graphicFrame>
      <p:cxnSp>
        <p:nvCxnSpPr>
          <p:cNvPr id="50" name="Straight Connector 49"/>
          <p:cNvCxnSpPr/>
          <p:nvPr/>
        </p:nvCxnSpPr>
        <p:spPr>
          <a:xfrm>
            <a:off x="7620000" y="4258270"/>
            <a:ext cx="533400" cy="0"/>
          </a:xfrm>
          <a:prstGeom prst="line">
            <a:avLst/>
          </a:prstGeom>
          <a:ln w="19050" cmpd="sng">
            <a:solidFill>
              <a:srgbClr val="C8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381000" y="914400"/>
            <a:ext cx="8382000" cy="1600200"/>
          </a:xfrm>
        </p:spPr>
        <p:txBody>
          <a:bodyPr>
            <a:normAutofit/>
          </a:bodyPr>
          <a:lstStyle/>
          <a:p>
            <a:r>
              <a:rPr lang="en-US" dirty="0"/>
              <a:t>Different merging schemes better for different </a:t>
            </a:r>
            <a:r>
              <a:rPr lang="en-US" dirty="0" smtClean="0"/>
              <a:t>applications</a:t>
            </a:r>
            <a:endParaRPr lang="en-US" dirty="0"/>
          </a:p>
          <a:p>
            <a:r>
              <a:rPr lang="en-US" dirty="0"/>
              <a:t>Larger group size beneficial for certain applications</a:t>
            </a:r>
          </a:p>
          <a:p>
            <a:pPr lvl="1"/>
            <a:r>
              <a:rPr lang="en-US" dirty="0"/>
              <a:t>ALE3D: Improvement of 8% from group size 2 to </a:t>
            </a:r>
            <a:r>
              <a:rPr lang="en-US" dirty="0" smtClean="0"/>
              <a:t>32</a:t>
            </a:r>
            <a:endParaRPr lang="en-US" dirty="0" smtClean="0">
              <a:solidFill>
                <a:srgbClr val="000000"/>
              </a:solidFill>
            </a:endParaRPr>
          </a:p>
        </p:txBody>
      </p:sp>
      <p:sp>
        <p:nvSpPr>
          <p:cNvPr id="12" name="TextBox 11"/>
          <p:cNvSpPr txBox="1"/>
          <p:nvPr/>
        </p:nvSpPr>
        <p:spPr>
          <a:xfrm>
            <a:off x="1828800" y="5407223"/>
            <a:ext cx="1600200" cy="307777"/>
          </a:xfrm>
          <a:prstGeom prst="rect">
            <a:avLst/>
          </a:prstGeom>
          <a:noFill/>
        </p:spPr>
        <p:txBody>
          <a:bodyPr wrap="square" rtlCol="0">
            <a:spAutoFit/>
          </a:bodyPr>
          <a:lstStyle/>
          <a:p>
            <a:r>
              <a:rPr lang="en-US" sz="1400" dirty="0" smtClean="0">
                <a:solidFill>
                  <a:srgbClr val="000000"/>
                </a:solidFill>
                <a:latin typeface="Times"/>
                <a:cs typeface="Times"/>
              </a:rPr>
              <a:t>ALE3D</a:t>
            </a:r>
            <a:endParaRPr lang="en-US" sz="1400" dirty="0">
              <a:solidFill>
                <a:srgbClr val="000000"/>
              </a:solidFill>
              <a:latin typeface="Times"/>
              <a:cs typeface="Times"/>
            </a:endParaRPr>
          </a:p>
        </p:txBody>
      </p:sp>
      <p:sp>
        <p:nvSpPr>
          <p:cNvPr id="31" name="TextBox 30"/>
          <p:cNvSpPr txBox="1"/>
          <p:nvPr/>
        </p:nvSpPr>
        <p:spPr>
          <a:xfrm>
            <a:off x="5410200" y="5407223"/>
            <a:ext cx="1600200" cy="307777"/>
          </a:xfrm>
          <a:prstGeom prst="rect">
            <a:avLst/>
          </a:prstGeom>
          <a:noFill/>
        </p:spPr>
        <p:txBody>
          <a:bodyPr wrap="square" rtlCol="0">
            <a:spAutoFit/>
          </a:bodyPr>
          <a:lstStyle/>
          <a:p>
            <a:r>
              <a:rPr lang="en-US" sz="1400" dirty="0" smtClean="0">
                <a:solidFill>
                  <a:srgbClr val="000000"/>
                </a:solidFill>
                <a:latin typeface="Times"/>
                <a:cs typeface="Times"/>
              </a:rPr>
              <a:t>Cactus</a:t>
            </a:r>
            <a:endParaRPr lang="en-US" sz="1400" dirty="0">
              <a:solidFill>
                <a:srgbClr val="000000"/>
              </a:solidFill>
              <a:latin typeface="Times"/>
              <a:cs typeface="Times"/>
            </a:endParaRPr>
          </a:p>
        </p:txBody>
      </p:sp>
      <p:sp>
        <p:nvSpPr>
          <p:cNvPr id="36" name="TextBox 35"/>
          <p:cNvSpPr txBox="1"/>
          <p:nvPr/>
        </p:nvSpPr>
        <p:spPr>
          <a:xfrm rot="16200000">
            <a:off x="-764917" y="4047351"/>
            <a:ext cx="2203966" cy="369332"/>
          </a:xfrm>
          <a:prstGeom prst="rect">
            <a:avLst/>
          </a:prstGeom>
          <a:noFill/>
        </p:spPr>
        <p:txBody>
          <a:bodyPr wrap="square" rtlCol="0">
            <a:spAutoFit/>
          </a:bodyPr>
          <a:lstStyle/>
          <a:p>
            <a:r>
              <a:rPr lang="en-US" dirty="0" smtClean="0">
                <a:solidFill>
                  <a:srgbClr val="000000"/>
                </a:solidFill>
                <a:latin typeface="Times"/>
                <a:cs typeface="Times"/>
              </a:rPr>
              <a:t>Compression Ratio</a:t>
            </a:r>
            <a:endParaRPr lang="en-US" dirty="0">
              <a:solidFill>
                <a:srgbClr val="000000"/>
              </a:solidFill>
              <a:latin typeface="Times"/>
              <a:cs typeface="Times"/>
            </a:endParaRPr>
          </a:p>
        </p:txBody>
      </p:sp>
      <p:sp>
        <p:nvSpPr>
          <p:cNvPr id="41" name="TextBox 40"/>
          <p:cNvSpPr txBox="1"/>
          <p:nvPr/>
        </p:nvSpPr>
        <p:spPr>
          <a:xfrm>
            <a:off x="3587234" y="6096000"/>
            <a:ext cx="2203966" cy="369332"/>
          </a:xfrm>
          <a:prstGeom prst="rect">
            <a:avLst/>
          </a:prstGeom>
          <a:noFill/>
        </p:spPr>
        <p:txBody>
          <a:bodyPr wrap="square" rtlCol="0">
            <a:spAutoFit/>
          </a:bodyPr>
          <a:lstStyle/>
          <a:p>
            <a:r>
              <a:rPr lang="en-US" dirty="0" smtClean="0">
                <a:solidFill>
                  <a:srgbClr val="000000"/>
                </a:solidFill>
                <a:latin typeface="Times"/>
                <a:cs typeface="Times"/>
              </a:rPr>
              <a:t>Group size</a:t>
            </a:r>
            <a:endParaRPr lang="en-US" dirty="0">
              <a:solidFill>
                <a:srgbClr val="000000"/>
              </a:solidFill>
              <a:latin typeface="Times"/>
              <a:cs typeface="Times"/>
            </a:endParaRPr>
          </a:p>
        </p:txBody>
      </p:sp>
      <p:sp>
        <p:nvSpPr>
          <p:cNvPr id="45" name="Oval 44"/>
          <p:cNvSpPr/>
          <p:nvPr/>
        </p:nvSpPr>
        <p:spPr bwMode="auto">
          <a:xfrm>
            <a:off x="7772400" y="3849469"/>
            <a:ext cx="152400" cy="152400"/>
          </a:xfrm>
          <a:prstGeom prst="ellipse">
            <a:avLst/>
          </a:prstGeom>
          <a:solidFill>
            <a:srgbClr val="C8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000000"/>
              </a:solidFill>
              <a:effectLst>
                <a:outerShdw blurRad="38100" dist="38100" dir="2700000" algn="tl">
                  <a:srgbClr val="000000">
                    <a:alpha val="43137"/>
                  </a:srgbClr>
                </a:outerShdw>
              </a:effectLst>
              <a:latin typeface="Times"/>
              <a:cs typeface="Times"/>
            </a:endParaRPr>
          </a:p>
        </p:txBody>
      </p:sp>
      <p:sp>
        <p:nvSpPr>
          <p:cNvPr id="48" name="TextBox 47"/>
          <p:cNvSpPr txBox="1"/>
          <p:nvPr/>
        </p:nvSpPr>
        <p:spPr>
          <a:xfrm>
            <a:off x="8077200" y="3773269"/>
            <a:ext cx="1295400" cy="276999"/>
          </a:xfrm>
          <a:prstGeom prst="rect">
            <a:avLst/>
          </a:prstGeom>
          <a:noFill/>
        </p:spPr>
        <p:txBody>
          <a:bodyPr wrap="square" rtlCol="0">
            <a:spAutoFit/>
          </a:bodyPr>
          <a:lstStyle/>
          <a:p>
            <a:r>
              <a:rPr lang="en-US" sz="1200" dirty="0" smtClean="0">
                <a:solidFill>
                  <a:srgbClr val="000000"/>
                </a:solidFill>
                <a:latin typeface="Times"/>
                <a:cs typeface="Times"/>
              </a:rPr>
              <a:t>Aware-Block</a:t>
            </a:r>
            <a:endParaRPr lang="en-US" sz="1200" dirty="0">
              <a:solidFill>
                <a:srgbClr val="000000"/>
              </a:solidFill>
              <a:latin typeface="Times"/>
              <a:cs typeface="Times"/>
            </a:endParaRPr>
          </a:p>
        </p:txBody>
      </p:sp>
      <p:sp>
        <p:nvSpPr>
          <p:cNvPr id="51" name="TextBox 50"/>
          <p:cNvSpPr txBox="1"/>
          <p:nvPr/>
        </p:nvSpPr>
        <p:spPr>
          <a:xfrm>
            <a:off x="8077200" y="4105870"/>
            <a:ext cx="1295400" cy="276999"/>
          </a:xfrm>
          <a:prstGeom prst="rect">
            <a:avLst/>
          </a:prstGeom>
          <a:noFill/>
        </p:spPr>
        <p:txBody>
          <a:bodyPr wrap="square" rtlCol="0">
            <a:spAutoFit/>
          </a:bodyPr>
          <a:lstStyle/>
          <a:p>
            <a:r>
              <a:rPr lang="en-US" sz="1200" dirty="0" smtClean="0">
                <a:solidFill>
                  <a:srgbClr val="000000"/>
                </a:solidFill>
                <a:latin typeface="Times"/>
                <a:cs typeface="Times"/>
              </a:rPr>
              <a:t>Aware</a:t>
            </a:r>
            <a:endParaRPr lang="en-US" sz="1200" dirty="0">
              <a:solidFill>
                <a:srgbClr val="000000"/>
              </a:solidFill>
              <a:latin typeface="Times"/>
              <a:cs typeface="Times"/>
            </a:endParaRPr>
          </a:p>
        </p:txBody>
      </p:sp>
      <p:sp>
        <p:nvSpPr>
          <p:cNvPr id="49" name="Oval 48"/>
          <p:cNvSpPr/>
          <p:nvPr/>
        </p:nvSpPr>
        <p:spPr bwMode="auto">
          <a:xfrm>
            <a:off x="7772400" y="4182070"/>
            <a:ext cx="152400" cy="152400"/>
          </a:xfrm>
          <a:prstGeom prst="ellipse">
            <a:avLst/>
          </a:prstGeom>
          <a:noFill/>
          <a:ln w="28575" cmpd="sng">
            <a:solidFill>
              <a:srgbClr val="C8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000000"/>
              </a:solidFill>
              <a:effectLst>
                <a:outerShdw blurRad="38100" dist="38100" dir="2700000" algn="tl">
                  <a:srgbClr val="000000">
                    <a:alpha val="43137"/>
                  </a:srgbClr>
                </a:outerShdw>
              </a:effectLst>
              <a:latin typeface="Times"/>
              <a:cs typeface="Times"/>
            </a:endParaRPr>
          </a:p>
        </p:txBody>
      </p:sp>
      <p:sp>
        <p:nvSpPr>
          <p:cNvPr id="37" name="Title 1"/>
          <p:cNvSpPr txBox="1">
            <a:spLocks/>
          </p:cNvSpPr>
          <p:nvPr/>
        </p:nvSpPr>
        <p:spPr>
          <a:xfrm>
            <a:off x="381000" y="304800"/>
            <a:ext cx="8382000" cy="451406"/>
          </a:xfrm>
          <a:prstGeom prst="rect">
            <a:avLst/>
          </a:prstGeom>
        </p:spPr>
        <p:txBody>
          <a:bodyPr vert="horz" wrap="square" lIns="0" tIns="0" rIns="0" bIns="0" rtlCol="0" anchor="t">
            <a:spAutoFit/>
          </a:bodyPr>
          <a:lstStyle>
            <a:lvl1pPr algn="ctr" defTabSz="914363" rtl="0" eaLnBrk="1" latinLnBrk="0" hangingPunct="1">
              <a:lnSpc>
                <a:spcPct val="90000"/>
              </a:lnSpc>
              <a:spcBef>
                <a:spcPct val="0"/>
              </a:spcBef>
              <a:buNone/>
              <a:defRPr lang="en-US" sz="3200" b="0" kern="1200" cap="none" spc="-150" dirty="0" smtClean="0">
                <a:ln w="3175">
                  <a:solidFill>
                    <a:srgbClr val="0000FF"/>
                  </a:solidFill>
                </a:ln>
                <a:solidFill>
                  <a:srgbClr val="0000FF"/>
                </a:solidFill>
                <a:effectLst/>
                <a:latin typeface="Times"/>
                <a:ea typeface="+mn-ea"/>
                <a:cs typeface="Arial" charset="0"/>
              </a:defRPr>
            </a:lvl1pPr>
          </a:lstStyle>
          <a:p>
            <a:r>
              <a:rPr lang="en-US" dirty="0" smtClean="0">
                <a:ln w="3175">
                  <a:noFill/>
                </a:ln>
                <a:solidFill>
                  <a:schemeClr val="bg1"/>
                </a:solidFill>
              </a:rPr>
              <a:t>Impact of Group Size on Compression Ratio</a:t>
            </a:r>
            <a:endParaRPr lang="en-US" dirty="0">
              <a:ln w="3175">
                <a:noFill/>
              </a:ln>
              <a:solidFill>
                <a:schemeClr val="bg1"/>
              </a:solidFill>
            </a:endParaRPr>
          </a:p>
        </p:txBody>
      </p:sp>
      <p:sp>
        <p:nvSpPr>
          <p:cNvPr id="5" name="Date Placeholder 4"/>
          <p:cNvSpPr>
            <a:spLocks noGrp="1"/>
          </p:cNvSpPr>
          <p:nvPr>
            <p:ph type="dt" sz="half" idx="10"/>
          </p:nvPr>
        </p:nvSpPr>
        <p:spPr/>
        <p:txBody>
          <a:bodyPr/>
          <a:lstStyle/>
          <a:p>
            <a:r>
              <a:rPr lang="en-US" smtClean="0"/>
              <a:t>Tanzima Islam (tislam@purdue.edu)</a:t>
            </a:r>
            <a:endParaRPr lang="en-US" dirty="0"/>
          </a:p>
        </p:txBody>
      </p:sp>
      <p:sp>
        <p:nvSpPr>
          <p:cNvPr id="6" name="Footer Placeholder 5"/>
          <p:cNvSpPr>
            <a:spLocks noGrp="1"/>
          </p:cNvSpPr>
          <p:nvPr>
            <p:ph type="ftr" sz="quarter" idx="3"/>
          </p:nvPr>
        </p:nvSpPr>
        <p:spPr/>
        <p:txBody>
          <a:bodyPr/>
          <a:lstStyle/>
          <a:p>
            <a:r>
              <a:rPr lang="en-US" smtClean="0"/>
              <a:t>Reliable &amp; Scalable Checkpointing Systems</a:t>
            </a:r>
            <a:endParaRPr lang="en-US" dirty="0"/>
          </a:p>
        </p:txBody>
      </p:sp>
      <p:sp>
        <p:nvSpPr>
          <p:cNvPr id="2" name="Slide Number Placeholder 1"/>
          <p:cNvSpPr>
            <a:spLocks noGrp="1"/>
          </p:cNvSpPr>
          <p:nvPr>
            <p:ph type="sldNum" sz="quarter" idx="4"/>
          </p:nvPr>
        </p:nvSpPr>
        <p:spPr/>
        <p:txBody>
          <a:bodyPr/>
          <a:lstStyle/>
          <a:p>
            <a:fld id="{0EF8A7D6-9BFA-C441-9BC7-0AEF5299FFED}" type="slidenum">
              <a:rPr lang="en-US" smtClean="0"/>
              <a:pPr/>
              <a:t>19</a:t>
            </a:fld>
            <a:endParaRPr lang="en-US" dirty="0"/>
          </a:p>
        </p:txBody>
      </p:sp>
    </p:spTree>
    <p:extLst>
      <p:ext uri="{BB962C8B-B14F-4D97-AF65-F5344CB8AC3E}">
        <p14:creationId xmlns:p14="http://schemas.microsoft.com/office/powerpoint/2010/main" val="14294992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26" presetClass="emph" presetSubtype="0" fill="hold" grpId="0" nodeType="withEffect">
                                  <p:stCondLst>
                                    <p:cond delay="0"/>
                                  </p:stCondLst>
                                  <p:childTnLst>
                                    <p:animEffect transition="out" filter="fade">
                                      <p:cBhvr>
                                        <p:cTn id="10" dur="500" tmFilter="0, 0; .2, .5; .8, .5; 1, 0"/>
                                        <p:tgtEl>
                                          <p:spTgt spid="24">
                                            <p:graphicEl>
                                              <a:chart seriesIdx="0" categoryIdx="-4" bldStep="series"/>
                                            </p:graphicEl>
                                          </p:spTgt>
                                        </p:tgtEl>
                                      </p:cBhvr>
                                    </p:animEffect>
                                    <p:animScale>
                                      <p:cBhvr>
                                        <p:cTn id="11" dur="250" autoRev="1" fill="hold"/>
                                        <p:tgtEl>
                                          <p:spTgt spid="24">
                                            <p:graphicEl>
                                              <a:chart seriesIdx="0" categoryIdx="-4" bldStep="series"/>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7620000" y="4676001"/>
            <a:ext cx="533400" cy="0"/>
          </a:xfrm>
          <a:prstGeom prst="line">
            <a:avLst/>
          </a:prstGeom>
          <a:ln w="19050" cmpd="sng">
            <a:solidFill>
              <a:srgbClr val="9147BD"/>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620000" y="3925669"/>
            <a:ext cx="533400" cy="0"/>
          </a:xfrm>
          <a:prstGeom prst="line">
            <a:avLst/>
          </a:prstGeom>
          <a:ln w="19050" cmpd="sng">
            <a:solidFill>
              <a:srgbClr val="C8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620000" y="4258270"/>
            <a:ext cx="533400" cy="0"/>
          </a:xfrm>
          <a:prstGeom prst="line">
            <a:avLst/>
          </a:prstGeom>
          <a:ln w="19050" cmpd="sng">
            <a:solidFill>
              <a:srgbClr val="C8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0" y="0"/>
            <a:ext cx="8915400" cy="894604"/>
          </a:xfrm>
        </p:spPr>
        <p:txBody>
          <a:bodyPr/>
          <a:lstStyle/>
          <a:p>
            <a:r>
              <a:rPr lang="en-US" dirty="0" smtClean="0"/>
              <a:t>Data-Aware Technique Always Wins </a:t>
            </a:r>
            <a:br>
              <a:rPr lang="en-US" dirty="0" smtClean="0"/>
            </a:br>
            <a:r>
              <a:rPr lang="en-US" dirty="0" smtClean="0"/>
              <a:t>over Data-Agnostic</a:t>
            </a:r>
            <a:endParaRPr lang="en-US" dirty="0"/>
          </a:p>
        </p:txBody>
      </p:sp>
      <p:sp>
        <p:nvSpPr>
          <p:cNvPr id="36" name="TextBox 35"/>
          <p:cNvSpPr txBox="1"/>
          <p:nvPr/>
        </p:nvSpPr>
        <p:spPr>
          <a:xfrm rot="16200000">
            <a:off x="-764917" y="4047351"/>
            <a:ext cx="2203966" cy="369332"/>
          </a:xfrm>
          <a:prstGeom prst="rect">
            <a:avLst/>
          </a:prstGeom>
          <a:noFill/>
        </p:spPr>
        <p:txBody>
          <a:bodyPr wrap="square" rtlCol="0">
            <a:spAutoFit/>
          </a:bodyPr>
          <a:lstStyle/>
          <a:p>
            <a:r>
              <a:rPr lang="en-US" dirty="0" smtClean="0">
                <a:solidFill>
                  <a:srgbClr val="000000"/>
                </a:solidFill>
                <a:latin typeface="Times"/>
                <a:cs typeface="Times"/>
              </a:rPr>
              <a:t>Compression Ratio</a:t>
            </a:r>
            <a:endParaRPr lang="en-US" dirty="0">
              <a:solidFill>
                <a:srgbClr val="000000"/>
              </a:solidFill>
              <a:latin typeface="Times"/>
              <a:cs typeface="Times"/>
            </a:endParaRPr>
          </a:p>
        </p:txBody>
      </p:sp>
      <p:sp>
        <p:nvSpPr>
          <p:cNvPr id="41" name="TextBox 40"/>
          <p:cNvSpPr txBox="1"/>
          <p:nvPr/>
        </p:nvSpPr>
        <p:spPr>
          <a:xfrm>
            <a:off x="3587234" y="6096000"/>
            <a:ext cx="2203966" cy="369332"/>
          </a:xfrm>
          <a:prstGeom prst="rect">
            <a:avLst/>
          </a:prstGeom>
          <a:noFill/>
        </p:spPr>
        <p:txBody>
          <a:bodyPr wrap="square" rtlCol="0">
            <a:spAutoFit/>
          </a:bodyPr>
          <a:lstStyle/>
          <a:p>
            <a:r>
              <a:rPr lang="en-US" dirty="0" smtClean="0">
                <a:solidFill>
                  <a:srgbClr val="000000"/>
                </a:solidFill>
                <a:latin typeface="Times"/>
                <a:cs typeface="Times"/>
              </a:rPr>
              <a:t>Group size</a:t>
            </a:r>
            <a:endParaRPr lang="en-US" dirty="0">
              <a:solidFill>
                <a:srgbClr val="000000"/>
              </a:solidFill>
              <a:latin typeface="Times"/>
              <a:cs typeface="Times"/>
            </a:endParaRPr>
          </a:p>
        </p:txBody>
      </p:sp>
      <p:sp>
        <p:nvSpPr>
          <p:cNvPr id="45" name="Oval 44"/>
          <p:cNvSpPr/>
          <p:nvPr/>
        </p:nvSpPr>
        <p:spPr bwMode="auto">
          <a:xfrm>
            <a:off x="7772400" y="3849469"/>
            <a:ext cx="152400" cy="152400"/>
          </a:xfrm>
          <a:prstGeom prst="ellipse">
            <a:avLst/>
          </a:prstGeom>
          <a:solidFill>
            <a:srgbClr val="C8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000000"/>
              </a:solidFill>
              <a:effectLst>
                <a:outerShdw blurRad="38100" dist="38100" dir="2700000" algn="tl">
                  <a:srgbClr val="000000">
                    <a:alpha val="43137"/>
                  </a:srgbClr>
                </a:outerShdw>
              </a:effectLst>
              <a:latin typeface="Times"/>
              <a:cs typeface="Times"/>
            </a:endParaRPr>
          </a:p>
        </p:txBody>
      </p:sp>
      <p:sp>
        <p:nvSpPr>
          <p:cNvPr id="48" name="TextBox 47"/>
          <p:cNvSpPr txBox="1"/>
          <p:nvPr/>
        </p:nvSpPr>
        <p:spPr>
          <a:xfrm>
            <a:off x="8077200" y="3773269"/>
            <a:ext cx="1295400" cy="276999"/>
          </a:xfrm>
          <a:prstGeom prst="rect">
            <a:avLst/>
          </a:prstGeom>
          <a:noFill/>
        </p:spPr>
        <p:txBody>
          <a:bodyPr wrap="square" rtlCol="0">
            <a:spAutoFit/>
          </a:bodyPr>
          <a:lstStyle/>
          <a:p>
            <a:r>
              <a:rPr lang="en-US" sz="1200" dirty="0" smtClean="0">
                <a:solidFill>
                  <a:srgbClr val="000000"/>
                </a:solidFill>
                <a:latin typeface="Times"/>
                <a:cs typeface="Times"/>
              </a:rPr>
              <a:t>Aware-Block</a:t>
            </a:r>
            <a:endParaRPr lang="en-US" sz="1200" dirty="0">
              <a:solidFill>
                <a:srgbClr val="000000"/>
              </a:solidFill>
              <a:latin typeface="Times"/>
              <a:cs typeface="Times"/>
            </a:endParaRPr>
          </a:p>
        </p:txBody>
      </p:sp>
      <p:sp>
        <p:nvSpPr>
          <p:cNvPr id="51" name="TextBox 50"/>
          <p:cNvSpPr txBox="1"/>
          <p:nvPr/>
        </p:nvSpPr>
        <p:spPr>
          <a:xfrm>
            <a:off x="8077200" y="4105870"/>
            <a:ext cx="1295400" cy="276999"/>
          </a:xfrm>
          <a:prstGeom prst="rect">
            <a:avLst/>
          </a:prstGeom>
          <a:noFill/>
        </p:spPr>
        <p:txBody>
          <a:bodyPr wrap="square" rtlCol="0">
            <a:spAutoFit/>
          </a:bodyPr>
          <a:lstStyle/>
          <a:p>
            <a:r>
              <a:rPr lang="en-US" sz="1200" dirty="0" smtClean="0">
                <a:solidFill>
                  <a:srgbClr val="000000"/>
                </a:solidFill>
                <a:latin typeface="Times"/>
                <a:cs typeface="Times"/>
              </a:rPr>
              <a:t>Aware</a:t>
            </a:r>
            <a:endParaRPr lang="en-US" sz="1200" dirty="0">
              <a:solidFill>
                <a:srgbClr val="000000"/>
              </a:solidFill>
              <a:latin typeface="Times"/>
              <a:cs typeface="Times"/>
            </a:endParaRPr>
          </a:p>
        </p:txBody>
      </p:sp>
      <p:grpSp>
        <p:nvGrpSpPr>
          <p:cNvPr id="16" name="Group 15"/>
          <p:cNvGrpSpPr/>
          <p:nvPr/>
        </p:nvGrpSpPr>
        <p:grpSpPr>
          <a:xfrm rot="1670068">
            <a:off x="7736345" y="4559656"/>
            <a:ext cx="228600" cy="228600"/>
            <a:chOff x="7696200" y="3657600"/>
            <a:chExt cx="228600" cy="228600"/>
          </a:xfrm>
          <a:effectLst/>
        </p:grpSpPr>
        <p:cxnSp>
          <p:nvCxnSpPr>
            <p:cNvPr id="9" name="Straight Connector 8"/>
            <p:cNvCxnSpPr/>
            <p:nvPr/>
          </p:nvCxnSpPr>
          <p:spPr>
            <a:xfrm>
              <a:off x="7696200" y="3733800"/>
              <a:ext cx="228600" cy="76200"/>
            </a:xfrm>
            <a:prstGeom prst="line">
              <a:avLst/>
            </a:prstGeom>
            <a:ln w="28575" cmpd="sng">
              <a:solidFill>
                <a:srgbClr val="9147BD"/>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772400" y="3657600"/>
              <a:ext cx="76200" cy="228600"/>
            </a:xfrm>
            <a:prstGeom prst="line">
              <a:avLst/>
            </a:prstGeom>
            <a:ln w="28575" cmpd="sng">
              <a:solidFill>
                <a:srgbClr val="9147BD"/>
              </a:solidFill>
            </a:ln>
            <a:effectLst/>
          </p:spPr>
          <p:style>
            <a:lnRef idx="2">
              <a:schemeClr val="accent1"/>
            </a:lnRef>
            <a:fillRef idx="0">
              <a:schemeClr val="accent1"/>
            </a:fillRef>
            <a:effectRef idx="1">
              <a:schemeClr val="accent1"/>
            </a:effectRef>
            <a:fontRef idx="minor">
              <a:schemeClr val="tx1"/>
            </a:fontRef>
          </p:style>
        </p:cxnSp>
      </p:grpSp>
      <p:sp>
        <p:nvSpPr>
          <p:cNvPr id="49" name="Oval 48"/>
          <p:cNvSpPr/>
          <p:nvPr/>
        </p:nvSpPr>
        <p:spPr bwMode="auto">
          <a:xfrm>
            <a:off x="7772400" y="4182070"/>
            <a:ext cx="152400" cy="152400"/>
          </a:xfrm>
          <a:prstGeom prst="ellipse">
            <a:avLst/>
          </a:prstGeom>
          <a:noFill/>
          <a:ln w="28575" cmpd="sng">
            <a:solidFill>
              <a:srgbClr val="C8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000000"/>
              </a:solidFill>
              <a:effectLst>
                <a:outerShdw blurRad="38100" dist="38100" dir="2700000" algn="tl">
                  <a:srgbClr val="000000">
                    <a:alpha val="43137"/>
                  </a:srgbClr>
                </a:outerShdw>
              </a:effectLst>
              <a:latin typeface="Times"/>
              <a:cs typeface="Times"/>
            </a:endParaRPr>
          </a:p>
        </p:txBody>
      </p:sp>
      <p:cxnSp>
        <p:nvCxnSpPr>
          <p:cNvPr id="42" name="Straight Connector 41"/>
          <p:cNvCxnSpPr/>
          <p:nvPr/>
        </p:nvCxnSpPr>
        <p:spPr>
          <a:xfrm>
            <a:off x="7620000" y="5057001"/>
            <a:ext cx="533400" cy="0"/>
          </a:xfrm>
          <a:prstGeom prst="line">
            <a:avLst/>
          </a:prstGeom>
          <a:ln w="19050" cmpd="sng">
            <a:solidFill>
              <a:srgbClr val="9147BD"/>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Isosceles Triangle 19"/>
          <p:cNvSpPr/>
          <p:nvPr/>
        </p:nvSpPr>
        <p:spPr bwMode="auto">
          <a:xfrm>
            <a:off x="7772400" y="4980801"/>
            <a:ext cx="152400" cy="152400"/>
          </a:xfrm>
          <a:prstGeom prst="triangle">
            <a:avLst/>
          </a:prstGeom>
          <a:noFill/>
          <a:ln w="38100" cmpd="sng">
            <a:solidFill>
              <a:srgbClr val="9147B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000000"/>
              </a:solidFill>
              <a:effectLst>
                <a:outerShdw blurRad="38100" dist="38100" dir="2700000" algn="tl">
                  <a:srgbClr val="000000">
                    <a:alpha val="43137"/>
                  </a:srgbClr>
                </a:outerShdw>
              </a:effectLst>
              <a:latin typeface="Times"/>
              <a:cs typeface="Times"/>
            </a:endParaRPr>
          </a:p>
        </p:txBody>
      </p:sp>
      <p:sp>
        <p:nvSpPr>
          <p:cNvPr id="44" name="TextBox 43"/>
          <p:cNvSpPr txBox="1"/>
          <p:nvPr/>
        </p:nvSpPr>
        <p:spPr>
          <a:xfrm>
            <a:off x="8077200" y="4551402"/>
            <a:ext cx="1295400" cy="276999"/>
          </a:xfrm>
          <a:prstGeom prst="rect">
            <a:avLst/>
          </a:prstGeom>
          <a:noFill/>
        </p:spPr>
        <p:txBody>
          <a:bodyPr wrap="square" rtlCol="0">
            <a:spAutoFit/>
          </a:bodyPr>
          <a:lstStyle/>
          <a:p>
            <a:r>
              <a:rPr lang="en-US" sz="1200" dirty="0" smtClean="0">
                <a:solidFill>
                  <a:srgbClr val="000000"/>
                </a:solidFill>
                <a:latin typeface="Times"/>
                <a:cs typeface="Times"/>
              </a:rPr>
              <a:t>Agnostic-Block</a:t>
            </a:r>
            <a:endParaRPr lang="en-US" sz="1200" dirty="0">
              <a:solidFill>
                <a:srgbClr val="000000"/>
              </a:solidFill>
              <a:latin typeface="Times"/>
              <a:cs typeface="Times"/>
            </a:endParaRPr>
          </a:p>
        </p:txBody>
      </p:sp>
      <p:sp>
        <p:nvSpPr>
          <p:cNvPr id="46" name="TextBox 45"/>
          <p:cNvSpPr txBox="1"/>
          <p:nvPr/>
        </p:nvSpPr>
        <p:spPr>
          <a:xfrm>
            <a:off x="8077200" y="4904601"/>
            <a:ext cx="1295400" cy="276999"/>
          </a:xfrm>
          <a:prstGeom prst="rect">
            <a:avLst/>
          </a:prstGeom>
          <a:noFill/>
        </p:spPr>
        <p:txBody>
          <a:bodyPr wrap="square" rtlCol="0">
            <a:spAutoFit/>
          </a:bodyPr>
          <a:lstStyle/>
          <a:p>
            <a:r>
              <a:rPr lang="en-US" sz="1200" dirty="0" smtClean="0">
                <a:solidFill>
                  <a:srgbClr val="000000"/>
                </a:solidFill>
                <a:latin typeface="Times"/>
                <a:cs typeface="Times"/>
              </a:rPr>
              <a:t>Agnostic</a:t>
            </a:r>
            <a:endParaRPr lang="en-US" sz="1200" dirty="0">
              <a:solidFill>
                <a:srgbClr val="000000"/>
              </a:solidFill>
              <a:latin typeface="Times"/>
              <a:cs typeface="Times"/>
            </a:endParaRPr>
          </a:p>
        </p:txBody>
      </p:sp>
      <p:sp>
        <p:nvSpPr>
          <p:cNvPr id="4" name="Freeform 3"/>
          <p:cNvSpPr/>
          <p:nvPr/>
        </p:nvSpPr>
        <p:spPr>
          <a:xfrm>
            <a:off x="7391400" y="3866404"/>
            <a:ext cx="470330" cy="705596"/>
          </a:xfrm>
          <a:custGeom>
            <a:avLst/>
            <a:gdLst>
              <a:gd name="connsiteX0" fmla="*/ 0 w 470330"/>
              <a:gd name="connsiteY0" fmla="*/ 705596 h 705596"/>
              <a:gd name="connsiteX1" fmla="*/ 470330 w 470330"/>
              <a:gd name="connsiteY1" fmla="*/ 203839 h 705596"/>
              <a:gd name="connsiteX2" fmla="*/ 0 w 470330"/>
              <a:gd name="connsiteY2" fmla="*/ 0 h 705596"/>
            </a:gdLst>
            <a:ahLst/>
            <a:cxnLst>
              <a:cxn ang="0">
                <a:pos x="connsiteX0" y="connsiteY0"/>
              </a:cxn>
              <a:cxn ang="0">
                <a:pos x="connsiteX1" y="connsiteY1"/>
              </a:cxn>
              <a:cxn ang="0">
                <a:pos x="connsiteX2" y="connsiteY2"/>
              </a:cxn>
            </a:cxnLst>
            <a:rect l="l" t="t" r="r" b="b"/>
            <a:pathLst>
              <a:path w="470330" h="705596">
                <a:moveTo>
                  <a:pt x="0" y="705596"/>
                </a:moveTo>
                <a:cubicBezTo>
                  <a:pt x="235165" y="513517"/>
                  <a:pt x="470330" y="321438"/>
                  <a:pt x="470330" y="203839"/>
                </a:cubicBezTo>
                <a:cubicBezTo>
                  <a:pt x="470330" y="86240"/>
                  <a:pt x="0" y="0"/>
                  <a:pt x="0" y="0"/>
                </a:cubicBezTo>
              </a:path>
            </a:pathLst>
          </a:cu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5" name="TextBox 4"/>
          <p:cNvSpPr txBox="1"/>
          <p:nvPr/>
        </p:nvSpPr>
        <p:spPr>
          <a:xfrm>
            <a:off x="7239000" y="3352800"/>
            <a:ext cx="1143000" cy="369332"/>
          </a:xfrm>
          <a:prstGeom prst="rect">
            <a:avLst/>
          </a:prstGeom>
          <a:noFill/>
        </p:spPr>
        <p:txBody>
          <a:bodyPr wrap="square" rtlCol="0">
            <a:spAutoFit/>
          </a:bodyPr>
          <a:lstStyle/>
          <a:p>
            <a:r>
              <a:rPr lang="en-US" dirty="0" smtClean="0">
                <a:solidFill>
                  <a:srgbClr val="FF0000"/>
                </a:solidFill>
              </a:rPr>
              <a:t>98-115%</a:t>
            </a:r>
            <a:endParaRPr lang="en-US" dirty="0">
              <a:solidFill>
                <a:srgbClr val="FF0000"/>
              </a:solidFill>
            </a:endParaRPr>
          </a:p>
        </p:txBody>
      </p:sp>
      <p:sp>
        <p:nvSpPr>
          <p:cNvPr id="39" name="Content Placeholder 2"/>
          <p:cNvSpPr txBox="1">
            <a:spLocks/>
          </p:cNvSpPr>
          <p:nvPr/>
        </p:nvSpPr>
        <p:spPr>
          <a:xfrm>
            <a:off x="381000" y="914400"/>
            <a:ext cx="8382000" cy="1219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2600" kern="1200">
                <a:solidFill>
                  <a:schemeClr val="bg1"/>
                </a:solidFill>
                <a:latin typeface="Times"/>
                <a:ea typeface="+mn-ea"/>
                <a:cs typeface="+mn-cs"/>
              </a:defRPr>
            </a:lvl1pPr>
            <a:lvl2pPr marL="914400" indent="-396875" algn="l" defTabSz="914363" rtl="0" eaLnBrk="1" latinLnBrk="0" hangingPunct="1">
              <a:lnSpc>
                <a:spcPct val="90000"/>
              </a:lnSpc>
              <a:spcBef>
                <a:spcPct val="20000"/>
              </a:spcBef>
              <a:buFontTx/>
              <a:buBlip>
                <a:blip r:embed="rId4"/>
              </a:buBlip>
              <a:defRPr sz="2000" kern="1200">
                <a:solidFill>
                  <a:schemeClr val="bg1">
                    <a:lumMod val="75000"/>
                    <a:lumOff val="25000"/>
                  </a:schemeClr>
                </a:solidFill>
                <a:latin typeface="Times"/>
                <a:ea typeface="+mn-ea"/>
                <a:cs typeface="+mn-cs"/>
              </a:defRPr>
            </a:lvl2pPr>
            <a:lvl3pPr marL="1258888" indent="-344488" algn="l" defTabSz="914363" rtl="0" eaLnBrk="1" latinLnBrk="0" hangingPunct="1">
              <a:lnSpc>
                <a:spcPct val="90000"/>
              </a:lnSpc>
              <a:spcBef>
                <a:spcPct val="20000"/>
              </a:spcBef>
              <a:buFontTx/>
              <a:buBlip>
                <a:blip r:embed="rId4"/>
              </a:buBlip>
              <a:defRPr sz="2000" kern="1200">
                <a:solidFill>
                  <a:schemeClr val="bg1">
                    <a:lumMod val="75000"/>
                    <a:lumOff val="25000"/>
                  </a:schemeClr>
                </a:solidFill>
                <a:latin typeface="Times"/>
                <a:ea typeface="+mn-ea"/>
                <a:cs typeface="+mn-cs"/>
              </a:defRPr>
            </a:lvl3pPr>
            <a:lvl4pPr marL="1604963" indent="-346075" algn="l" defTabSz="914363" rtl="0" eaLnBrk="1" latinLnBrk="0" hangingPunct="1">
              <a:lnSpc>
                <a:spcPct val="90000"/>
              </a:lnSpc>
              <a:spcBef>
                <a:spcPct val="20000"/>
              </a:spcBef>
              <a:buFontTx/>
              <a:buBlip>
                <a:blip r:embed="rId4"/>
              </a:buBlip>
              <a:defRPr sz="2000" kern="1200">
                <a:solidFill>
                  <a:schemeClr val="bg1">
                    <a:lumMod val="75000"/>
                    <a:lumOff val="25000"/>
                  </a:schemeClr>
                </a:solidFill>
                <a:latin typeface="Times"/>
                <a:ea typeface="+mn-ea"/>
                <a:cs typeface="+mn-cs"/>
              </a:defRPr>
            </a:lvl4pPr>
            <a:lvl5pPr marL="1941513" indent="-336550" algn="l" defTabSz="914363" rtl="0" eaLnBrk="1" latinLnBrk="0" hangingPunct="1">
              <a:lnSpc>
                <a:spcPct val="90000"/>
              </a:lnSpc>
              <a:spcBef>
                <a:spcPct val="20000"/>
              </a:spcBef>
              <a:buFontTx/>
              <a:buBlip>
                <a:blip r:embed="rId4"/>
              </a:buBlip>
              <a:defRPr sz="2000" kern="1200">
                <a:solidFill>
                  <a:schemeClr val="bg1">
                    <a:lumMod val="75000"/>
                    <a:lumOff val="25000"/>
                  </a:schemeClr>
                </a:solidFill>
                <a:latin typeface="Times"/>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Data-aware technique always yields better compression ratio than Data-Agnostic technique</a:t>
            </a:r>
          </a:p>
        </p:txBody>
      </p:sp>
      <p:sp>
        <p:nvSpPr>
          <p:cNvPr id="8" name="Date Placeholder 7"/>
          <p:cNvSpPr>
            <a:spLocks noGrp="1"/>
          </p:cNvSpPr>
          <p:nvPr>
            <p:ph type="dt" sz="half" idx="10"/>
          </p:nvPr>
        </p:nvSpPr>
        <p:spPr/>
        <p:txBody>
          <a:bodyPr/>
          <a:lstStyle/>
          <a:p>
            <a:r>
              <a:rPr lang="en-US" smtClean="0"/>
              <a:t>Tanzima Islam (tislam@purdue.edu)</a:t>
            </a:r>
            <a:endParaRPr lang="en-US" dirty="0"/>
          </a:p>
        </p:txBody>
      </p:sp>
      <p:sp>
        <p:nvSpPr>
          <p:cNvPr id="10" name="Footer Placeholder 9"/>
          <p:cNvSpPr>
            <a:spLocks noGrp="1"/>
          </p:cNvSpPr>
          <p:nvPr>
            <p:ph type="ftr" sz="quarter" idx="3"/>
          </p:nvPr>
        </p:nvSpPr>
        <p:spPr/>
        <p:txBody>
          <a:bodyPr/>
          <a:lstStyle/>
          <a:p>
            <a:r>
              <a:rPr lang="en-US" smtClean="0"/>
              <a:t>Reliable &amp; Scalable Checkpointing Systems</a:t>
            </a:r>
            <a:endParaRPr lang="en-US" dirty="0"/>
          </a:p>
        </p:txBody>
      </p:sp>
      <p:graphicFrame>
        <p:nvGraphicFramePr>
          <p:cNvPr id="37" name="Chart 36"/>
          <p:cNvGraphicFramePr>
            <a:graphicFrameLocks noGrp="1"/>
          </p:cNvGraphicFramePr>
          <p:nvPr>
            <p:extLst>
              <p:ext uri="{D42A27DB-BD31-4B8C-83A1-F6EECF244321}">
                <p14:modId xmlns:p14="http://schemas.microsoft.com/office/powerpoint/2010/main" val="158395962"/>
              </p:ext>
            </p:extLst>
          </p:nvPr>
        </p:nvGraphicFramePr>
        <p:xfrm>
          <a:off x="152400" y="3111499"/>
          <a:ext cx="3752615" cy="22987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Chart 42"/>
          <p:cNvGraphicFramePr>
            <a:graphicFrameLocks noGrp="1"/>
          </p:cNvGraphicFramePr>
          <p:nvPr>
            <p:extLst>
              <p:ext uri="{D42A27DB-BD31-4B8C-83A1-F6EECF244321}">
                <p14:modId xmlns:p14="http://schemas.microsoft.com/office/powerpoint/2010/main" val="2076801963"/>
              </p:ext>
            </p:extLst>
          </p:nvPr>
        </p:nvGraphicFramePr>
        <p:xfrm>
          <a:off x="3962400" y="2940803"/>
          <a:ext cx="3721100" cy="2469397"/>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p:cNvSpPr txBox="1"/>
          <p:nvPr/>
        </p:nvSpPr>
        <p:spPr>
          <a:xfrm>
            <a:off x="1828800" y="5407223"/>
            <a:ext cx="1600200" cy="307777"/>
          </a:xfrm>
          <a:prstGeom prst="rect">
            <a:avLst/>
          </a:prstGeom>
          <a:noFill/>
        </p:spPr>
        <p:txBody>
          <a:bodyPr wrap="square" rtlCol="0">
            <a:spAutoFit/>
          </a:bodyPr>
          <a:lstStyle/>
          <a:p>
            <a:r>
              <a:rPr lang="en-US" sz="1400" dirty="0" smtClean="0">
                <a:solidFill>
                  <a:srgbClr val="000000"/>
                </a:solidFill>
                <a:latin typeface="Times"/>
                <a:cs typeface="Times"/>
              </a:rPr>
              <a:t>ALE3D</a:t>
            </a:r>
            <a:endParaRPr lang="en-US" sz="1400" dirty="0">
              <a:solidFill>
                <a:srgbClr val="000000"/>
              </a:solidFill>
              <a:latin typeface="Times"/>
              <a:cs typeface="Times"/>
            </a:endParaRPr>
          </a:p>
        </p:txBody>
      </p:sp>
      <p:sp>
        <p:nvSpPr>
          <p:cNvPr id="53" name="TextBox 52"/>
          <p:cNvSpPr txBox="1"/>
          <p:nvPr/>
        </p:nvSpPr>
        <p:spPr>
          <a:xfrm>
            <a:off x="5410200" y="5407223"/>
            <a:ext cx="1600200" cy="307777"/>
          </a:xfrm>
          <a:prstGeom prst="rect">
            <a:avLst/>
          </a:prstGeom>
          <a:noFill/>
        </p:spPr>
        <p:txBody>
          <a:bodyPr wrap="square" rtlCol="0">
            <a:spAutoFit/>
          </a:bodyPr>
          <a:lstStyle/>
          <a:p>
            <a:r>
              <a:rPr lang="en-US" sz="1400" dirty="0" smtClean="0">
                <a:solidFill>
                  <a:srgbClr val="000000"/>
                </a:solidFill>
                <a:latin typeface="Times"/>
                <a:cs typeface="Times"/>
              </a:rPr>
              <a:t>Cactus</a:t>
            </a:r>
            <a:endParaRPr lang="en-US" sz="1400" dirty="0">
              <a:solidFill>
                <a:srgbClr val="000000"/>
              </a:solidFill>
              <a:latin typeface="Times"/>
              <a:cs typeface="Times"/>
            </a:endParaRPr>
          </a:p>
        </p:txBody>
      </p:sp>
      <p:sp>
        <p:nvSpPr>
          <p:cNvPr id="3" name="Slide Number Placeholder 2"/>
          <p:cNvSpPr>
            <a:spLocks noGrp="1"/>
          </p:cNvSpPr>
          <p:nvPr>
            <p:ph type="sldNum" sz="quarter" idx="4"/>
          </p:nvPr>
        </p:nvSpPr>
        <p:spPr/>
        <p:txBody>
          <a:bodyPr/>
          <a:lstStyle/>
          <a:p>
            <a:fld id="{0EF8A7D6-9BFA-C441-9BC7-0AEF5299FFED}" type="slidenum">
              <a:rPr lang="en-US" smtClean="0"/>
              <a:pPr/>
              <a:t>20</a:t>
            </a:fld>
            <a:endParaRPr lang="en-US" dirty="0"/>
          </a:p>
        </p:txBody>
      </p:sp>
    </p:spTree>
    <p:extLst>
      <p:ext uri="{BB962C8B-B14F-4D97-AF65-F5344CB8AC3E}">
        <p14:creationId xmlns:p14="http://schemas.microsoft.com/office/powerpoint/2010/main" val="17792791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Effectiveness Study</a:t>
            </a:r>
            <a:endParaRPr lang="en-US" dirty="0"/>
          </a:p>
        </p:txBody>
      </p:sp>
      <p:sp>
        <p:nvSpPr>
          <p:cNvPr id="3" name="Content Placeholder 2"/>
          <p:cNvSpPr>
            <a:spLocks noGrp="1"/>
          </p:cNvSpPr>
          <p:nvPr>
            <p:ph idx="1"/>
          </p:nvPr>
        </p:nvSpPr>
        <p:spPr>
          <a:xfrm>
            <a:off x="381000" y="1219200"/>
            <a:ext cx="8382000" cy="4267200"/>
          </a:xfrm>
        </p:spPr>
        <p:txBody>
          <a:bodyPr>
            <a:normAutofit/>
          </a:bodyPr>
          <a:lstStyle/>
          <a:p>
            <a:r>
              <a:rPr lang="en-US" dirty="0" smtClean="0"/>
              <a:t>Data-aware compression always wins</a:t>
            </a:r>
          </a:p>
          <a:p>
            <a:pPr lvl="1"/>
            <a:r>
              <a:rPr lang="en-US" dirty="0" smtClean="0"/>
              <a:t>Reduces gigabytes of data for Cactus</a:t>
            </a:r>
          </a:p>
          <a:p>
            <a:pPr marL="517525" lvl="1" indent="0">
              <a:buNone/>
            </a:pPr>
            <a:endParaRPr lang="en-US" dirty="0" smtClean="0"/>
          </a:p>
          <a:p>
            <a:r>
              <a:rPr lang="en-US" dirty="0" smtClean="0"/>
              <a:t>Larger group sizes may improve compression ratio</a:t>
            </a:r>
          </a:p>
          <a:p>
            <a:endParaRPr lang="en-US" dirty="0"/>
          </a:p>
          <a:p>
            <a:r>
              <a:rPr lang="en-US" dirty="0" smtClean="0"/>
              <a:t>Different merging schemes for different applications</a:t>
            </a:r>
          </a:p>
          <a:p>
            <a:pPr marL="0" indent="0">
              <a:buNone/>
            </a:pPr>
            <a:endParaRPr lang="en-US" dirty="0" smtClean="0"/>
          </a:p>
          <a:p>
            <a:r>
              <a:rPr lang="en-US" dirty="0" smtClean="0"/>
              <a:t>Compression ratio follows course of simulation</a:t>
            </a:r>
          </a:p>
        </p:txBody>
      </p:sp>
      <p:sp>
        <p:nvSpPr>
          <p:cNvPr id="6" name="Date Placeholder 5"/>
          <p:cNvSpPr>
            <a:spLocks noGrp="1"/>
          </p:cNvSpPr>
          <p:nvPr>
            <p:ph type="dt" sz="half" idx="10"/>
          </p:nvPr>
        </p:nvSpPr>
        <p:spPr/>
        <p:txBody>
          <a:bodyPr/>
          <a:lstStyle/>
          <a:p>
            <a:r>
              <a:rPr lang="en-US" smtClean="0"/>
              <a:t>Tanzima Islam (tislam@purdue.edu)</a:t>
            </a:r>
            <a:endParaRPr lang="en-US" dirty="0"/>
          </a:p>
        </p:txBody>
      </p:sp>
      <p:sp>
        <p:nvSpPr>
          <p:cNvPr id="7" name="Footer Placeholder 6"/>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21</a:t>
            </a:fld>
            <a:endParaRPr lang="en-US" dirty="0"/>
          </a:p>
        </p:txBody>
      </p:sp>
    </p:spTree>
    <p:extLst>
      <p:ext uri="{BB962C8B-B14F-4D97-AF65-F5344CB8AC3E}">
        <p14:creationId xmlns:p14="http://schemas.microsoft.com/office/powerpoint/2010/main" val="30833308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Data-Aware Compression on Latency</a:t>
            </a:r>
            <a:endParaRPr lang="en-US" dirty="0"/>
          </a:p>
        </p:txBody>
      </p:sp>
      <p:sp>
        <p:nvSpPr>
          <p:cNvPr id="3" name="Content Placeholder 2"/>
          <p:cNvSpPr>
            <a:spLocks noGrp="1"/>
          </p:cNvSpPr>
          <p:nvPr>
            <p:ph idx="1"/>
          </p:nvPr>
        </p:nvSpPr>
        <p:spPr>
          <a:xfrm>
            <a:off x="381000" y="1219200"/>
            <a:ext cx="8763000" cy="2362200"/>
          </a:xfrm>
        </p:spPr>
        <p:txBody>
          <a:bodyPr>
            <a:normAutofit/>
          </a:bodyPr>
          <a:lstStyle/>
          <a:p>
            <a:r>
              <a:rPr lang="en-US" sz="2400" dirty="0" smtClean="0"/>
              <a:t>IOR with Grouped(N</a:t>
            </a:r>
            <a:r>
              <a:rPr lang="en-US" sz="2400" dirty="0" smtClean="0">
                <a:latin typeface="Wingdings"/>
                <a:ea typeface="Wingdings"/>
                <a:cs typeface="Wingdings"/>
                <a:sym typeface="Wingdings"/>
              </a:rPr>
              <a:t></a:t>
            </a:r>
            <a:r>
              <a:rPr lang="en-US" sz="2400" dirty="0" smtClean="0"/>
              <a:t>M) transfer, groups of 32 processes</a:t>
            </a:r>
          </a:p>
          <a:p>
            <a:pPr lvl="1"/>
            <a:r>
              <a:rPr lang="en-US" sz="1800" dirty="0" smtClean="0"/>
              <a:t>Data-aware: 1.2GB, data-agnostic: 2.4GB</a:t>
            </a:r>
          </a:p>
          <a:p>
            <a:r>
              <a:rPr lang="en-US" sz="2400" dirty="0" smtClean="0"/>
              <a:t>Data-aware compression improves I/O performance at large scale</a:t>
            </a:r>
          </a:p>
          <a:p>
            <a:pPr lvl="1"/>
            <a:r>
              <a:rPr lang="en-US" dirty="0" smtClean="0"/>
              <a:t>Improvement during write 43% -  70%</a:t>
            </a:r>
          </a:p>
          <a:p>
            <a:pPr lvl="1"/>
            <a:r>
              <a:rPr lang="en-US" dirty="0" smtClean="0"/>
              <a:t>Improvement during read 48% - 70%</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347623263"/>
              </p:ext>
            </p:extLst>
          </p:nvPr>
        </p:nvGraphicFramePr>
        <p:xfrm>
          <a:off x="0" y="28956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Brace 3"/>
          <p:cNvSpPr/>
          <p:nvPr/>
        </p:nvSpPr>
        <p:spPr>
          <a:xfrm>
            <a:off x="6400800" y="3886200"/>
            <a:ext cx="152400" cy="609600"/>
          </a:xfrm>
          <a:prstGeom prst="righ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p:cNvSpPr/>
          <p:nvPr/>
        </p:nvSpPr>
        <p:spPr>
          <a:xfrm>
            <a:off x="6400800" y="4800600"/>
            <a:ext cx="152400" cy="381000"/>
          </a:xfrm>
          <a:prstGeom prst="rightBrace">
            <a:avLst/>
          </a:prstGeom>
          <a:ln w="19050" cmpd="sng">
            <a:solidFill>
              <a:schemeClr val="bg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a:cs typeface="Times"/>
            </a:endParaRPr>
          </a:p>
        </p:txBody>
      </p:sp>
      <p:sp>
        <p:nvSpPr>
          <p:cNvPr id="9" name="TextBox 8"/>
          <p:cNvSpPr txBox="1"/>
          <p:nvPr/>
        </p:nvSpPr>
        <p:spPr>
          <a:xfrm>
            <a:off x="6477000" y="4038600"/>
            <a:ext cx="1295400" cy="381000"/>
          </a:xfrm>
          <a:prstGeom prst="rect">
            <a:avLst/>
          </a:prstGeom>
          <a:noFill/>
        </p:spPr>
        <p:txBody>
          <a:bodyPr wrap="square" rtlCol="0">
            <a:spAutoFit/>
          </a:bodyPr>
          <a:lstStyle/>
          <a:p>
            <a:r>
              <a:rPr lang="en-US" dirty="0" smtClean="0">
                <a:solidFill>
                  <a:srgbClr val="000000"/>
                </a:solidFill>
                <a:latin typeface="Times"/>
                <a:cs typeface="Times"/>
              </a:rPr>
              <a:t>Agnostic</a:t>
            </a:r>
            <a:endParaRPr lang="en-US" dirty="0">
              <a:solidFill>
                <a:srgbClr val="000000"/>
              </a:solidFill>
              <a:latin typeface="Times"/>
              <a:cs typeface="Times"/>
            </a:endParaRPr>
          </a:p>
        </p:txBody>
      </p:sp>
      <p:sp>
        <p:nvSpPr>
          <p:cNvPr id="10" name="TextBox 9"/>
          <p:cNvSpPr txBox="1"/>
          <p:nvPr/>
        </p:nvSpPr>
        <p:spPr>
          <a:xfrm>
            <a:off x="6477000" y="4800600"/>
            <a:ext cx="1295400" cy="381000"/>
          </a:xfrm>
          <a:prstGeom prst="rect">
            <a:avLst/>
          </a:prstGeom>
          <a:noFill/>
        </p:spPr>
        <p:txBody>
          <a:bodyPr wrap="square" rtlCol="0">
            <a:spAutoFit/>
          </a:bodyPr>
          <a:lstStyle/>
          <a:p>
            <a:r>
              <a:rPr lang="en-US" dirty="0" smtClean="0">
                <a:solidFill>
                  <a:srgbClr val="000000"/>
                </a:solidFill>
                <a:latin typeface="Times"/>
                <a:cs typeface="Times"/>
              </a:rPr>
              <a:t>Aware</a:t>
            </a:r>
            <a:endParaRPr lang="en-US" dirty="0">
              <a:solidFill>
                <a:srgbClr val="000000"/>
              </a:solidFill>
              <a:latin typeface="Times"/>
              <a:cs typeface="Times"/>
            </a:endParaRPr>
          </a:p>
        </p:txBody>
      </p:sp>
      <p:grpSp>
        <p:nvGrpSpPr>
          <p:cNvPr id="11" name="Group 10"/>
          <p:cNvGrpSpPr/>
          <p:nvPr/>
        </p:nvGrpSpPr>
        <p:grpSpPr>
          <a:xfrm>
            <a:off x="7543800" y="4295001"/>
            <a:ext cx="2286000" cy="276999"/>
            <a:chOff x="7543800" y="3352800"/>
            <a:chExt cx="2286000" cy="276999"/>
          </a:xfrm>
        </p:grpSpPr>
        <p:cxnSp>
          <p:nvCxnSpPr>
            <p:cNvPr id="20" name="Straight Connector 19"/>
            <p:cNvCxnSpPr/>
            <p:nvPr/>
          </p:nvCxnSpPr>
          <p:spPr>
            <a:xfrm>
              <a:off x="7543800" y="3477399"/>
              <a:ext cx="533400" cy="0"/>
            </a:xfrm>
            <a:prstGeom prst="line">
              <a:avLst/>
            </a:prstGeom>
            <a:ln w="38100" cmpd="sng">
              <a:solidFill>
                <a:srgbClr val="9147BD"/>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bwMode="auto">
            <a:xfrm>
              <a:off x="7772400" y="3401199"/>
              <a:ext cx="152400" cy="152400"/>
            </a:xfrm>
            <a:prstGeom prst="ellipse">
              <a:avLst/>
            </a:prstGeom>
            <a:solidFill>
              <a:schemeClr val="tx1"/>
            </a:solidFill>
            <a:ln w="38100" cmpd="sng">
              <a:solidFill>
                <a:srgbClr val="9147B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Times"/>
                <a:cs typeface="Times"/>
              </a:endParaRPr>
            </a:p>
          </p:txBody>
        </p:sp>
        <p:sp>
          <p:nvSpPr>
            <p:cNvPr id="24" name="TextBox 23"/>
            <p:cNvSpPr txBox="1"/>
            <p:nvPr/>
          </p:nvSpPr>
          <p:spPr>
            <a:xfrm>
              <a:off x="8001000" y="3352800"/>
              <a:ext cx="1828800" cy="276999"/>
            </a:xfrm>
            <a:prstGeom prst="rect">
              <a:avLst/>
            </a:prstGeom>
            <a:noFill/>
          </p:spPr>
          <p:txBody>
            <a:bodyPr wrap="square" rtlCol="0">
              <a:spAutoFit/>
            </a:bodyPr>
            <a:lstStyle/>
            <a:p>
              <a:r>
                <a:rPr lang="en-US" sz="1200" dirty="0" smtClean="0">
                  <a:solidFill>
                    <a:srgbClr val="000000"/>
                  </a:solidFill>
                  <a:latin typeface="Times"/>
                  <a:cs typeface="Times"/>
                </a:rPr>
                <a:t>Agnostic-Read</a:t>
              </a:r>
              <a:endParaRPr lang="en-US" sz="1200" dirty="0">
                <a:solidFill>
                  <a:srgbClr val="000000"/>
                </a:solidFill>
                <a:latin typeface="Times"/>
                <a:cs typeface="Times"/>
              </a:endParaRPr>
            </a:p>
          </p:txBody>
        </p:sp>
      </p:grpSp>
      <p:grpSp>
        <p:nvGrpSpPr>
          <p:cNvPr id="12" name="Group 11"/>
          <p:cNvGrpSpPr/>
          <p:nvPr/>
        </p:nvGrpSpPr>
        <p:grpSpPr>
          <a:xfrm>
            <a:off x="7543800" y="3429000"/>
            <a:ext cx="2286000" cy="276999"/>
            <a:chOff x="7543800" y="3733800"/>
            <a:chExt cx="2286000" cy="276999"/>
          </a:xfrm>
        </p:grpSpPr>
        <p:cxnSp>
          <p:nvCxnSpPr>
            <p:cNvPr id="30" name="Straight Connector 29"/>
            <p:cNvCxnSpPr/>
            <p:nvPr/>
          </p:nvCxnSpPr>
          <p:spPr>
            <a:xfrm>
              <a:off x="7543800" y="3886200"/>
              <a:ext cx="533400" cy="0"/>
            </a:xfrm>
            <a:prstGeom prst="line">
              <a:avLst/>
            </a:prstGeom>
            <a:ln w="38100" cmpd="sng">
              <a:solidFill>
                <a:srgbClr val="9147BD"/>
              </a:solidFill>
              <a:prstDash val="soli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bwMode="auto">
            <a:xfrm>
              <a:off x="7772400" y="3810000"/>
              <a:ext cx="152400" cy="152400"/>
            </a:xfrm>
            <a:prstGeom prst="rect">
              <a:avLst/>
            </a:prstGeom>
            <a:solidFill>
              <a:srgbClr val="9147BD"/>
            </a:solidFill>
            <a:ln>
              <a:solidFill>
                <a:srgbClr val="AE55E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Times"/>
                <a:cs typeface="Times"/>
              </a:endParaRPr>
            </a:p>
          </p:txBody>
        </p:sp>
        <p:sp>
          <p:nvSpPr>
            <p:cNvPr id="33" name="TextBox 32"/>
            <p:cNvSpPr txBox="1"/>
            <p:nvPr/>
          </p:nvSpPr>
          <p:spPr>
            <a:xfrm>
              <a:off x="8001000" y="3733800"/>
              <a:ext cx="1828800" cy="276999"/>
            </a:xfrm>
            <a:prstGeom prst="rect">
              <a:avLst/>
            </a:prstGeom>
            <a:noFill/>
          </p:spPr>
          <p:txBody>
            <a:bodyPr wrap="square" rtlCol="0">
              <a:spAutoFit/>
            </a:bodyPr>
            <a:lstStyle/>
            <a:p>
              <a:r>
                <a:rPr lang="en-US" sz="1200" dirty="0" smtClean="0">
                  <a:solidFill>
                    <a:srgbClr val="000000"/>
                  </a:solidFill>
                  <a:latin typeface="Times"/>
                  <a:cs typeface="Times"/>
                </a:rPr>
                <a:t>Agnostic-Write</a:t>
              </a:r>
              <a:endParaRPr lang="en-US" sz="1200" dirty="0">
                <a:solidFill>
                  <a:srgbClr val="000000"/>
                </a:solidFill>
                <a:latin typeface="Times"/>
                <a:cs typeface="Times"/>
              </a:endParaRPr>
            </a:p>
          </p:txBody>
        </p:sp>
      </p:grpSp>
      <p:grpSp>
        <p:nvGrpSpPr>
          <p:cNvPr id="13" name="Group 12"/>
          <p:cNvGrpSpPr/>
          <p:nvPr/>
        </p:nvGrpSpPr>
        <p:grpSpPr>
          <a:xfrm>
            <a:off x="7543800" y="4659868"/>
            <a:ext cx="2286000" cy="276999"/>
            <a:chOff x="7543800" y="4126468"/>
            <a:chExt cx="2286000" cy="276999"/>
          </a:xfrm>
        </p:grpSpPr>
        <p:cxnSp>
          <p:nvCxnSpPr>
            <p:cNvPr id="32" name="Straight Connector 31"/>
            <p:cNvCxnSpPr/>
            <p:nvPr/>
          </p:nvCxnSpPr>
          <p:spPr>
            <a:xfrm>
              <a:off x="7543800" y="4267200"/>
              <a:ext cx="533400" cy="0"/>
            </a:xfrm>
            <a:prstGeom prst="line">
              <a:avLst/>
            </a:prstGeom>
            <a:ln w="38100"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2" name="Isosceles Triangle 21"/>
            <p:cNvSpPr/>
            <p:nvPr/>
          </p:nvSpPr>
          <p:spPr bwMode="auto">
            <a:xfrm>
              <a:off x="7772400" y="4191000"/>
              <a:ext cx="152400" cy="152400"/>
            </a:xfrm>
            <a:prstGeom prst="triangle">
              <a:avLst/>
            </a:prstGeom>
            <a:solidFill>
              <a:schemeClr val="tx1"/>
            </a:solidFill>
            <a:ln>
              <a:solidFill>
                <a:srgbClr val="008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Times"/>
                <a:cs typeface="Times"/>
              </a:endParaRPr>
            </a:p>
          </p:txBody>
        </p:sp>
        <p:sp>
          <p:nvSpPr>
            <p:cNvPr id="34" name="TextBox 33"/>
            <p:cNvSpPr txBox="1"/>
            <p:nvPr/>
          </p:nvSpPr>
          <p:spPr>
            <a:xfrm>
              <a:off x="8001000" y="4126468"/>
              <a:ext cx="1828800" cy="276999"/>
            </a:xfrm>
            <a:prstGeom prst="rect">
              <a:avLst/>
            </a:prstGeom>
            <a:noFill/>
          </p:spPr>
          <p:txBody>
            <a:bodyPr wrap="square" rtlCol="0">
              <a:spAutoFit/>
            </a:bodyPr>
            <a:lstStyle/>
            <a:p>
              <a:r>
                <a:rPr lang="en-US" sz="1200" dirty="0" smtClean="0">
                  <a:solidFill>
                    <a:srgbClr val="000000"/>
                  </a:solidFill>
                  <a:latin typeface="Times"/>
                  <a:cs typeface="Times"/>
                </a:rPr>
                <a:t>Aware-Read</a:t>
              </a:r>
              <a:endParaRPr lang="en-US" sz="1200" dirty="0">
                <a:solidFill>
                  <a:srgbClr val="000000"/>
                </a:solidFill>
                <a:latin typeface="Times"/>
                <a:cs typeface="Times"/>
              </a:endParaRPr>
            </a:p>
          </p:txBody>
        </p:sp>
      </p:grpSp>
      <p:grpSp>
        <p:nvGrpSpPr>
          <p:cNvPr id="14" name="Group 13"/>
          <p:cNvGrpSpPr/>
          <p:nvPr/>
        </p:nvGrpSpPr>
        <p:grpSpPr>
          <a:xfrm>
            <a:off x="7543800" y="3886200"/>
            <a:ext cx="2286000" cy="276999"/>
            <a:chOff x="7543800" y="4507468"/>
            <a:chExt cx="2286000" cy="276999"/>
          </a:xfrm>
        </p:grpSpPr>
        <p:cxnSp>
          <p:nvCxnSpPr>
            <p:cNvPr id="31" name="Straight Connector 30"/>
            <p:cNvCxnSpPr/>
            <p:nvPr/>
          </p:nvCxnSpPr>
          <p:spPr>
            <a:xfrm>
              <a:off x="7543800" y="4659868"/>
              <a:ext cx="533400" cy="0"/>
            </a:xfrm>
            <a:prstGeom prst="line">
              <a:avLst/>
            </a:prstGeom>
            <a:ln w="38100" cmpd="sng">
              <a:solidFill>
                <a:srgbClr val="008000"/>
              </a:solidFill>
              <a:prstDash val="solid"/>
            </a:ln>
            <a:effectLst/>
          </p:spPr>
          <p:style>
            <a:lnRef idx="2">
              <a:schemeClr val="accent1"/>
            </a:lnRef>
            <a:fillRef idx="0">
              <a:schemeClr val="accent1"/>
            </a:fillRef>
            <a:effectRef idx="1">
              <a:schemeClr val="accent1"/>
            </a:effectRef>
            <a:fontRef idx="minor">
              <a:schemeClr val="tx1"/>
            </a:fontRef>
          </p:style>
        </p:cxnSp>
        <p:sp>
          <p:nvSpPr>
            <p:cNvPr id="23" name="Diamond 22"/>
            <p:cNvSpPr/>
            <p:nvPr/>
          </p:nvSpPr>
          <p:spPr bwMode="auto">
            <a:xfrm>
              <a:off x="7772400" y="4572000"/>
              <a:ext cx="152400" cy="152400"/>
            </a:xfrm>
            <a:prstGeom prst="diamond">
              <a:avLst/>
            </a:prstGeom>
            <a:solidFill>
              <a:srgbClr val="73B92C"/>
            </a:solidFill>
            <a:ln>
              <a:solidFill>
                <a:srgbClr val="008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Times"/>
                <a:cs typeface="Times"/>
              </a:endParaRPr>
            </a:p>
          </p:txBody>
        </p:sp>
        <p:sp>
          <p:nvSpPr>
            <p:cNvPr id="35" name="TextBox 34"/>
            <p:cNvSpPr txBox="1"/>
            <p:nvPr/>
          </p:nvSpPr>
          <p:spPr>
            <a:xfrm>
              <a:off x="8001000" y="4507468"/>
              <a:ext cx="1828800" cy="276999"/>
            </a:xfrm>
            <a:prstGeom prst="rect">
              <a:avLst/>
            </a:prstGeom>
            <a:noFill/>
          </p:spPr>
          <p:txBody>
            <a:bodyPr wrap="square" rtlCol="0">
              <a:spAutoFit/>
            </a:bodyPr>
            <a:lstStyle/>
            <a:p>
              <a:r>
                <a:rPr lang="en-US" sz="1200" dirty="0" smtClean="0">
                  <a:solidFill>
                    <a:srgbClr val="000000"/>
                  </a:solidFill>
                  <a:latin typeface="Times"/>
                  <a:cs typeface="Times"/>
                </a:rPr>
                <a:t>Aware-Write</a:t>
              </a:r>
              <a:endParaRPr lang="en-US" sz="1200" dirty="0">
                <a:solidFill>
                  <a:srgbClr val="000000"/>
                </a:solidFill>
                <a:latin typeface="Times"/>
                <a:cs typeface="Times"/>
              </a:endParaRPr>
            </a:p>
          </p:txBody>
        </p:sp>
      </p:grpSp>
      <p:sp>
        <p:nvSpPr>
          <p:cNvPr id="16" name="Date Placeholder 15"/>
          <p:cNvSpPr>
            <a:spLocks noGrp="1"/>
          </p:cNvSpPr>
          <p:nvPr>
            <p:ph type="dt" sz="half" idx="10"/>
          </p:nvPr>
        </p:nvSpPr>
        <p:spPr/>
        <p:txBody>
          <a:bodyPr/>
          <a:lstStyle/>
          <a:p>
            <a:r>
              <a:rPr lang="en-US" smtClean="0"/>
              <a:t>Tanzima Islam (tislam@purdue.edu)</a:t>
            </a:r>
            <a:endParaRPr lang="en-US" dirty="0"/>
          </a:p>
        </p:txBody>
      </p:sp>
      <p:sp>
        <p:nvSpPr>
          <p:cNvPr id="17" name="Footer Placeholder 16"/>
          <p:cNvSpPr>
            <a:spLocks noGrp="1"/>
          </p:cNvSpPr>
          <p:nvPr>
            <p:ph type="ftr" sz="quarter" idx="3"/>
          </p:nvPr>
        </p:nvSpPr>
        <p:spPr/>
        <p:txBody>
          <a:bodyPr/>
          <a:lstStyle/>
          <a:p>
            <a:r>
              <a:rPr lang="en-US" smtClean="0"/>
              <a:t>Reliable &amp; Scalable Checkpointing Systems</a:t>
            </a:r>
            <a:endParaRPr lang="en-US" dirty="0"/>
          </a:p>
        </p:txBody>
      </p:sp>
      <p:sp>
        <p:nvSpPr>
          <p:cNvPr id="7" name="Slide Number Placeholder 6"/>
          <p:cNvSpPr>
            <a:spLocks noGrp="1"/>
          </p:cNvSpPr>
          <p:nvPr>
            <p:ph type="sldNum" sz="quarter" idx="4"/>
          </p:nvPr>
        </p:nvSpPr>
        <p:spPr/>
        <p:txBody>
          <a:bodyPr/>
          <a:lstStyle/>
          <a:p>
            <a:fld id="{0EF8A7D6-9BFA-C441-9BC7-0AEF5299FFED}" type="slidenum">
              <a:rPr lang="en-US" smtClean="0"/>
              <a:pPr/>
              <a:t>22</a:t>
            </a:fld>
            <a:endParaRPr lang="en-US" dirty="0"/>
          </a:p>
        </p:txBody>
      </p:sp>
    </p:spTree>
    <p:extLst>
      <p:ext uri="{BB962C8B-B14F-4D97-AF65-F5344CB8AC3E}">
        <p14:creationId xmlns:p14="http://schemas.microsoft.com/office/powerpoint/2010/main" val="1091100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4" grpId="0" animBg="1"/>
      <p:bldP spid="8"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382000" cy="451406"/>
          </a:xfrm>
        </p:spPr>
        <p:txBody>
          <a:bodyPr/>
          <a:lstStyle/>
          <a:p>
            <a:r>
              <a:rPr lang="en-US" dirty="0" smtClean="0"/>
              <a:t>Impact of Aggregation &amp; Compression on Latency</a:t>
            </a:r>
            <a:endParaRPr lang="en-US" dirty="0"/>
          </a:p>
        </p:txBody>
      </p:sp>
      <p:sp>
        <p:nvSpPr>
          <p:cNvPr id="8" name="Content Placeholder 2"/>
          <p:cNvSpPr>
            <a:spLocks noGrp="1"/>
          </p:cNvSpPr>
          <p:nvPr>
            <p:ph idx="1"/>
          </p:nvPr>
        </p:nvSpPr>
        <p:spPr>
          <a:xfrm>
            <a:off x="381000" y="1219200"/>
            <a:ext cx="8382000" cy="1042337"/>
          </a:xfrm>
        </p:spPr>
        <p:txBody>
          <a:bodyPr>
            <a:normAutofit/>
          </a:bodyPr>
          <a:lstStyle/>
          <a:p>
            <a:r>
              <a:rPr lang="en-US" dirty="0" smtClean="0"/>
              <a:t>Used IOR</a:t>
            </a:r>
          </a:p>
          <a:p>
            <a:pPr lvl="1"/>
            <a:r>
              <a:rPr lang="en-US" dirty="0" smtClean="0"/>
              <a:t>Direct (N</a:t>
            </a:r>
            <a:r>
              <a:rPr lang="en-US" dirty="0" smtClean="0">
                <a:latin typeface="Wingdings"/>
                <a:ea typeface="Wingdings"/>
                <a:cs typeface="Wingdings"/>
                <a:sym typeface="Wingdings"/>
              </a:rPr>
              <a:t></a:t>
            </a:r>
            <a:r>
              <a:rPr lang="en-US" dirty="0" smtClean="0"/>
              <a:t>N): 87MB per process</a:t>
            </a:r>
          </a:p>
          <a:p>
            <a:pPr lvl="1"/>
            <a:r>
              <a:rPr lang="en-US" dirty="0" smtClean="0"/>
              <a:t>Grouped (N</a:t>
            </a:r>
            <a:r>
              <a:rPr lang="en-US" dirty="0" smtClean="0">
                <a:latin typeface="Wingdings"/>
                <a:ea typeface="Wingdings"/>
                <a:cs typeface="Wingdings"/>
                <a:sym typeface="Wingdings"/>
              </a:rPr>
              <a:t></a:t>
            </a:r>
            <a:r>
              <a:rPr lang="en-US" dirty="0" smtClean="0"/>
              <a:t>M): Group size 32, 1.21GB per aggregator</a:t>
            </a:r>
          </a:p>
        </p:txBody>
      </p:sp>
      <p:graphicFrame>
        <p:nvGraphicFramePr>
          <p:cNvPr id="5" name="Chart 4"/>
          <p:cNvGraphicFramePr>
            <a:graphicFrameLocks noGrp="1"/>
          </p:cNvGraphicFramePr>
          <p:nvPr>
            <p:extLst>
              <p:ext uri="{D42A27DB-BD31-4B8C-83A1-F6EECF244321}">
                <p14:modId xmlns:p14="http://schemas.microsoft.com/office/powerpoint/2010/main" val="4282948042"/>
              </p:ext>
            </p:extLst>
          </p:nvPr>
        </p:nvGraphicFramePr>
        <p:xfrm>
          <a:off x="609600" y="2209800"/>
          <a:ext cx="5410199"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extLst>
              <p:ext uri="{D42A27DB-BD31-4B8C-83A1-F6EECF244321}">
                <p14:modId xmlns:p14="http://schemas.microsoft.com/office/powerpoint/2010/main" val="2075527127"/>
              </p:ext>
            </p:extLst>
          </p:nvPr>
        </p:nvGraphicFramePr>
        <p:xfrm>
          <a:off x="533400" y="4114800"/>
          <a:ext cx="54102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rot="16200000">
            <a:off x="-722411" y="2703612"/>
            <a:ext cx="2362200" cy="307777"/>
          </a:xfrm>
          <a:prstGeom prst="rect">
            <a:avLst/>
          </a:prstGeom>
          <a:noFill/>
        </p:spPr>
        <p:txBody>
          <a:bodyPr wrap="square" rtlCol="0">
            <a:spAutoFit/>
          </a:bodyPr>
          <a:lstStyle/>
          <a:p>
            <a:r>
              <a:rPr lang="en-US" sz="1400" dirty="0" smtClean="0">
                <a:solidFill>
                  <a:srgbClr val="000000"/>
                </a:solidFill>
                <a:latin typeface="Times"/>
              </a:rPr>
              <a:t>Average Write Time (sec)</a:t>
            </a:r>
            <a:endParaRPr lang="en-US" sz="1400" dirty="0">
              <a:solidFill>
                <a:srgbClr val="000000"/>
              </a:solidFill>
              <a:latin typeface="Times"/>
            </a:endParaRPr>
          </a:p>
        </p:txBody>
      </p:sp>
      <p:sp>
        <p:nvSpPr>
          <p:cNvPr id="13" name="TextBox 12"/>
          <p:cNvSpPr txBox="1"/>
          <p:nvPr/>
        </p:nvSpPr>
        <p:spPr>
          <a:xfrm rot="16200000">
            <a:off x="-722412" y="4608612"/>
            <a:ext cx="2362200" cy="307777"/>
          </a:xfrm>
          <a:prstGeom prst="rect">
            <a:avLst/>
          </a:prstGeom>
          <a:noFill/>
        </p:spPr>
        <p:txBody>
          <a:bodyPr wrap="square" rtlCol="0">
            <a:spAutoFit/>
          </a:bodyPr>
          <a:lstStyle/>
          <a:p>
            <a:r>
              <a:rPr lang="en-US" sz="1400" dirty="0" smtClean="0">
                <a:solidFill>
                  <a:srgbClr val="000000"/>
                </a:solidFill>
                <a:latin typeface="Times"/>
              </a:rPr>
              <a:t>Average Read Time (sec)</a:t>
            </a:r>
            <a:endParaRPr lang="en-US" sz="1400" dirty="0">
              <a:solidFill>
                <a:srgbClr val="000000"/>
              </a:solidFill>
              <a:latin typeface="Times"/>
            </a:endParaRPr>
          </a:p>
        </p:txBody>
      </p:sp>
      <p:cxnSp>
        <p:nvCxnSpPr>
          <p:cNvPr id="14" name="Straight Connector 13"/>
          <p:cNvCxnSpPr/>
          <p:nvPr/>
        </p:nvCxnSpPr>
        <p:spPr>
          <a:xfrm>
            <a:off x="6705600" y="2847201"/>
            <a:ext cx="914400" cy="0"/>
          </a:xfrm>
          <a:prstGeom prst="line">
            <a:avLst/>
          </a:prstGeom>
          <a:ln w="3810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781800" y="5008602"/>
            <a:ext cx="914400" cy="0"/>
          </a:xfrm>
          <a:prstGeom prst="line">
            <a:avLst/>
          </a:prstGeom>
          <a:ln w="381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bwMode="auto">
          <a:xfrm>
            <a:off x="7086600" y="4932402"/>
            <a:ext cx="152400" cy="152400"/>
          </a:xfrm>
          <a:prstGeom prst="ellipse">
            <a:avLst/>
          </a:prstGeom>
          <a:solidFill>
            <a:schemeClr val="tx1"/>
          </a:solidFill>
          <a:ln w="38100" cmpd="sng">
            <a:solidFill>
              <a:srgbClr val="FF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Times"/>
              <a:cs typeface="Times"/>
            </a:endParaRPr>
          </a:p>
        </p:txBody>
      </p:sp>
      <p:sp>
        <p:nvSpPr>
          <p:cNvPr id="17" name="Rectangle 16"/>
          <p:cNvSpPr/>
          <p:nvPr/>
        </p:nvSpPr>
        <p:spPr bwMode="auto">
          <a:xfrm>
            <a:off x="7010400" y="2771001"/>
            <a:ext cx="152400" cy="152400"/>
          </a:xfrm>
          <a:prstGeom prst="rect">
            <a:avLst/>
          </a:prstGeom>
          <a:solidFill>
            <a:srgbClr val="FF0000"/>
          </a:solidFill>
          <a:ln>
            <a:solidFill>
              <a:srgbClr val="AE55E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Times"/>
              <a:cs typeface="Times"/>
            </a:endParaRPr>
          </a:p>
        </p:txBody>
      </p:sp>
      <p:sp>
        <p:nvSpPr>
          <p:cNvPr id="4" name="TextBox 3"/>
          <p:cNvSpPr txBox="1"/>
          <p:nvPr/>
        </p:nvSpPr>
        <p:spPr>
          <a:xfrm>
            <a:off x="7620000" y="2722602"/>
            <a:ext cx="1524000" cy="276999"/>
          </a:xfrm>
          <a:prstGeom prst="rect">
            <a:avLst/>
          </a:prstGeom>
          <a:noFill/>
        </p:spPr>
        <p:txBody>
          <a:bodyPr wrap="square" rtlCol="0">
            <a:spAutoFit/>
          </a:bodyPr>
          <a:lstStyle/>
          <a:p>
            <a:r>
              <a:rPr lang="en-US" sz="1200" dirty="0" smtClean="0">
                <a:solidFill>
                  <a:schemeClr val="bg1"/>
                </a:solidFill>
              </a:rPr>
              <a:t>N-&gt;N Write</a:t>
            </a:r>
            <a:endParaRPr lang="en-US" sz="1200" dirty="0">
              <a:solidFill>
                <a:schemeClr val="bg1"/>
              </a:solidFill>
            </a:endParaRPr>
          </a:p>
        </p:txBody>
      </p:sp>
      <p:grpSp>
        <p:nvGrpSpPr>
          <p:cNvPr id="7" name="Group 6"/>
          <p:cNvGrpSpPr/>
          <p:nvPr/>
        </p:nvGrpSpPr>
        <p:grpSpPr>
          <a:xfrm>
            <a:off x="6705600" y="3152001"/>
            <a:ext cx="1981200" cy="276999"/>
            <a:chOff x="6705600" y="3152001"/>
            <a:chExt cx="1981200" cy="276999"/>
          </a:xfrm>
        </p:grpSpPr>
        <p:cxnSp>
          <p:nvCxnSpPr>
            <p:cNvPr id="18" name="Straight Connector 17"/>
            <p:cNvCxnSpPr/>
            <p:nvPr/>
          </p:nvCxnSpPr>
          <p:spPr>
            <a:xfrm>
              <a:off x="6705600" y="3304401"/>
              <a:ext cx="914400" cy="0"/>
            </a:xfrm>
            <a:prstGeom prst="line">
              <a:avLst/>
            </a:prstGeom>
            <a:ln w="38100" cmpd="sng">
              <a:solidFill>
                <a:srgbClr val="008000"/>
              </a:solidFill>
              <a:prstDash val="solid"/>
            </a:ln>
            <a:effectLst/>
          </p:spPr>
          <p:style>
            <a:lnRef idx="2">
              <a:schemeClr val="accent1"/>
            </a:lnRef>
            <a:fillRef idx="0">
              <a:schemeClr val="accent1"/>
            </a:fillRef>
            <a:effectRef idx="1">
              <a:schemeClr val="accent1"/>
            </a:effectRef>
            <a:fontRef idx="minor">
              <a:schemeClr val="tx1"/>
            </a:fontRef>
          </p:style>
        </p:cxnSp>
        <p:sp>
          <p:nvSpPr>
            <p:cNvPr id="25" name="Diamond 24"/>
            <p:cNvSpPr/>
            <p:nvPr/>
          </p:nvSpPr>
          <p:spPr bwMode="auto">
            <a:xfrm>
              <a:off x="7010400" y="3228201"/>
              <a:ext cx="152400" cy="152400"/>
            </a:xfrm>
            <a:prstGeom prst="diamond">
              <a:avLst/>
            </a:prstGeom>
            <a:solidFill>
              <a:srgbClr val="73B92C"/>
            </a:solidFill>
            <a:ln>
              <a:solidFill>
                <a:srgbClr val="008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Times"/>
                <a:cs typeface="Times"/>
              </a:endParaRPr>
            </a:p>
          </p:txBody>
        </p:sp>
        <p:sp>
          <p:nvSpPr>
            <p:cNvPr id="26" name="TextBox 25"/>
            <p:cNvSpPr txBox="1"/>
            <p:nvPr/>
          </p:nvSpPr>
          <p:spPr>
            <a:xfrm>
              <a:off x="7620000" y="3152001"/>
              <a:ext cx="1066800" cy="276999"/>
            </a:xfrm>
            <a:prstGeom prst="rect">
              <a:avLst/>
            </a:prstGeom>
            <a:noFill/>
          </p:spPr>
          <p:txBody>
            <a:bodyPr wrap="square" rtlCol="0">
              <a:spAutoFit/>
            </a:bodyPr>
            <a:lstStyle/>
            <a:p>
              <a:r>
                <a:rPr lang="en-US" sz="1200" dirty="0" smtClean="0">
                  <a:solidFill>
                    <a:schemeClr val="bg1"/>
                  </a:solidFill>
                </a:rPr>
                <a:t>N-&gt;M Write</a:t>
              </a:r>
              <a:endParaRPr lang="en-US" sz="1200" dirty="0">
                <a:solidFill>
                  <a:schemeClr val="bg1"/>
                </a:solidFill>
              </a:endParaRPr>
            </a:p>
          </p:txBody>
        </p:sp>
      </p:grpSp>
      <p:sp>
        <p:nvSpPr>
          <p:cNvPr id="27" name="TextBox 26"/>
          <p:cNvSpPr txBox="1"/>
          <p:nvPr/>
        </p:nvSpPr>
        <p:spPr>
          <a:xfrm>
            <a:off x="7696200" y="4856202"/>
            <a:ext cx="1524000" cy="276999"/>
          </a:xfrm>
          <a:prstGeom prst="rect">
            <a:avLst/>
          </a:prstGeom>
          <a:noFill/>
        </p:spPr>
        <p:txBody>
          <a:bodyPr wrap="square" rtlCol="0">
            <a:spAutoFit/>
          </a:bodyPr>
          <a:lstStyle/>
          <a:p>
            <a:r>
              <a:rPr lang="en-US" sz="1200" dirty="0" smtClean="0">
                <a:solidFill>
                  <a:schemeClr val="bg1"/>
                </a:solidFill>
              </a:rPr>
              <a:t>N-&gt;N Read</a:t>
            </a:r>
            <a:endParaRPr lang="en-US" sz="1200" dirty="0">
              <a:solidFill>
                <a:schemeClr val="bg1"/>
              </a:solidFill>
            </a:endParaRPr>
          </a:p>
        </p:txBody>
      </p:sp>
      <p:grpSp>
        <p:nvGrpSpPr>
          <p:cNvPr id="9" name="Group 8"/>
          <p:cNvGrpSpPr/>
          <p:nvPr/>
        </p:nvGrpSpPr>
        <p:grpSpPr>
          <a:xfrm>
            <a:off x="6781800" y="5285601"/>
            <a:ext cx="1981200" cy="276999"/>
            <a:chOff x="6781800" y="5285601"/>
            <a:chExt cx="1981200" cy="276999"/>
          </a:xfrm>
        </p:grpSpPr>
        <p:cxnSp>
          <p:nvCxnSpPr>
            <p:cNvPr id="22" name="Straight Connector 21"/>
            <p:cNvCxnSpPr/>
            <p:nvPr/>
          </p:nvCxnSpPr>
          <p:spPr>
            <a:xfrm>
              <a:off x="6781800" y="5465802"/>
              <a:ext cx="914400" cy="0"/>
            </a:xfrm>
            <a:prstGeom prst="line">
              <a:avLst/>
            </a:prstGeom>
            <a:ln w="38100"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Isosceles Triangle 23"/>
            <p:cNvSpPr/>
            <p:nvPr/>
          </p:nvSpPr>
          <p:spPr bwMode="auto">
            <a:xfrm>
              <a:off x="7086600" y="5389602"/>
              <a:ext cx="152400" cy="152400"/>
            </a:xfrm>
            <a:prstGeom prst="triangle">
              <a:avLst/>
            </a:prstGeom>
            <a:solidFill>
              <a:schemeClr val="tx1"/>
            </a:solidFill>
            <a:ln>
              <a:solidFill>
                <a:srgbClr val="008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Times"/>
                <a:cs typeface="Times"/>
              </a:endParaRPr>
            </a:p>
          </p:txBody>
        </p:sp>
        <p:sp>
          <p:nvSpPr>
            <p:cNvPr id="28" name="TextBox 27"/>
            <p:cNvSpPr txBox="1"/>
            <p:nvPr/>
          </p:nvSpPr>
          <p:spPr>
            <a:xfrm>
              <a:off x="7696200" y="5285601"/>
              <a:ext cx="1066800" cy="276999"/>
            </a:xfrm>
            <a:prstGeom prst="rect">
              <a:avLst/>
            </a:prstGeom>
            <a:noFill/>
          </p:spPr>
          <p:txBody>
            <a:bodyPr wrap="square" rtlCol="0">
              <a:spAutoFit/>
            </a:bodyPr>
            <a:lstStyle/>
            <a:p>
              <a:r>
                <a:rPr lang="en-US" sz="1200" dirty="0" smtClean="0">
                  <a:solidFill>
                    <a:schemeClr val="bg1"/>
                  </a:solidFill>
                </a:rPr>
                <a:t>N-&gt;M Read</a:t>
              </a:r>
              <a:endParaRPr lang="en-US" sz="1200" dirty="0">
                <a:solidFill>
                  <a:schemeClr val="bg1"/>
                </a:solidFill>
              </a:endParaRPr>
            </a:p>
          </p:txBody>
        </p:sp>
      </p:grpSp>
      <p:sp>
        <p:nvSpPr>
          <p:cNvPr id="12" name="Date Placeholder 11"/>
          <p:cNvSpPr>
            <a:spLocks noGrp="1"/>
          </p:cNvSpPr>
          <p:nvPr>
            <p:ph type="dt" sz="half" idx="10"/>
          </p:nvPr>
        </p:nvSpPr>
        <p:spPr/>
        <p:txBody>
          <a:bodyPr/>
          <a:lstStyle/>
          <a:p>
            <a:r>
              <a:rPr lang="en-US" smtClean="0"/>
              <a:t>Tanzima Islam (tislam@purdue.edu)</a:t>
            </a:r>
            <a:endParaRPr lang="en-US" dirty="0"/>
          </a:p>
        </p:txBody>
      </p:sp>
      <p:sp>
        <p:nvSpPr>
          <p:cNvPr id="19" name="Footer Placeholder 18"/>
          <p:cNvSpPr>
            <a:spLocks noGrp="1"/>
          </p:cNvSpPr>
          <p:nvPr>
            <p:ph type="ftr" sz="quarter" idx="3"/>
          </p:nvPr>
        </p:nvSpPr>
        <p:spPr/>
        <p:txBody>
          <a:bodyPr/>
          <a:lstStyle/>
          <a:p>
            <a:r>
              <a:rPr lang="en-US" smtClean="0"/>
              <a:t>Reliable &amp; Scalable Checkpointing Systems</a:t>
            </a:r>
            <a:endParaRPr lang="en-US" dirty="0"/>
          </a:p>
        </p:txBody>
      </p:sp>
      <p:sp>
        <p:nvSpPr>
          <p:cNvPr id="10" name="Slide Number Placeholder 9"/>
          <p:cNvSpPr>
            <a:spLocks noGrp="1"/>
          </p:cNvSpPr>
          <p:nvPr>
            <p:ph type="sldNum" sz="quarter" idx="4"/>
          </p:nvPr>
        </p:nvSpPr>
        <p:spPr/>
        <p:txBody>
          <a:bodyPr/>
          <a:lstStyle/>
          <a:p>
            <a:fld id="{0EF8A7D6-9BFA-C441-9BC7-0AEF5299FFED}" type="slidenum">
              <a:rPr lang="en-US" smtClean="0"/>
              <a:pPr/>
              <a:t>23</a:t>
            </a:fld>
            <a:endParaRPr lang="en-US" dirty="0"/>
          </a:p>
        </p:txBody>
      </p:sp>
    </p:spTree>
    <p:extLst>
      <p:ext uri="{BB962C8B-B14F-4D97-AF65-F5344CB8AC3E}">
        <p14:creationId xmlns:p14="http://schemas.microsoft.com/office/powerpoint/2010/main" val="40996271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Graphic spid="6" grpId="0">
        <p:bldSub>
          <a:bldChart bld="series"/>
        </p:bldSub>
      </p:bldGraphic>
      <p:bldP spid="16" grpId="0" animBg="1"/>
      <p:bldP spid="17" grpId="0" animBg="1"/>
      <p:bldP spid="4"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3362592391"/>
              </p:ext>
            </p:extLst>
          </p:nvPr>
        </p:nvGraphicFramePr>
        <p:xfrm>
          <a:off x="457200" y="2590800"/>
          <a:ext cx="8077200" cy="39243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End-to-End Checkpointing Overhead</a:t>
            </a:r>
            <a:endParaRPr lang="en-US" dirty="0"/>
          </a:p>
        </p:txBody>
      </p:sp>
      <p:sp>
        <p:nvSpPr>
          <p:cNvPr id="8" name="Content Placeholder 2"/>
          <p:cNvSpPr>
            <a:spLocks noGrp="1"/>
          </p:cNvSpPr>
          <p:nvPr>
            <p:ph idx="1"/>
          </p:nvPr>
        </p:nvSpPr>
        <p:spPr>
          <a:xfrm>
            <a:off x="381000" y="990600"/>
            <a:ext cx="8763000" cy="1959330"/>
          </a:xfrm>
        </p:spPr>
        <p:txBody>
          <a:bodyPr>
            <a:normAutofit/>
          </a:bodyPr>
          <a:lstStyle/>
          <a:p>
            <a:r>
              <a:rPr lang="en-US" dirty="0" smtClean="0"/>
              <a:t>15,408 processes</a:t>
            </a:r>
          </a:p>
          <a:p>
            <a:pPr lvl="1"/>
            <a:r>
              <a:rPr lang="en-US" dirty="0" smtClean="0"/>
              <a:t>Group size of 32 for N</a:t>
            </a:r>
            <a:r>
              <a:rPr lang="en-US" dirty="0" smtClean="0">
                <a:latin typeface="Wingdings"/>
                <a:ea typeface="Wingdings"/>
                <a:cs typeface="Wingdings"/>
                <a:sym typeface="Wingdings"/>
              </a:rPr>
              <a:t></a:t>
            </a:r>
            <a:r>
              <a:rPr lang="en-US" dirty="0" smtClean="0"/>
              <a:t>M schemes</a:t>
            </a:r>
          </a:p>
          <a:p>
            <a:pPr lvl="1"/>
            <a:r>
              <a:rPr lang="en-US" dirty="0" smtClean="0"/>
              <a:t>Each process takes a checkpoint</a:t>
            </a:r>
          </a:p>
          <a:p>
            <a:r>
              <a:rPr lang="en-US" dirty="0" smtClean="0">
                <a:solidFill>
                  <a:srgbClr val="000000"/>
                </a:solidFill>
              </a:rPr>
              <a:t>Converts network bound operation into CPU bound one</a:t>
            </a:r>
            <a:endParaRPr lang="en-US" dirty="0">
              <a:solidFill>
                <a:srgbClr val="000000"/>
              </a:solidFill>
            </a:endParaRPr>
          </a:p>
        </p:txBody>
      </p:sp>
      <p:grpSp>
        <p:nvGrpSpPr>
          <p:cNvPr id="4" name="Group 3"/>
          <p:cNvGrpSpPr/>
          <p:nvPr/>
        </p:nvGrpSpPr>
        <p:grpSpPr>
          <a:xfrm>
            <a:off x="7315200" y="3228201"/>
            <a:ext cx="1676400" cy="276999"/>
            <a:chOff x="7315200" y="3352800"/>
            <a:chExt cx="1676400" cy="276999"/>
          </a:xfrm>
        </p:grpSpPr>
        <p:sp>
          <p:nvSpPr>
            <p:cNvPr id="11" name="Rectangle 10"/>
            <p:cNvSpPr/>
            <p:nvPr/>
          </p:nvSpPr>
          <p:spPr bwMode="auto">
            <a:xfrm>
              <a:off x="7315200" y="3429000"/>
              <a:ext cx="152400" cy="15240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7543800" y="3352800"/>
              <a:ext cx="1447800" cy="276999"/>
            </a:xfrm>
            <a:prstGeom prst="rect">
              <a:avLst/>
            </a:prstGeom>
            <a:noFill/>
          </p:spPr>
          <p:txBody>
            <a:bodyPr wrap="square" rtlCol="0">
              <a:spAutoFit/>
            </a:bodyPr>
            <a:lstStyle/>
            <a:p>
              <a:r>
                <a:rPr lang="en-US" sz="1200" dirty="0" smtClean="0">
                  <a:solidFill>
                    <a:srgbClr val="000000"/>
                  </a:solidFill>
                </a:rPr>
                <a:t>Transfer Overhead</a:t>
              </a:r>
              <a:endParaRPr lang="en-US" sz="1200" dirty="0">
                <a:solidFill>
                  <a:srgbClr val="000000"/>
                </a:solidFill>
              </a:endParaRPr>
            </a:p>
          </p:txBody>
        </p:sp>
      </p:grpSp>
      <p:grpSp>
        <p:nvGrpSpPr>
          <p:cNvPr id="5" name="Group 4"/>
          <p:cNvGrpSpPr/>
          <p:nvPr/>
        </p:nvGrpSpPr>
        <p:grpSpPr>
          <a:xfrm>
            <a:off x="7315200" y="3653135"/>
            <a:ext cx="1752600" cy="276999"/>
            <a:chOff x="7315200" y="3685401"/>
            <a:chExt cx="1752600" cy="276999"/>
          </a:xfrm>
        </p:grpSpPr>
        <p:sp>
          <p:nvSpPr>
            <p:cNvPr id="13" name="Rectangle 12"/>
            <p:cNvSpPr/>
            <p:nvPr/>
          </p:nvSpPr>
          <p:spPr bwMode="auto">
            <a:xfrm>
              <a:off x="7315200" y="3761601"/>
              <a:ext cx="152400" cy="152400"/>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7543800" y="3685401"/>
              <a:ext cx="1524000" cy="276999"/>
            </a:xfrm>
            <a:prstGeom prst="rect">
              <a:avLst/>
            </a:prstGeom>
            <a:noFill/>
          </p:spPr>
          <p:txBody>
            <a:bodyPr wrap="square" rtlCol="0">
              <a:spAutoFit/>
            </a:bodyPr>
            <a:lstStyle/>
            <a:p>
              <a:r>
                <a:rPr lang="en-US" sz="1200" dirty="0" smtClean="0">
                  <a:solidFill>
                    <a:srgbClr val="000000"/>
                  </a:solidFill>
                </a:rPr>
                <a:t>CPU Overhead</a:t>
              </a:r>
            </a:p>
          </p:txBody>
        </p:sp>
      </p:grpSp>
      <p:sp>
        <p:nvSpPr>
          <p:cNvPr id="15" name="TextBox 14"/>
          <p:cNvSpPr txBox="1"/>
          <p:nvPr/>
        </p:nvSpPr>
        <p:spPr>
          <a:xfrm rot="16200000">
            <a:off x="-1370111" y="3503712"/>
            <a:ext cx="3505201" cy="307777"/>
          </a:xfrm>
          <a:prstGeom prst="rect">
            <a:avLst/>
          </a:prstGeom>
          <a:noFill/>
        </p:spPr>
        <p:txBody>
          <a:bodyPr wrap="square" rtlCol="0">
            <a:spAutoFit/>
          </a:bodyPr>
          <a:lstStyle/>
          <a:p>
            <a:r>
              <a:rPr lang="en-US" sz="1400" dirty="0" smtClean="0">
                <a:solidFill>
                  <a:srgbClr val="000000"/>
                </a:solidFill>
                <a:latin typeface="Times"/>
              </a:rPr>
              <a:t>Total Checkpointing Overhead (sec)</a:t>
            </a:r>
            <a:endParaRPr lang="en-US" sz="1400" dirty="0">
              <a:solidFill>
                <a:srgbClr val="000000"/>
              </a:solidFill>
              <a:latin typeface="Times"/>
            </a:endParaRPr>
          </a:p>
        </p:txBody>
      </p:sp>
      <p:sp>
        <p:nvSpPr>
          <p:cNvPr id="20" name="TextBox 19"/>
          <p:cNvSpPr txBox="1"/>
          <p:nvPr/>
        </p:nvSpPr>
        <p:spPr>
          <a:xfrm>
            <a:off x="3200400" y="2514600"/>
            <a:ext cx="2895600" cy="584776"/>
          </a:xfrm>
          <a:prstGeom prst="rect">
            <a:avLst/>
          </a:prstGeom>
          <a:noFill/>
        </p:spPr>
        <p:txBody>
          <a:bodyPr wrap="square" rtlCol="0">
            <a:spAutoFit/>
          </a:bodyPr>
          <a:lstStyle/>
          <a:p>
            <a:r>
              <a:rPr lang="en-US" sz="1600" dirty="0" smtClean="0">
                <a:solidFill>
                  <a:srgbClr val="FF0000"/>
                </a:solidFill>
                <a:latin typeface="Times"/>
                <a:cs typeface="Times"/>
              </a:rPr>
              <a:t>Reduction in </a:t>
            </a:r>
          </a:p>
          <a:p>
            <a:r>
              <a:rPr lang="en-US" sz="1600" dirty="0">
                <a:solidFill>
                  <a:srgbClr val="FF0000"/>
                </a:solidFill>
                <a:latin typeface="Times"/>
                <a:cs typeface="Times"/>
              </a:rPr>
              <a:t>C</a:t>
            </a:r>
            <a:r>
              <a:rPr lang="en-US" sz="1600" dirty="0" smtClean="0">
                <a:solidFill>
                  <a:srgbClr val="FF0000"/>
                </a:solidFill>
                <a:latin typeface="Times"/>
                <a:cs typeface="Times"/>
              </a:rPr>
              <a:t>heckpointing Overhead</a:t>
            </a:r>
            <a:endParaRPr lang="en-US" sz="1600" dirty="0">
              <a:solidFill>
                <a:srgbClr val="FF0000"/>
              </a:solidFill>
              <a:latin typeface="Times"/>
              <a:cs typeface="Times"/>
            </a:endParaRPr>
          </a:p>
        </p:txBody>
      </p:sp>
      <p:sp>
        <p:nvSpPr>
          <p:cNvPr id="9" name="Freeform 8"/>
          <p:cNvSpPr/>
          <p:nvPr/>
        </p:nvSpPr>
        <p:spPr>
          <a:xfrm>
            <a:off x="1295400" y="2819400"/>
            <a:ext cx="3124200" cy="2286000"/>
          </a:xfrm>
          <a:custGeom>
            <a:avLst/>
            <a:gdLst>
              <a:gd name="connsiteX0" fmla="*/ 0 w 2510118"/>
              <a:gd name="connsiteY0" fmla="*/ 79510 h 1693157"/>
              <a:gd name="connsiteX1" fmla="*/ 1255059 w 2510118"/>
              <a:gd name="connsiteY1" fmla="*/ 184098 h 1693157"/>
              <a:gd name="connsiteX2" fmla="*/ 2510118 w 2510118"/>
              <a:gd name="connsiteY2" fmla="*/ 1693157 h 1693157"/>
            </a:gdLst>
            <a:ahLst/>
            <a:cxnLst>
              <a:cxn ang="0">
                <a:pos x="connsiteX0" y="connsiteY0"/>
              </a:cxn>
              <a:cxn ang="0">
                <a:pos x="connsiteX1" y="connsiteY1"/>
              </a:cxn>
              <a:cxn ang="0">
                <a:pos x="connsiteX2" y="connsiteY2"/>
              </a:cxn>
            </a:cxnLst>
            <a:rect l="l" t="t" r="r" b="b"/>
            <a:pathLst>
              <a:path w="2510118" h="1693157">
                <a:moveTo>
                  <a:pt x="0" y="79510"/>
                </a:moveTo>
                <a:cubicBezTo>
                  <a:pt x="418353" y="-2667"/>
                  <a:pt x="836706" y="-84843"/>
                  <a:pt x="1255059" y="184098"/>
                </a:cubicBezTo>
                <a:cubicBezTo>
                  <a:pt x="1673412" y="453039"/>
                  <a:pt x="2510118" y="1693157"/>
                  <a:pt x="2510118" y="1693157"/>
                </a:cubicBezTo>
              </a:path>
            </a:pathLst>
          </a:cu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362200" y="3124200"/>
            <a:ext cx="762000" cy="338554"/>
          </a:xfrm>
          <a:prstGeom prst="rect">
            <a:avLst/>
          </a:prstGeom>
          <a:noFill/>
        </p:spPr>
        <p:txBody>
          <a:bodyPr wrap="square" rtlCol="0">
            <a:spAutoFit/>
          </a:bodyPr>
          <a:lstStyle/>
          <a:p>
            <a:r>
              <a:rPr lang="en-US" sz="1600" dirty="0" smtClean="0">
                <a:solidFill>
                  <a:srgbClr val="FF0000"/>
                </a:solidFill>
                <a:latin typeface="Times"/>
                <a:cs typeface="Times"/>
              </a:rPr>
              <a:t>87%</a:t>
            </a:r>
            <a:endParaRPr lang="en-US" sz="1600" dirty="0">
              <a:solidFill>
                <a:srgbClr val="FF0000"/>
              </a:solidFill>
              <a:latin typeface="Times"/>
              <a:cs typeface="Times"/>
            </a:endParaRPr>
          </a:p>
        </p:txBody>
      </p:sp>
      <p:sp>
        <p:nvSpPr>
          <p:cNvPr id="21" name="Freeform 20"/>
          <p:cNvSpPr/>
          <p:nvPr/>
        </p:nvSpPr>
        <p:spPr>
          <a:xfrm>
            <a:off x="5105400" y="3811301"/>
            <a:ext cx="3048000" cy="1065499"/>
          </a:xfrm>
          <a:custGeom>
            <a:avLst/>
            <a:gdLst>
              <a:gd name="connsiteX0" fmla="*/ 0 w 2345765"/>
              <a:gd name="connsiteY0" fmla="*/ 433487 h 911605"/>
              <a:gd name="connsiteX1" fmla="*/ 762000 w 2345765"/>
              <a:gd name="connsiteY1" fmla="*/ 15134 h 911605"/>
              <a:gd name="connsiteX2" fmla="*/ 2345765 w 2345765"/>
              <a:gd name="connsiteY2" fmla="*/ 911605 h 911605"/>
            </a:gdLst>
            <a:ahLst/>
            <a:cxnLst>
              <a:cxn ang="0">
                <a:pos x="connsiteX0" y="connsiteY0"/>
              </a:cxn>
              <a:cxn ang="0">
                <a:pos x="connsiteX1" y="connsiteY1"/>
              </a:cxn>
              <a:cxn ang="0">
                <a:pos x="connsiteX2" y="connsiteY2"/>
              </a:cxn>
            </a:cxnLst>
            <a:rect l="l" t="t" r="r" b="b"/>
            <a:pathLst>
              <a:path w="2345765" h="911605">
                <a:moveTo>
                  <a:pt x="0" y="433487"/>
                </a:moveTo>
                <a:cubicBezTo>
                  <a:pt x="185519" y="184467"/>
                  <a:pt x="371039" y="-64552"/>
                  <a:pt x="762000" y="15134"/>
                </a:cubicBezTo>
                <a:cubicBezTo>
                  <a:pt x="1152961" y="94820"/>
                  <a:pt x="2345765" y="911605"/>
                  <a:pt x="2345765" y="911605"/>
                </a:cubicBezTo>
              </a:path>
            </a:pathLst>
          </a:cu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5562600" y="3395246"/>
            <a:ext cx="762000" cy="338554"/>
          </a:xfrm>
          <a:prstGeom prst="rect">
            <a:avLst/>
          </a:prstGeom>
          <a:noFill/>
        </p:spPr>
        <p:txBody>
          <a:bodyPr wrap="square" rtlCol="0">
            <a:spAutoFit/>
          </a:bodyPr>
          <a:lstStyle/>
          <a:p>
            <a:r>
              <a:rPr lang="en-US" sz="1600" dirty="0" smtClean="0">
                <a:solidFill>
                  <a:srgbClr val="FF0000"/>
                </a:solidFill>
                <a:latin typeface="Times"/>
                <a:cs typeface="Times"/>
              </a:rPr>
              <a:t>51%</a:t>
            </a:r>
            <a:endParaRPr lang="en-US" sz="1600" dirty="0">
              <a:solidFill>
                <a:srgbClr val="FF0000"/>
              </a:solidFill>
              <a:latin typeface="Times"/>
              <a:cs typeface="Times"/>
            </a:endParaRPr>
          </a:p>
        </p:txBody>
      </p:sp>
      <p:sp>
        <p:nvSpPr>
          <p:cNvPr id="7" name="Date Placeholder 6"/>
          <p:cNvSpPr>
            <a:spLocks noGrp="1"/>
          </p:cNvSpPr>
          <p:nvPr>
            <p:ph type="dt" sz="half" idx="10"/>
          </p:nvPr>
        </p:nvSpPr>
        <p:spPr/>
        <p:txBody>
          <a:bodyPr/>
          <a:lstStyle/>
          <a:p>
            <a:r>
              <a:rPr lang="en-US" smtClean="0"/>
              <a:t>Tanzima Islam (tislam@purdue.edu)</a:t>
            </a:r>
            <a:endParaRPr lang="en-US" dirty="0"/>
          </a:p>
        </p:txBody>
      </p:sp>
      <p:sp>
        <p:nvSpPr>
          <p:cNvPr id="16" name="Footer Placeholder 15"/>
          <p:cNvSpPr>
            <a:spLocks noGrp="1"/>
          </p:cNvSpPr>
          <p:nvPr>
            <p:ph type="ftr" sz="quarter" idx="3"/>
          </p:nvPr>
        </p:nvSpPr>
        <p:spPr/>
        <p:txBody>
          <a:bodyPr/>
          <a:lstStyle/>
          <a:p>
            <a:r>
              <a:rPr lang="en-US" smtClean="0"/>
              <a:t>Reliable &amp; Scalable Checkpointing Systems</a:t>
            </a:r>
            <a:endParaRPr lang="en-US" dirty="0"/>
          </a:p>
        </p:txBody>
      </p:sp>
      <p:sp>
        <p:nvSpPr>
          <p:cNvPr id="3" name="Slide Number Placeholder 2"/>
          <p:cNvSpPr>
            <a:spLocks noGrp="1"/>
          </p:cNvSpPr>
          <p:nvPr>
            <p:ph type="sldNum" sz="quarter" idx="4"/>
          </p:nvPr>
        </p:nvSpPr>
        <p:spPr/>
        <p:txBody>
          <a:bodyPr/>
          <a:lstStyle/>
          <a:p>
            <a:fld id="{0EF8A7D6-9BFA-C441-9BC7-0AEF5299FFED}" type="slidenum">
              <a:rPr lang="en-US" smtClean="0"/>
              <a:pPr/>
              <a:t>24</a:t>
            </a:fld>
            <a:endParaRPr lang="en-US" dirty="0"/>
          </a:p>
        </p:txBody>
      </p:sp>
    </p:spTree>
    <p:extLst>
      <p:ext uri="{BB962C8B-B14F-4D97-AF65-F5344CB8AC3E}">
        <p14:creationId xmlns:p14="http://schemas.microsoft.com/office/powerpoint/2010/main" val="2750315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graphicEl>
                                              <a:chart seriesIdx="0"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graphicEl>
                                              <a:chart seriesIdx="1" categoryIdx="-4" bldStep="series"/>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Chart bld="series"/>
        </p:bldSub>
      </p:bldGraphic>
      <p:bldP spid="20" grpId="0"/>
      <p:bldP spid="9" grpId="0" animBg="1"/>
      <p:bldP spid="10" grpId="0"/>
      <p:bldP spid="21"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Chart 45"/>
          <p:cNvGraphicFramePr>
            <a:graphicFrameLocks/>
          </p:cNvGraphicFramePr>
          <p:nvPr>
            <p:extLst>
              <p:ext uri="{D42A27DB-BD31-4B8C-83A1-F6EECF244321}">
                <p14:modId xmlns:p14="http://schemas.microsoft.com/office/powerpoint/2010/main" val="1974116860"/>
              </p:ext>
            </p:extLst>
          </p:nvPr>
        </p:nvGraphicFramePr>
        <p:xfrm>
          <a:off x="457200" y="2286000"/>
          <a:ext cx="8305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End-to-End Restart Overhead</a:t>
            </a:r>
            <a:endParaRPr lang="en-US" dirty="0"/>
          </a:p>
        </p:txBody>
      </p:sp>
      <p:sp>
        <p:nvSpPr>
          <p:cNvPr id="18" name="Content Placeholder 2"/>
          <p:cNvSpPr>
            <a:spLocks noGrp="1"/>
          </p:cNvSpPr>
          <p:nvPr>
            <p:ph idx="1"/>
          </p:nvPr>
        </p:nvSpPr>
        <p:spPr>
          <a:xfrm>
            <a:off x="381000" y="1219200"/>
            <a:ext cx="8382000" cy="806888"/>
          </a:xfrm>
        </p:spPr>
        <p:txBody>
          <a:bodyPr>
            <a:normAutofit/>
          </a:bodyPr>
          <a:lstStyle/>
          <a:p>
            <a:r>
              <a:rPr lang="en-US" dirty="0" smtClean="0"/>
              <a:t>Reduced overall restart overhead</a:t>
            </a:r>
          </a:p>
          <a:p>
            <a:r>
              <a:rPr lang="en-US" dirty="0" smtClean="0"/>
              <a:t>Reduced network load and transfer time</a:t>
            </a:r>
            <a:endParaRPr lang="en-US" dirty="0"/>
          </a:p>
        </p:txBody>
      </p:sp>
      <p:sp>
        <p:nvSpPr>
          <p:cNvPr id="14" name="TextBox 13"/>
          <p:cNvSpPr txBox="1"/>
          <p:nvPr/>
        </p:nvSpPr>
        <p:spPr>
          <a:xfrm rot="16200000">
            <a:off x="-1370111" y="3198912"/>
            <a:ext cx="3505201" cy="307777"/>
          </a:xfrm>
          <a:prstGeom prst="rect">
            <a:avLst/>
          </a:prstGeom>
          <a:noFill/>
        </p:spPr>
        <p:txBody>
          <a:bodyPr wrap="square" rtlCol="0">
            <a:spAutoFit/>
          </a:bodyPr>
          <a:lstStyle/>
          <a:p>
            <a:r>
              <a:rPr lang="en-US" sz="1400" dirty="0" smtClean="0">
                <a:solidFill>
                  <a:srgbClr val="000000"/>
                </a:solidFill>
                <a:latin typeface="Times"/>
              </a:rPr>
              <a:t>Total Recovery Overhead (sec)</a:t>
            </a:r>
            <a:endParaRPr lang="en-US" sz="1400" dirty="0">
              <a:solidFill>
                <a:srgbClr val="000000"/>
              </a:solidFill>
              <a:latin typeface="Times"/>
            </a:endParaRPr>
          </a:p>
        </p:txBody>
      </p:sp>
      <p:sp>
        <p:nvSpPr>
          <p:cNvPr id="15" name="Freeform 14"/>
          <p:cNvSpPr/>
          <p:nvPr/>
        </p:nvSpPr>
        <p:spPr>
          <a:xfrm>
            <a:off x="3733800" y="4677372"/>
            <a:ext cx="609600" cy="428028"/>
          </a:xfrm>
          <a:custGeom>
            <a:avLst/>
            <a:gdLst>
              <a:gd name="connsiteX0" fmla="*/ 0 w 459800"/>
              <a:gd name="connsiteY0" fmla="*/ 504228 h 504228"/>
              <a:gd name="connsiteX1" fmla="*/ 87581 w 459800"/>
              <a:gd name="connsiteY1" fmla="*/ 588 h 504228"/>
              <a:gd name="connsiteX2" fmla="*/ 459800 w 459800"/>
              <a:gd name="connsiteY2" fmla="*/ 394741 h 504228"/>
            </a:gdLst>
            <a:ahLst/>
            <a:cxnLst>
              <a:cxn ang="0">
                <a:pos x="connsiteX0" y="connsiteY0"/>
              </a:cxn>
              <a:cxn ang="0">
                <a:pos x="connsiteX1" y="connsiteY1"/>
              </a:cxn>
              <a:cxn ang="0">
                <a:pos x="connsiteX2" y="connsiteY2"/>
              </a:cxn>
            </a:cxnLst>
            <a:rect l="l" t="t" r="r" b="b"/>
            <a:pathLst>
              <a:path w="459800" h="504228">
                <a:moveTo>
                  <a:pt x="0" y="504228"/>
                </a:moveTo>
                <a:cubicBezTo>
                  <a:pt x="5474" y="261532"/>
                  <a:pt x="10948" y="18836"/>
                  <a:pt x="87581" y="588"/>
                </a:cubicBezTo>
                <a:cubicBezTo>
                  <a:pt x="164214" y="-17660"/>
                  <a:pt x="459800" y="394741"/>
                  <a:pt x="459800" y="394741"/>
                </a:cubicBezTo>
              </a:path>
            </a:pathLst>
          </a:cu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6" name="TextBox 15"/>
          <p:cNvSpPr txBox="1"/>
          <p:nvPr/>
        </p:nvSpPr>
        <p:spPr>
          <a:xfrm>
            <a:off x="3581400" y="4309646"/>
            <a:ext cx="685800" cy="338554"/>
          </a:xfrm>
          <a:prstGeom prst="rect">
            <a:avLst/>
          </a:prstGeom>
          <a:noFill/>
        </p:spPr>
        <p:txBody>
          <a:bodyPr wrap="square" rtlCol="0">
            <a:spAutoFit/>
          </a:bodyPr>
          <a:lstStyle/>
          <a:p>
            <a:r>
              <a:rPr lang="en-US" sz="1600" dirty="0" smtClean="0">
                <a:solidFill>
                  <a:srgbClr val="FF0000"/>
                </a:solidFill>
                <a:latin typeface="Times"/>
                <a:cs typeface="Times"/>
              </a:rPr>
              <a:t>43%</a:t>
            </a:r>
            <a:endParaRPr lang="en-US" sz="1600" dirty="0">
              <a:solidFill>
                <a:srgbClr val="FF0000"/>
              </a:solidFill>
              <a:latin typeface="Times"/>
              <a:cs typeface="Times"/>
            </a:endParaRPr>
          </a:p>
        </p:txBody>
      </p:sp>
      <p:sp>
        <p:nvSpPr>
          <p:cNvPr id="17" name="TextBox 16"/>
          <p:cNvSpPr txBox="1"/>
          <p:nvPr/>
        </p:nvSpPr>
        <p:spPr>
          <a:xfrm>
            <a:off x="7620000" y="4309646"/>
            <a:ext cx="685800" cy="338554"/>
          </a:xfrm>
          <a:prstGeom prst="rect">
            <a:avLst/>
          </a:prstGeom>
          <a:noFill/>
        </p:spPr>
        <p:txBody>
          <a:bodyPr wrap="square" rtlCol="0">
            <a:spAutoFit/>
          </a:bodyPr>
          <a:lstStyle/>
          <a:p>
            <a:r>
              <a:rPr lang="en-US" sz="1600" dirty="0" smtClean="0">
                <a:solidFill>
                  <a:srgbClr val="FF0000"/>
                </a:solidFill>
                <a:latin typeface="Times"/>
                <a:cs typeface="Times"/>
              </a:rPr>
              <a:t>71%</a:t>
            </a:r>
            <a:endParaRPr lang="en-US" sz="1600" dirty="0">
              <a:solidFill>
                <a:srgbClr val="FF0000"/>
              </a:solidFill>
              <a:latin typeface="Times"/>
              <a:cs typeface="Times"/>
            </a:endParaRPr>
          </a:p>
        </p:txBody>
      </p:sp>
      <p:sp>
        <p:nvSpPr>
          <p:cNvPr id="19" name="Freeform 18"/>
          <p:cNvSpPr/>
          <p:nvPr/>
        </p:nvSpPr>
        <p:spPr>
          <a:xfrm>
            <a:off x="7671704" y="4732401"/>
            <a:ext cx="557896" cy="372999"/>
          </a:xfrm>
          <a:custGeom>
            <a:avLst/>
            <a:gdLst>
              <a:gd name="connsiteX0" fmla="*/ 0 w 481696"/>
              <a:gd name="connsiteY0" fmla="*/ 296358 h 372999"/>
              <a:gd name="connsiteX1" fmla="*/ 218953 w 481696"/>
              <a:gd name="connsiteY1" fmla="*/ 742 h 372999"/>
              <a:gd name="connsiteX2" fmla="*/ 481696 w 481696"/>
              <a:gd name="connsiteY2" fmla="*/ 372999 h 372999"/>
              <a:gd name="connsiteX3" fmla="*/ 481696 w 481696"/>
              <a:gd name="connsiteY3" fmla="*/ 372999 h 372999"/>
            </a:gdLst>
            <a:ahLst/>
            <a:cxnLst>
              <a:cxn ang="0">
                <a:pos x="connsiteX0" y="connsiteY0"/>
              </a:cxn>
              <a:cxn ang="0">
                <a:pos x="connsiteX1" y="connsiteY1"/>
              </a:cxn>
              <a:cxn ang="0">
                <a:pos x="connsiteX2" y="connsiteY2"/>
              </a:cxn>
              <a:cxn ang="0">
                <a:pos x="connsiteX3" y="connsiteY3"/>
              </a:cxn>
            </a:cxnLst>
            <a:rect l="l" t="t" r="r" b="b"/>
            <a:pathLst>
              <a:path w="481696" h="372999">
                <a:moveTo>
                  <a:pt x="0" y="296358"/>
                </a:moveTo>
                <a:cubicBezTo>
                  <a:pt x="69335" y="142163"/>
                  <a:pt x="138670" y="-12031"/>
                  <a:pt x="218953" y="742"/>
                </a:cubicBezTo>
                <a:cubicBezTo>
                  <a:pt x="299236" y="13515"/>
                  <a:pt x="481696" y="372999"/>
                  <a:pt x="481696" y="372999"/>
                </a:cubicBezTo>
                <a:lnTo>
                  <a:pt x="481696" y="372999"/>
                </a:lnTo>
              </a:path>
            </a:pathLst>
          </a:cu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20" name="TextBox 19"/>
          <p:cNvSpPr txBox="1"/>
          <p:nvPr/>
        </p:nvSpPr>
        <p:spPr>
          <a:xfrm>
            <a:off x="3429000" y="2514600"/>
            <a:ext cx="1524000" cy="584776"/>
          </a:xfrm>
          <a:prstGeom prst="rect">
            <a:avLst/>
          </a:prstGeom>
          <a:noFill/>
        </p:spPr>
        <p:txBody>
          <a:bodyPr wrap="square" rtlCol="0">
            <a:spAutoFit/>
          </a:bodyPr>
          <a:lstStyle/>
          <a:p>
            <a:r>
              <a:rPr lang="en-US" sz="1600" dirty="0" smtClean="0">
                <a:solidFill>
                  <a:srgbClr val="FF0000"/>
                </a:solidFill>
                <a:latin typeface="Times"/>
                <a:cs typeface="Times"/>
              </a:rPr>
              <a:t>Reduction in </a:t>
            </a:r>
          </a:p>
          <a:p>
            <a:r>
              <a:rPr lang="en-US" sz="1600" dirty="0" smtClean="0">
                <a:solidFill>
                  <a:srgbClr val="FF0000"/>
                </a:solidFill>
                <a:latin typeface="Times"/>
                <a:cs typeface="Times"/>
              </a:rPr>
              <a:t>I/O Overhead</a:t>
            </a:r>
            <a:endParaRPr lang="en-US" sz="1600" dirty="0">
              <a:solidFill>
                <a:srgbClr val="FF0000"/>
              </a:solidFill>
              <a:latin typeface="Times"/>
              <a:cs typeface="Times"/>
            </a:endParaRPr>
          </a:p>
        </p:txBody>
      </p:sp>
      <p:sp>
        <p:nvSpPr>
          <p:cNvPr id="3" name="Freeform 2"/>
          <p:cNvSpPr/>
          <p:nvPr/>
        </p:nvSpPr>
        <p:spPr>
          <a:xfrm>
            <a:off x="1295400" y="3733799"/>
            <a:ext cx="3124200" cy="1371601"/>
          </a:xfrm>
          <a:custGeom>
            <a:avLst/>
            <a:gdLst>
              <a:gd name="connsiteX0" fmla="*/ 0 w 2480235"/>
              <a:gd name="connsiteY0" fmla="*/ 590362 h 1277656"/>
              <a:gd name="connsiteX1" fmla="*/ 1479177 w 2480235"/>
              <a:gd name="connsiteY1" fmla="*/ 22597 h 1277656"/>
              <a:gd name="connsiteX2" fmla="*/ 2480235 w 2480235"/>
              <a:gd name="connsiteY2" fmla="*/ 1277656 h 1277656"/>
            </a:gdLst>
            <a:ahLst/>
            <a:cxnLst>
              <a:cxn ang="0">
                <a:pos x="connsiteX0" y="connsiteY0"/>
              </a:cxn>
              <a:cxn ang="0">
                <a:pos x="connsiteX1" y="connsiteY1"/>
              </a:cxn>
              <a:cxn ang="0">
                <a:pos x="connsiteX2" y="connsiteY2"/>
              </a:cxn>
            </a:cxnLst>
            <a:rect l="l" t="t" r="r" b="b"/>
            <a:pathLst>
              <a:path w="2480235" h="1277656">
                <a:moveTo>
                  <a:pt x="0" y="590362"/>
                </a:moveTo>
                <a:cubicBezTo>
                  <a:pt x="532902" y="249205"/>
                  <a:pt x="1065805" y="-91952"/>
                  <a:pt x="1479177" y="22597"/>
                </a:cubicBezTo>
                <a:cubicBezTo>
                  <a:pt x="1892549" y="137146"/>
                  <a:pt x="2480235" y="1277656"/>
                  <a:pt x="2480235" y="1277656"/>
                </a:cubicBezTo>
              </a:path>
            </a:pathLst>
          </a:cu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5257800" y="3766668"/>
            <a:ext cx="2971800" cy="1338732"/>
          </a:xfrm>
          <a:custGeom>
            <a:avLst/>
            <a:gdLst>
              <a:gd name="connsiteX0" fmla="*/ 0 w 2420470"/>
              <a:gd name="connsiteY0" fmla="*/ 812803 h 1186332"/>
              <a:gd name="connsiteX1" fmla="*/ 657412 w 2420470"/>
              <a:gd name="connsiteY1" fmla="*/ 5979 h 1186332"/>
              <a:gd name="connsiteX2" fmla="*/ 2420470 w 2420470"/>
              <a:gd name="connsiteY2" fmla="*/ 1186332 h 1186332"/>
            </a:gdLst>
            <a:ahLst/>
            <a:cxnLst>
              <a:cxn ang="0">
                <a:pos x="connsiteX0" y="connsiteY0"/>
              </a:cxn>
              <a:cxn ang="0">
                <a:pos x="connsiteX1" y="connsiteY1"/>
              </a:cxn>
              <a:cxn ang="0">
                <a:pos x="connsiteX2" y="connsiteY2"/>
              </a:cxn>
            </a:cxnLst>
            <a:rect l="l" t="t" r="r" b="b"/>
            <a:pathLst>
              <a:path w="2420470" h="1186332">
                <a:moveTo>
                  <a:pt x="0" y="812803"/>
                </a:moveTo>
                <a:cubicBezTo>
                  <a:pt x="127000" y="378263"/>
                  <a:pt x="254000" y="-56276"/>
                  <a:pt x="657412" y="5979"/>
                </a:cubicBezTo>
                <a:cubicBezTo>
                  <a:pt x="1060824" y="68234"/>
                  <a:pt x="2420470" y="1186332"/>
                  <a:pt x="2420470" y="1186332"/>
                </a:cubicBezTo>
              </a:path>
            </a:pathLst>
          </a:cu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514600" y="3124200"/>
            <a:ext cx="685800" cy="338554"/>
          </a:xfrm>
          <a:prstGeom prst="rect">
            <a:avLst/>
          </a:prstGeom>
          <a:noFill/>
        </p:spPr>
        <p:txBody>
          <a:bodyPr wrap="square" rtlCol="0">
            <a:spAutoFit/>
          </a:bodyPr>
          <a:lstStyle/>
          <a:p>
            <a:r>
              <a:rPr lang="en-US" sz="1600" dirty="0" smtClean="0">
                <a:solidFill>
                  <a:srgbClr val="FF0000"/>
                </a:solidFill>
                <a:latin typeface="Times"/>
                <a:cs typeface="Times"/>
              </a:rPr>
              <a:t>62%</a:t>
            </a:r>
            <a:endParaRPr lang="en-US" sz="1600" dirty="0">
              <a:solidFill>
                <a:srgbClr val="FF0000"/>
              </a:solidFill>
              <a:latin typeface="Times"/>
              <a:cs typeface="Times"/>
            </a:endParaRPr>
          </a:p>
        </p:txBody>
      </p:sp>
      <p:sp>
        <p:nvSpPr>
          <p:cNvPr id="22" name="TextBox 21"/>
          <p:cNvSpPr txBox="1"/>
          <p:nvPr/>
        </p:nvSpPr>
        <p:spPr>
          <a:xfrm>
            <a:off x="5562600" y="3166646"/>
            <a:ext cx="685800" cy="338554"/>
          </a:xfrm>
          <a:prstGeom prst="rect">
            <a:avLst/>
          </a:prstGeom>
          <a:noFill/>
        </p:spPr>
        <p:txBody>
          <a:bodyPr wrap="square" rtlCol="0">
            <a:spAutoFit/>
          </a:bodyPr>
          <a:lstStyle/>
          <a:p>
            <a:r>
              <a:rPr lang="en-US" sz="1600" dirty="0" smtClean="0">
                <a:solidFill>
                  <a:srgbClr val="FF0000"/>
                </a:solidFill>
                <a:latin typeface="Times"/>
                <a:cs typeface="Times"/>
              </a:rPr>
              <a:t>64%</a:t>
            </a:r>
            <a:endParaRPr lang="en-US" sz="1600" dirty="0">
              <a:solidFill>
                <a:srgbClr val="FF0000"/>
              </a:solidFill>
              <a:latin typeface="Times"/>
              <a:cs typeface="Times"/>
            </a:endParaRPr>
          </a:p>
        </p:txBody>
      </p:sp>
      <p:sp>
        <p:nvSpPr>
          <p:cNvPr id="23" name="TextBox 22"/>
          <p:cNvSpPr txBox="1"/>
          <p:nvPr/>
        </p:nvSpPr>
        <p:spPr>
          <a:xfrm>
            <a:off x="3429000" y="2514600"/>
            <a:ext cx="2743200" cy="584776"/>
          </a:xfrm>
          <a:prstGeom prst="rect">
            <a:avLst/>
          </a:prstGeom>
          <a:noFill/>
        </p:spPr>
        <p:txBody>
          <a:bodyPr wrap="square" rtlCol="0">
            <a:spAutoFit/>
          </a:bodyPr>
          <a:lstStyle/>
          <a:p>
            <a:r>
              <a:rPr lang="en-US" sz="1600" dirty="0" smtClean="0">
                <a:solidFill>
                  <a:srgbClr val="FF0000"/>
                </a:solidFill>
                <a:latin typeface="Times"/>
                <a:cs typeface="Times"/>
              </a:rPr>
              <a:t>Reduction in </a:t>
            </a:r>
          </a:p>
          <a:p>
            <a:r>
              <a:rPr lang="en-US" sz="1600" dirty="0" smtClean="0">
                <a:solidFill>
                  <a:srgbClr val="FF0000"/>
                </a:solidFill>
                <a:latin typeface="Times"/>
                <a:cs typeface="Times"/>
              </a:rPr>
              <a:t>Recovery  Overhead</a:t>
            </a:r>
            <a:endParaRPr lang="en-US" sz="1600" dirty="0">
              <a:solidFill>
                <a:srgbClr val="FF0000"/>
              </a:solidFill>
              <a:latin typeface="Times"/>
              <a:cs typeface="Times"/>
            </a:endParaRPr>
          </a:p>
        </p:txBody>
      </p:sp>
      <p:sp>
        <p:nvSpPr>
          <p:cNvPr id="8" name="Date Placeholder 7"/>
          <p:cNvSpPr>
            <a:spLocks noGrp="1"/>
          </p:cNvSpPr>
          <p:nvPr>
            <p:ph type="dt" sz="half" idx="10"/>
          </p:nvPr>
        </p:nvSpPr>
        <p:spPr/>
        <p:txBody>
          <a:bodyPr/>
          <a:lstStyle/>
          <a:p>
            <a:r>
              <a:rPr lang="en-US" smtClean="0"/>
              <a:t>Tanzima Islam (tislam@purdue.edu)</a:t>
            </a:r>
            <a:endParaRPr lang="en-US" dirty="0"/>
          </a:p>
        </p:txBody>
      </p:sp>
      <p:sp>
        <p:nvSpPr>
          <p:cNvPr id="9" name="Footer Placeholder 8"/>
          <p:cNvSpPr>
            <a:spLocks noGrp="1"/>
          </p:cNvSpPr>
          <p:nvPr>
            <p:ph type="ftr" sz="quarter" idx="3"/>
          </p:nvPr>
        </p:nvSpPr>
        <p:spPr/>
        <p:txBody>
          <a:bodyPr/>
          <a:lstStyle/>
          <a:p>
            <a:r>
              <a:rPr lang="en-US" smtClean="0"/>
              <a:t>Reliable &amp; Scalable Checkpointing Systems</a:t>
            </a:r>
            <a:endParaRPr lang="en-US" dirty="0"/>
          </a:p>
        </p:txBody>
      </p:sp>
      <p:grpSp>
        <p:nvGrpSpPr>
          <p:cNvPr id="39" name="Group 38"/>
          <p:cNvGrpSpPr/>
          <p:nvPr/>
        </p:nvGrpSpPr>
        <p:grpSpPr>
          <a:xfrm>
            <a:off x="7315200" y="3228201"/>
            <a:ext cx="1676400" cy="461665"/>
            <a:chOff x="7315200" y="3352800"/>
            <a:chExt cx="1371600" cy="461665"/>
          </a:xfrm>
        </p:grpSpPr>
        <p:sp>
          <p:nvSpPr>
            <p:cNvPr id="40" name="Rectangle 39"/>
            <p:cNvSpPr/>
            <p:nvPr/>
          </p:nvSpPr>
          <p:spPr bwMode="auto">
            <a:xfrm>
              <a:off x="7315200" y="3429000"/>
              <a:ext cx="152400" cy="15240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TextBox 40"/>
            <p:cNvSpPr txBox="1"/>
            <p:nvPr/>
          </p:nvSpPr>
          <p:spPr>
            <a:xfrm>
              <a:off x="7543800" y="3352800"/>
              <a:ext cx="1143000" cy="461665"/>
            </a:xfrm>
            <a:prstGeom prst="rect">
              <a:avLst/>
            </a:prstGeom>
            <a:noFill/>
          </p:spPr>
          <p:txBody>
            <a:bodyPr wrap="square" rtlCol="0">
              <a:spAutoFit/>
            </a:bodyPr>
            <a:lstStyle/>
            <a:p>
              <a:r>
                <a:rPr lang="en-US" sz="1200" dirty="0" smtClean="0">
                  <a:solidFill>
                    <a:srgbClr val="000000"/>
                  </a:solidFill>
                </a:rPr>
                <a:t>Transfer Overhead</a:t>
              </a:r>
              <a:endParaRPr lang="en-US" sz="1200" dirty="0">
                <a:solidFill>
                  <a:srgbClr val="000000"/>
                </a:solidFill>
              </a:endParaRPr>
            </a:p>
          </p:txBody>
        </p:sp>
      </p:grpSp>
      <p:grpSp>
        <p:nvGrpSpPr>
          <p:cNvPr id="42" name="Group 41"/>
          <p:cNvGrpSpPr/>
          <p:nvPr/>
        </p:nvGrpSpPr>
        <p:grpSpPr>
          <a:xfrm>
            <a:off x="7315200" y="3653135"/>
            <a:ext cx="1752600" cy="276999"/>
            <a:chOff x="7315200" y="3685401"/>
            <a:chExt cx="1752600" cy="276999"/>
          </a:xfrm>
        </p:grpSpPr>
        <p:sp>
          <p:nvSpPr>
            <p:cNvPr id="43" name="Rectangle 42"/>
            <p:cNvSpPr/>
            <p:nvPr/>
          </p:nvSpPr>
          <p:spPr bwMode="auto">
            <a:xfrm>
              <a:off x="7315200" y="3761601"/>
              <a:ext cx="152400" cy="152400"/>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TextBox 43"/>
            <p:cNvSpPr txBox="1"/>
            <p:nvPr/>
          </p:nvSpPr>
          <p:spPr>
            <a:xfrm>
              <a:off x="7543800" y="3685401"/>
              <a:ext cx="1524000" cy="276999"/>
            </a:xfrm>
            <a:prstGeom prst="rect">
              <a:avLst/>
            </a:prstGeom>
            <a:noFill/>
          </p:spPr>
          <p:txBody>
            <a:bodyPr wrap="square" rtlCol="0">
              <a:spAutoFit/>
            </a:bodyPr>
            <a:lstStyle/>
            <a:p>
              <a:r>
                <a:rPr lang="en-US" sz="1200" dirty="0" smtClean="0">
                  <a:solidFill>
                    <a:srgbClr val="000000"/>
                  </a:solidFill>
                </a:rPr>
                <a:t>CPU Overhead</a:t>
              </a:r>
            </a:p>
          </p:txBody>
        </p:sp>
      </p:grpSp>
      <p:sp>
        <p:nvSpPr>
          <p:cNvPr id="6" name="Slide Number Placeholder 5"/>
          <p:cNvSpPr>
            <a:spLocks noGrp="1"/>
          </p:cNvSpPr>
          <p:nvPr>
            <p:ph type="sldNum" sz="quarter" idx="4"/>
          </p:nvPr>
        </p:nvSpPr>
        <p:spPr/>
        <p:txBody>
          <a:bodyPr/>
          <a:lstStyle/>
          <a:p>
            <a:fld id="{0EF8A7D6-9BFA-C441-9BC7-0AEF5299FFED}" type="slidenum">
              <a:rPr lang="en-US" smtClean="0"/>
              <a:pPr/>
              <a:t>25</a:t>
            </a:fld>
            <a:endParaRPr lang="en-US" dirty="0"/>
          </a:p>
        </p:txBody>
      </p:sp>
    </p:spTree>
    <p:extLst>
      <p:ext uri="{BB962C8B-B14F-4D97-AF65-F5344CB8AC3E}">
        <p14:creationId xmlns:p14="http://schemas.microsoft.com/office/powerpoint/2010/main" val="28373693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graphicEl>
                                              <a:chart seriesIdx="0"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graphicEl>
                                              <a:chart seriesIdx="1" categoryIdx="-4" bldStep="series"/>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uiExpand="1">
        <p:bldSub>
          <a:bldChart bld="series"/>
        </p:bldSub>
      </p:bldGraphic>
      <p:bldP spid="15" grpId="0" animBg="1"/>
      <p:bldP spid="15" grpId="1" animBg="1"/>
      <p:bldP spid="16" grpId="0"/>
      <p:bldP spid="16" grpId="1"/>
      <p:bldP spid="17" grpId="0"/>
      <p:bldP spid="17" grpId="1"/>
      <p:bldP spid="19" grpId="0" animBg="1"/>
      <p:bldP spid="19" grpId="1" animBg="1"/>
      <p:bldP spid="20" grpId="0"/>
      <p:bldP spid="20" grpId="1"/>
      <p:bldP spid="3" grpId="0" animBg="1"/>
      <p:bldP spid="4" grpId="0" animBg="1"/>
      <p:bldP spid="5"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Scalable Checkpointing System</a:t>
            </a:r>
            <a:endParaRPr lang="en-US" dirty="0"/>
          </a:p>
        </p:txBody>
      </p:sp>
      <p:sp>
        <p:nvSpPr>
          <p:cNvPr id="3" name="Content Placeholder 2"/>
          <p:cNvSpPr>
            <a:spLocks noGrp="1"/>
          </p:cNvSpPr>
          <p:nvPr>
            <p:ph idx="1"/>
          </p:nvPr>
        </p:nvSpPr>
        <p:spPr>
          <a:xfrm>
            <a:off x="381000" y="1219200"/>
            <a:ext cx="8382000" cy="5029200"/>
          </a:xfrm>
        </p:spPr>
        <p:txBody>
          <a:bodyPr>
            <a:normAutofit/>
          </a:bodyPr>
          <a:lstStyle/>
          <a:p>
            <a:r>
              <a:rPr lang="en-US" dirty="0" smtClean="0"/>
              <a:t>Developed data-aware checkpoint compression technique </a:t>
            </a:r>
          </a:p>
          <a:p>
            <a:pPr lvl="1"/>
            <a:r>
              <a:rPr lang="en-US" dirty="0" smtClean="0"/>
              <a:t>Relative improvement in compression ratio up to 115%</a:t>
            </a:r>
          </a:p>
          <a:p>
            <a:endParaRPr lang="en-US" dirty="0" smtClean="0"/>
          </a:p>
          <a:p>
            <a:r>
              <a:rPr lang="en-US" dirty="0" smtClean="0">
                <a:solidFill>
                  <a:srgbClr val="000000"/>
                </a:solidFill>
              </a:rPr>
              <a:t>Investigated different merging techniques</a:t>
            </a:r>
          </a:p>
          <a:p>
            <a:pPr lvl="1"/>
            <a:r>
              <a:rPr lang="en-US" dirty="0" smtClean="0"/>
              <a:t>Demonstrated effectiveness using real-world applications</a:t>
            </a:r>
          </a:p>
          <a:p>
            <a:endParaRPr lang="en-US" dirty="0" smtClean="0"/>
          </a:p>
          <a:p>
            <a:r>
              <a:rPr lang="en-US" dirty="0" smtClean="0"/>
              <a:t>Designed and developed </a:t>
            </a:r>
            <a:r>
              <a:rPr lang="en-US" cap="small" dirty="0" err="1" smtClean="0"/>
              <a:t>mcrEngine</a:t>
            </a:r>
            <a:endParaRPr lang="en-US" cap="small" dirty="0" smtClean="0"/>
          </a:p>
          <a:p>
            <a:pPr lvl="1"/>
            <a:r>
              <a:rPr lang="en-US" dirty="0" smtClean="0"/>
              <a:t>Reduces recovery overhead by more than 62%</a:t>
            </a:r>
          </a:p>
          <a:p>
            <a:pPr lvl="1"/>
            <a:r>
              <a:rPr lang="en-US" dirty="0" smtClean="0"/>
              <a:t>Reduces checkpointing overhead by up to 87%</a:t>
            </a:r>
          </a:p>
          <a:p>
            <a:pPr lvl="1"/>
            <a:r>
              <a:rPr lang="en-US" dirty="0" smtClean="0"/>
              <a:t>Improves scalability of checkpoint-restart systems</a:t>
            </a:r>
          </a:p>
        </p:txBody>
      </p:sp>
      <p:sp>
        <p:nvSpPr>
          <p:cNvPr id="6" name="Date Placeholder 5"/>
          <p:cNvSpPr>
            <a:spLocks noGrp="1"/>
          </p:cNvSpPr>
          <p:nvPr>
            <p:ph type="dt" sz="half" idx="10"/>
          </p:nvPr>
        </p:nvSpPr>
        <p:spPr/>
        <p:txBody>
          <a:bodyPr/>
          <a:lstStyle/>
          <a:p>
            <a:r>
              <a:rPr lang="en-US" smtClean="0"/>
              <a:t>Tanzima Islam (tislam@purdue.edu)</a:t>
            </a:r>
            <a:endParaRPr lang="en-US" dirty="0"/>
          </a:p>
        </p:txBody>
      </p:sp>
      <p:sp>
        <p:nvSpPr>
          <p:cNvPr id="7" name="Footer Placeholder 6"/>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26</a:t>
            </a:fld>
            <a:endParaRPr lang="en-US" dirty="0"/>
          </a:p>
        </p:txBody>
      </p:sp>
    </p:spTree>
    <p:extLst>
      <p:ext uri="{BB962C8B-B14F-4D97-AF65-F5344CB8AC3E}">
        <p14:creationId xmlns:p14="http://schemas.microsoft.com/office/powerpoint/2010/main" val="11617500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8382000" cy="1458883"/>
          </a:xfrm>
        </p:spPr>
        <p:txBody>
          <a:bodyPr>
            <a:normAutofit/>
          </a:bodyPr>
          <a:lstStyle/>
          <a:p>
            <a:r>
              <a:rPr lang="en-US" dirty="0" smtClean="0">
                <a:ln w="3175">
                  <a:noFill/>
                </a:ln>
                <a:solidFill>
                  <a:srgbClr val="3366FF"/>
                </a:solidFill>
              </a:rPr>
              <a:t>Benefit-Aware Clustering of Checkpoints from Parallel Applications</a:t>
            </a:r>
            <a:endParaRPr lang="en-US" dirty="0">
              <a:ln w="3175">
                <a:noFill/>
              </a:ln>
              <a:solidFill>
                <a:srgbClr val="3366FF"/>
              </a:solidFill>
            </a:endParaRPr>
          </a:p>
        </p:txBody>
      </p:sp>
      <p:sp>
        <p:nvSpPr>
          <p:cNvPr id="3" name="Subtitle 2"/>
          <p:cNvSpPr>
            <a:spLocks noGrp="1"/>
          </p:cNvSpPr>
          <p:nvPr>
            <p:ph type="subTitle" idx="1"/>
          </p:nvPr>
        </p:nvSpPr>
        <p:spPr/>
        <p:txBody>
          <a:bodyPr/>
          <a:lstStyle/>
          <a:p>
            <a:pPr algn="ctr"/>
            <a:r>
              <a:rPr lang="en-US" dirty="0" smtClean="0"/>
              <a:t>Collaborators: </a:t>
            </a:r>
          </a:p>
          <a:p>
            <a:pPr algn="ctr"/>
            <a:r>
              <a:rPr lang="en-US" dirty="0" smtClean="0"/>
              <a:t>Todd </a:t>
            </a:r>
            <a:r>
              <a:rPr lang="en-US" dirty="0" err="1" smtClean="0"/>
              <a:t>Gamblin</a:t>
            </a:r>
            <a:r>
              <a:rPr lang="en-US" dirty="0" smtClean="0"/>
              <a:t>, Kathryn </a:t>
            </a:r>
            <a:r>
              <a:rPr lang="en-US" dirty="0" err="1" smtClean="0"/>
              <a:t>Mohror</a:t>
            </a:r>
            <a:r>
              <a:rPr lang="en-US" dirty="0" smtClean="0"/>
              <a:t>, Adam Moody, </a:t>
            </a:r>
            <a:r>
              <a:rPr lang="en-US" dirty="0" err="1" smtClean="0"/>
              <a:t>Bronis</a:t>
            </a:r>
            <a:r>
              <a:rPr lang="en-US" dirty="0" smtClean="0"/>
              <a:t> de </a:t>
            </a:r>
            <a:r>
              <a:rPr lang="en-US" dirty="0" err="1" smtClean="0"/>
              <a:t>Supinski</a:t>
            </a:r>
            <a:endParaRPr lang="en-US" dirty="0"/>
          </a:p>
        </p:txBody>
      </p:sp>
    </p:spTree>
    <p:extLst>
      <p:ext uri="{BB962C8B-B14F-4D97-AF65-F5344CB8AC3E}">
        <p14:creationId xmlns:p14="http://schemas.microsoft.com/office/powerpoint/2010/main" val="1242748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 &amp; Contributions</a:t>
            </a:r>
            <a:endParaRPr lang="en-US" dirty="0"/>
          </a:p>
        </p:txBody>
      </p:sp>
      <p:sp>
        <p:nvSpPr>
          <p:cNvPr id="3" name="Content Placeholder 2"/>
          <p:cNvSpPr>
            <a:spLocks noGrp="1"/>
          </p:cNvSpPr>
          <p:nvPr>
            <p:ph idx="1"/>
          </p:nvPr>
        </p:nvSpPr>
        <p:spPr>
          <a:xfrm>
            <a:off x="381000" y="1143000"/>
            <a:ext cx="8382000" cy="3170099"/>
          </a:xfrm>
        </p:spPr>
        <p:txBody>
          <a:bodyPr/>
          <a:lstStyle/>
          <a:p>
            <a:r>
              <a:rPr lang="en-US" dirty="0" smtClean="0"/>
              <a:t>Goal:</a:t>
            </a:r>
          </a:p>
          <a:p>
            <a:pPr lvl="1"/>
            <a:r>
              <a:rPr lang="en-US" smtClean="0"/>
              <a:t>Can suitably grouping checkpoints increase compressibility?</a:t>
            </a:r>
            <a:endParaRPr lang="en-US" dirty="0" smtClean="0"/>
          </a:p>
          <a:p>
            <a:pPr marL="517525" lvl="1" indent="0">
              <a:buNone/>
            </a:pPr>
            <a:endParaRPr lang="en-US" dirty="0" smtClean="0"/>
          </a:p>
          <a:p>
            <a:r>
              <a:rPr lang="en-US" dirty="0" smtClean="0"/>
              <a:t>Contributions: </a:t>
            </a:r>
          </a:p>
          <a:p>
            <a:pPr lvl="1"/>
            <a:r>
              <a:rPr lang="en-US" dirty="0" smtClean="0"/>
              <a:t>Design </a:t>
            </a:r>
            <a:r>
              <a:rPr lang="en-US" smtClean="0"/>
              <a:t>new metric </a:t>
            </a:r>
            <a:r>
              <a:rPr lang="en-US" dirty="0" smtClean="0"/>
              <a:t>for “similarity</a:t>
            </a:r>
            <a:r>
              <a:rPr lang="en-US" smtClean="0"/>
              <a:t>” of checkpoints</a:t>
            </a:r>
            <a:endParaRPr lang="en-US" dirty="0" smtClean="0"/>
          </a:p>
          <a:p>
            <a:pPr marL="517525" lvl="1" indent="0">
              <a:buNone/>
            </a:pPr>
            <a:endParaRPr lang="en-US" cap="small" dirty="0">
              <a:solidFill>
                <a:srgbClr val="0000FF"/>
              </a:solidFill>
            </a:endParaRPr>
          </a:p>
          <a:p>
            <a:pPr lvl="1"/>
            <a:r>
              <a:rPr lang="en-US" smtClean="0">
                <a:solidFill>
                  <a:schemeClr val="bg1"/>
                </a:solidFill>
              </a:rPr>
              <a:t>Use this metric for clustering checkpoints</a:t>
            </a:r>
          </a:p>
          <a:p>
            <a:pPr lvl="1"/>
            <a:endParaRPr lang="en-US">
              <a:solidFill>
                <a:schemeClr val="bg1"/>
              </a:solidFill>
            </a:endParaRPr>
          </a:p>
          <a:p>
            <a:pPr lvl="1"/>
            <a:r>
              <a:rPr lang="en-US" smtClean="0">
                <a:solidFill>
                  <a:schemeClr val="bg1"/>
                </a:solidFill>
              </a:rPr>
              <a:t>Evaluate the benefit of the clustering on checkpoint storage</a:t>
            </a:r>
            <a:endParaRPr lang="en-US" dirty="0" smtClean="0">
              <a:solidFill>
                <a:schemeClr val="bg1"/>
              </a:solidFill>
            </a:endParaRPr>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28</a:t>
            </a:fld>
            <a:endParaRPr lang="en-US" dirty="0"/>
          </a:p>
        </p:txBody>
      </p:sp>
    </p:spTree>
    <p:extLst>
      <p:ext uri="{BB962C8B-B14F-4D97-AF65-F5344CB8AC3E}">
        <p14:creationId xmlns:p14="http://schemas.microsoft.com/office/powerpoint/2010/main" val="4327248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0" y="4495800"/>
            <a:ext cx="2514600" cy="1219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Times"/>
              <a:cs typeface="Times"/>
            </a:endParaRPr>
          </a:p>
        </p:txBody>
      </p:sp>
      <p:sp>
        <p:nvSpPr>
          <p:cNvPr id="2" name="Title 1"/>
          <p:cNvSpPr>
            <a:spLocks noGrp="1"/>
          </p:cNvSpPr>
          <p:nvPr>
            <p:ph type="title"/>
          </p:nvPr>
        </p:nvSpPr>
        <p:spPr/>
        <p:txBody>
          <a:bodyPr/>
          <a:lstStyle/>
          <a:p>
            <a:r>
              <a:rPr lang="en-US" dirty="0" smtClean="0"/>
              <a:t>Fault-tolerance with Checkpoint-Restart</a:t>
            </a:r>
            <a:endParaRPr lang="en-US" dirty="0"/>
          </a:p>
        </p:txBody>
      </p:sp>
      <p:sp>
        <p:nvSpPr>
          <p:cNvPr id="3" name="Text Placeholder 2"/>
          <p:cNvSpPr>
            <a:spLocks noGrp="1"/>
          </p:cNvSpPr>
          <p:nvPr>
            <p:ph type="body" sz="quarter" idx="10"/>
          </p:nvPr>
        </p:nvSpPr>
        <p:spPr>
          <a:xfrm>
            <a:off x="381000" y="1143000"/>
            <a:ext cx="5791200" cy="4720267"/>
          </a:xfrm>
        </p:spPr>
        <p:txBody>
          <a:bodyPr/>
          <a:lstStyle/>
          <a:p>
            <a:r>
              <a:rPr lang="en-US" dirty="0" smtClean="0"/>
              <a:t>Checkpoints are execution states</a:t>
            </a:r>
          </a:p>
          <a:p>
            <a:r>
              <a:rPr lang="en-US" dirty="0" smtClean="0"/>
              <a:t>System-level</a:t>
            </a:r>
          </a:p>
          <a:p>
            <a:pPr lvl="1"/>
            <a:r>
              <a:rPr lang="en-US" dirty="0" smtClean="0"/>
              <a:t>Memory state</a:t>
            </a:r>
          </a:p>
          <a:p>
            <a:pPr lvl="1"/>
            <a:r>
              <a:rPr lang="en-US" dirty="0" smtClean="0"/>
              <a:t>Compressible</a:t>
            </a:r>
            <a:endParaRPr lang="en-US" dirty="0"/>
          </a:p>
          <a:p>
            <a:endParaRPr lang="en-US" dirty="0" smtClean="0"/>
          </a:p>
          <a:p>
            <a:endParaRPr lang="en-US" dirty="0"/>
          </a:p>
          <a:p>
            <a:endParaRPr lang="en-US" dirty="0" smtClean="0"/>
          </a:p>
          <a:p>
            <a:endParaRPr lang="en-US" dirty="0"/>
          </a:p>
          <a:p>
            <a:r>
              <a:rPr lang="en-US" dirty="0" smtClean="0"/>
              <a:t>Application-level</a:t>
            </a:r>
          </a:p>
          <a:p>
            <a:pPr lvl="1"/>
            <a:r>
              <a:rPr lang="en-US" dirty="0" smtClean="0"/>
              <a:t>Selected variables</a:t>
            </a:r>
          </a:p>
          <a:p>
            <a:pPr lvl="1"/>
            <a:r>
              <a:rPr lang="en-US" dirty="0" smtClean="0"/>
              <a:t>Hard to compress</a:t>
            </a:r>
            <a:endParaRPr lang="en-US" dirty="0"/>
          </a:p>
        </p:txBody>
      </p:sp>
      <p:sp>
        <p:nvSpPr>
          <p:cNvPr id="4" name="Date Placeholder 3"/>
          <p:cNvSpPr>
            <a:spLocks noGrp="1"/>
          </p:cNvSpPr>
          <p:nvPr>
            <p:ph type="dt" sz="half" idx="11"/>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pic>
        <p:nvPicPr>
          <p:cNvPr id="6" name="Picture 5" descr="system-lev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524000"/>
            <a:ext cx="5437641" cy="2514600"/>
          </a:xfrm>
          <a:prstGeom prst="rect">
            <a:avLst/>
          </a:prstGeom>
          <a:effectLst>
            <a:outerShdw blurRad="50800" dist="38100" dir="2700000" algn="tl" rotWithShape="0">
              <a:srgbClr val="000000">
                <a:alpha val="43000"/>
              </a:srgbClr>
            </a:outerShdw>
          </a:effectLst>
        </p:spPr>
      </p:pic>
      <p:sp>
        <p:nvSpPr>
          <p:cNvPr id="8" name="TextBox 7"/>
          <p:cNvSpPr txBox="1"/>
          <p:nvPr/>
        </p:nvSpPr>
        <p:spPr>
          <a:xfrm>
            <a:off x="4580046" y="4572000"/>
            <a:ext cx="3420954" cy="1077218"/>
          </a:xfrm>
          <a:prstGeom prst="rect">
            <a:avLst/>
          </a:prstGeom>
          <a:noFill/>
        </p:spPr>
        <p:txBody>
          <a:bodyPr wrap="square" rtlCol="0">
            <a:spAutoFit/>
          </a:bodyPr>
          <a:lstStyle/>
          <a:p>
            <a:r>
              <a:rPr lang="en-US" sz="1600" dirty="0" err="1" smtClean="0">
                <a:solidFill>
                  <a:schemeClr val="bg1"/>
                </a:solidFill>
                <a:latin typeface="Times"/>
                <a:cs typeface="Times"/>
              </a:rPr>
              <a:t>Struct</a:t>
            </a:r>
            <a:r>
              <a:rPr lang="en-US" sz="1600" dirty="0" smtClean="0">
                <a:solidFill>
                  <a:schemeClr val="bg1"/>
                </a:solidFill>
                <a:latin typeface="Times"/>
                <a:cs typeface="Times"/>
              </a:rPr>
              <a:t> </a:t>
            </a:r>
            <a:r>
              <a:rPr lang="en-US" sz="1600" dirty="0" err="1" smtClean="0">
                <a:solidFill>
                  <a:schemeClr val="bg1"/>
                </a:solidFill>
                <a:latin typeface="Times"/>
                <a:cs typeface="Times"/>
              </a:rPr>
              <a:t>ToyGrp</a:t>
            </a:r>
            <a:r>
              <a:rPr lang="en-US" sz="1600" dirty="0" smtClean="0">
                <a:solidFill>
                  <a:schemeClr val="bg1"/>
                </a:solidFill>
                <a:latin typeface="Times"/>
                <a:cs typeface="Times"/>
              </a:rPr>
              <a:t>{</a:t>
            </a:r>
          </a:p>
          <a:p>
            <a:r>
              <a:rPr lang="en-US" sz="1600" dirty="0" smtClean="0">
                <a:solidFill>
                  <a:schemeClr val="bg1"/>
                </a:solidFill>
                <a:latin typeface="Times"/>
                <a:cs typeface="Times"/>
              </a:rPr>
              <a:t>1.  float Temperature[1024];</a:t>
            </a:r>
          </a:p>
          <a:p>
            <a:r>
              <a:rPr lang="en-US" sz="1600" dirty="0" smtClean="0">
                <a:solidFill>
                  <a:schemeClr val="bg1"/>
                </a:solidFill>
                <a:latin typeface="Times"/>
                <a:cs typeface="Times"/>
              </a:rPr>
              <a:t>2.  </a:t>
            </a:r>
            <a:r>
              <a:rPr lang="en-US" sz="1600" dirty="0" err="1" smtClean="0">
                <a:solidFill>
                  <a:schemeClr val="bg1"/>
                </a:solidFill>
                <a:latin typeface="Times"/>
                <a:cs typeface="Times"/>
              </a:rPr>
              <a:t>int</a:t>
            </a:r>
            <a:r>
              <a:rPr lang="en-US" sz="1600" dirty="0" smtClean="0">
                <a:solidFill>
                  <a:schemeClr val="bg1"/>
                </a:solidFill>
                <a:latin typeface="Times"/>
                <a:cs typeface="Times"/>
              </a:rPr>
              <a:t> Pressure[20][30];</a:t>
            </a:r>
          </a:p>
          <a:p>
            <a:r>
              <a:rPr lang="en-US" sz="1600" dirty="0" smtClean="0">
                <a:solidFill>
                  <a:schemeClr val="bg1"/>
                </a:solidFill>
                <a:latin typeface="Times"/>
                <a:cs typeface="Times"/>
              </a:rPr>
              <a:t>};</a:t>
            </a:r>
            <a:endParaRPr lang="en-US" sz="1600" dirty="0">
              <a:solidFill>
                <a:schemeClr val="bg1"/>
              </a:solidFill>
              <a:latin typeface="Times"/>
              <a:cs typeface="Times"/>
            </a:endParaRPr>
          </a:p>
        </p:txBody>
      </p:sp>
      <p:sp>
        <p:nvSpPr>
          <p:cNvPr id="7" name="Slide Number Placeholder 6"/>
          <p:cNvSpPr>
            <a:spLocks noGrp="1"/>
          </p:cNvSpPr>
          <p:nvPr>
            <p:ph type="sldNum" sz="quarter" idx="4"/>
          </p:nvPr>
        </p:nvSpPr>
        <p:spPr/>
        <p:txBody>
          <a:bodyPr/>
          <a:lstStyle/>
          <a:p>
            <a:fld id="{0EF8A7D6-9BFA-C441-9BC7-0AEF5299FFED}" type="slidenum">
              <a:rPr lang="en-US" smtClean="0"/>
              <a:pPr/>
              <a:t>2</a:t>
            </a:fld>
            <a:endParaRPr lang="en-US" dirty="0"/>
          </a:p>
        </p:txBody>
      </p:sp>
    </p:spTree>
    <p:extLst>
      <p:ext uri="{BB962C8B-B14F-4D97-AF65-F5344CB8AC3E}">
        <p14:creationId xmlns:p14="http://schemas.microsoft.com/office/powerpoint/2010/main" val="12534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Clustering Schemes</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29</a:t>
            </a:fld>
            <a:endParaRPr lang="en-US" dirty="0"/>
          </a:p>
        </p:txBody>
      </p:sp>
      <p:grpSp>
        <p:nvGrpSpPr>
          <p:cNvPr id="8" name="Group 7"/>
          <p:cNvGrpSpPr/>
          <p:nvPr/>
        </p:nvGrpSpPr>
        <p:grpSpPr>
          <a:xfrm>
            <a:off x="533400" y="3581400"/>
            <a:ext cx="2209800" cy="2008084"/>
            <a:chOff x="533400" y="4139458"/>
            <a:chExt cx="2209800" cy="2008084"/>
          </a:xfrm>
        </p:grpSpPr>
        <p:sp>
          <p:nvSpPr>
            <p:cNvPr id="327" name="Oval 326"/>
            <p:cNvSpPr/>
            <p:nvPr/>
          </p:nvSpPr>
          <p:spPr bwMode="auto">
            <a:xfrm>
              <a:off x="1853460" y="5080742"/>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8" name="TextBox 327"/>
            <p:cNvSpPr txBox="1"/>
            <p:nvPr/>
          </p:nvSpPr>
          <p:spPr>
            <a:xfrm>
              <a:off x="1841130" y="5081659"/>
              <a:ext cx="381000" cy="276999"/>
            </a:xfrm>
            <a:prstGeom prst="rect">
              <a:avLst/>
            </a:prstGeom>
            <a:noFill/>
          </p:spPr>
          <p:txBody>
            <a:bodyPr wrap="square" rtlCol="0">
              <a:spAutoFit/>
            </a:bodyPr>
            <a:lstStyle/>
            <a:p>
              <a:r>
                <a:rPr lang="en-US" sz="1200" dirty="0" smtClean="0">
                  <a:solidFill>
                    <a:schemeClr val="bg1"/>
                  </a:solidFill>
                  <a:latin typeface="Times"/>
                </a:rPr>
                <a:t>13</a:t>
              </a:r>
              <a:endParaRPr lang="en-US" sz="1200" dirty="0">
                <a:solidFill>
                  <a:schemeClr val="bg1"/>
                </a:solidFill>
                <a:latin typeface="Times"/>
              </a:endParaRPr>
            </a:p>
          </p:txBody>
        </p:sp>
        <p:grpSp>
          <p:nvGrpSpPr>
            <p:cNvPr id="335" name="Group 334"/>
            <p:cNvGrpSpPr/>
            <p:nvPr/>
          </p:nvGrpSpPr>
          <p:grpSpPr>
            <a:xfrm>
              <a:off x="2106720" y="4791414"/>
              <a:ext cx="395550" cy="313986"/>
              <a:chOff x="3340470" y="4029414"/>
              <a:chExt cx="395550" cy="313986"/>
            </a:xfrm>
          </p:grpSpPr>
          <p:sp>
            <p:nvSpPr>
              <p:cNvPr id="336" name="Oval 335"/>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7" name="TextBox 336"/>
              <p:cNvSpPr txBox="1"/>
              <p:nvPr/>
            </p:nvSpPr>
            <p:spPr>
              <a:xfrm>
                <a:off x="3340470" y="4029414"/>
                <a:ext cx="395550" cy="276999"/>
              </a:xfrm>
              <a:prstGeom prst="rect">
                <a:avLst/>
              </a:prstGeom>
              <a:noFill/>
            </p:spPr>
            <p:txBody>
              <a:bodyPr wrap="square" rtlCol="0">
                <a:spAutoFit/>
              </a:bodyPr>
              <a:lstStyle/>
              <a:p>
                <a:r>
                  <a:rPr lang="en-US" sz="1200" dirty="0" smtClean="0">
                    <a:solidFill>
                      <a:schemeClr val="bg1"/>
                    </a:solidFill>
                    <a:latin typeface="Times"/>
                  </a:rPr>
                  <a:t>16</a:t>
                </a:r>
                <a:endParaRPr lang="en-US" sz="1200" dirty="0">
                  <a:solidFill>
                    <a:schemeClr val="bg1"/>
                  </a:solidFill>
                  <a:latin typeface="Times"/>
                </a:endParaRPr>
              </a:p>
            </p:txBody>
          </p:sp>
        </p:grpSp>
        <p:grpSp>
          <p:nvGrpSpPr>
            <p:cNvPr id="338" name="Group 337"/>
            <p:cNvGrpSpPr/>
            <p:nvPr/>
          </p:nvGrpSpPr>
          <p:grpSpPr>
            <a:xfrm>
              <a:off x="2386860" y="5053858"/>
              <a:ext cx="356340" cy="304800"/>
              <a:chOff x="3352800" y="4038600"/>
              <a:chExt cx="356340" cy="304800"/>
            </a:xfrm>
          </p:grpSpPr>
          <p:sp>
            <p:nvSpPr>
              <p:cNvPr id="339" name="Oval 338"/>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0" name="TextBox 339"/>
              <p:cNvSpPr txBox="1"/>
              <p:nvPr/>
            </p:nvSpPr>
            <p:spPr>
              <a:xfrm>
                <a:off x="3352800" y="4038600"/>
                <a:ext cx="356340" cy="276999"/>
              </a:xfrm>
              <a:prstGeom prst="rect">
                <a:avLst/>
              </a:prstGeom>
              <a:noFill/>
            </p:spPr>
            <p:txBody>
              <a:bodyPr wrap="square" rtlCol="0">
                <a:spAutoFit/>
              </a:bodyPr>
              <a:lstStyle/>
              <a:p>
                <a:r>
                  <a:rPr lang="en-US" sz="1200" dirty="0" smtClean="0">
                    <a:solidFill>
                      <a:schemeClr val="bg1"/>
                    </a:solidFill>
                    <a:latin typeface="Times"/>
                  </a:rPr>
                  <a:t>15</a:t>
                </a:r>
                <a:endParaRPr lang="en-US" sz="1200" dirty="0">
                  <a:solidFill>
                    <a:schemeClr val="bg1"/>
                  </a:solidFill>
                  <a:latin typeface="Times"/>
                </a:endParaRPr>
              </a:p>
            </p:txBody>
          </p:sp>
        </p:grpSp>
        <p:grpSp>
          <p:nvGrpSpPr>
            <p:cNvPr id="341" name="Group 340"/>
            <p:cNvGrpSpPr/>
            <p:nvPr/>
          </p:nvGrpSpPr>
          <p:grpSpPr>
            <a:xfrm>
              <a:off x="2106720" y="5304890"/>
              <a:ext cx="381000" cy="309252"/>
              <a:chOff x="3325920" y="4034148"/>
              <a:chExt cx="381000" cy="309252"/>
            </a:xfrm>
          </p:grpSpPr>
          <p:sp>
            <p:nvSpPr>
              <p:cNvPr id="342" name="Oval 341"/>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3" name="TextBox 342"/>
              <p:cNvSpPr txBox="1"/>
              <p:nvPr/>
            </p:nvSpPr>
            <p:spPr>
              <a:xfrm>
                <a:off x="3325920" y="4034148"/>
                <a:ext cx="381000" cy="276999"/>
              </a:xfrm>
              <a:prstGeom prst="rect">
                <a:avLst/>
              </a:prstGeom>
              <a:noFill/>
            </p:spPr>
            <p:txBody>
              <a:bodyPr wrap="square" rtlCol="0">
                <a:spAutoFit/>
              </a:bodyPr>
              <a:lstStyle/>
              <a:p>
                <a:r>
                  <a:rPr lang="en-US" sz="1200" dirty="0" smtClean="0">
                    <a:solidFill>
                      <a:schemeClr val="bg1"/>
                    </a:solidFill>
                    <a:latin typeface="Times"/>
                  </a:rPr>
                  <a:t>10</a:t>
                </a:r>
                <a:endParaRPr lang="en-US" sz="1200" dirty="0">
                  <a:solidFill>
                    <a:schemeClr val="bg1"/>
                  </a:solidFill>
                  <a:latin typeface="Times"/>
                </a:endParaRPr>
              </a:p>
            </p:txBody>
          </p:sp>
        </p:grpSp>
        <p:sp>
          <p:nvSpPr>
            <p:cNvPr id="344" name="Oval 343"/>
            <p:cNvSpPr/>
            <p:nvPr/>
          </p:nvSpPr>
          <p:spPr bwMode="auto">
            <a:xfrm>
              <a:off x="1219200" y="5614142"/>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5" name="TextBox 344"/>
            <p:cNvSpPr txBox="1"/>
            <p:nvPr/>
          </p:nvSpPr>
          <p:spPr>
            <a:xfrm>
              <a:off x="1204650" y="5614142"/>
              <a:ext cx="405660" cy="276999"/>
            </a:xfrm>
            <a:prstGeom prst="rect">
              <a:avLst/>
            </a:prstGeom>
            <a:noFill/>
          </p:spPr>
          <p:txBody>
            <a:bodyPr wrap="square" rtlCol="0">
              <a:spAutoFit/>
            </a:bodyPr>
            <a:lstStyle/>
            <a:p>
              <a:r>
                <a:rPr lang="en-US" sz="1200" dirty="0" smtClean="0">
                  <a:solidFill>
                    <a:schemeClr val="bg1"/>
                  </a:solidFill>
                  <a:latin typeface="Times"/>
                </a:rPr>
                <a:t>11</a:t>
              </a:r>
              <a:endParaRPr lang="en-US" sz="1200" dirty="0">
                <a:solidFill>
                  <a:schemeClr val="bg1"/>
                </a:solidFill>
                <a:latin typeface="Times"/>
              </a:endParaRPr>
            </a:p>
          </p:txBody>
        </p:sp>
        <p:grpSp>
          <p:nvGrpSpPr>
            <p:cNvPr id="346" name="Group 345"/>
            <p:cNvGrpSpPr/>
            <p:nvPr/>
          </p:nvGrpSpPr>
          <p:grpSpPr>
            <a:xfrm>
              <a:off x="1484790" y="5334000"/>
              <a:ext cx="329460" cy="304800"/>
              <a:chOff x="3352800" y="4038600"/>
              <a:chExt cx="329460" cy="304800"/>
            </a:xfrm>
          </p:grpSpPr>
          <p:sp>
            <p:nvSpPr>
              <p:cNvPr id="347" name="Oval 346"/>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8" name="TextBox 347"/>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3</a:t>
                </a:r>
                <a:endParaRPr lang="en-US" sz="1200" dirty="0">
                  <a:solidFill>
                    <a:schemeClr val="bg1"/>
                  </a:solidFill>
                  <a:latin typeface="Times"/>
                </a:endParaRPr>
              </a:p>
            </p:txBody>
          </p:sp>
        </p:grpSp>
        <p:grpSp>
          <p:nvGrpSpPr>
            <p:cNvPr id="349" name="Group 348"/>
            <p:cNvGrpSpPr/>
            <p:nvPr/>
          </p:nvGrpSpPr>
          <p:grpSpPr>
            <a:xfrm>
              <a:off x="1740270" y="5587258"/>
              <a:ext cx="381000" cy="304800"/>
              <a:chOff x="3340470" y="4038600"/>
              <a:chExt cx="381000" cy="304800"/>
            </a:xfrm>
          </p:grpSpPr>
          <p:sp>
            <p:nvSpPr>
              <p:cNvPr id="350" name="Oval 349"/>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1" name="TextBox 350"/>
              <p:cNvSpPr txBox="1"/>
              <p:nvPr/>
            </p:nvSpPr>
            <p:spPr>
              <a:xfrm>
                <a:off x="3340470" y="4038600"/>
                <a:ext cx="381000" cy="276999"/>
              </a:xfrm>
              <a:prstGeom prst="rect">
                <a:avLst/>
              </a:prstGeom>
              <a:noFill/>
            </p:spPr>
            <p:txBody>
              <a:bodyPr wrap="square" rtlCol="0">
                <a:spAutoFit/>
              </a:bodyPr>
              <a:lstStyle/>
              <a:p>
                <a:r>
                  <a:rPr lang="en-US" sz="1200" dirty="0" smtClean="0">
                    <a:solidFill>
                      <a:schemeClr val="bg1"/>
                    </a:solidFill>
                    <a:latin typeface="Times"/>
                  </a:rPr>
                  <a:t>14</a:t>
                </a:r>
                <a:endParaRPr lang="en-US" sz="1200" dirty="0">
                  <a:solidFill>
                    <a:schemeClr val="bg1"/>
                  </a:solidFill>
                  <a:latin typeface="Times"/>
                </a:endParaRPr>
              </a:p>
            </p:txBody>
          </p:sp>
        </p:grpSp>
        <p:grpSp>
          <p:nvGrpSpPr>
            <p:cNvPr id="352" name="Group 351"/>
            <p:cNvGrpSpPr/>
            <p:nvPr/>
          </p:nvGrpSpPr>
          <p:grpSpPr>
            <a:xfrm>
              <a:off x="1499340" y="5842742"/>
              <a:ext cx="329460" cy="304800"/>
              <a:chOff x="3352800" y="4038600"/>
              <a:chExt cx="329460" cy="304800"/>
            </a:xfrm>
          </p:grpSpPr>
          <p:sp>
            <p:nvSpPr>
              <p:cNvPr id="353" name="Oval 352"/>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4" name="TextBox 353"/>
              <p:cNvSpPr txBox="1"/>
              <p:nvPr/>
            </p:nvSpPr>
            <p:spPr>
              <a:xfrm>
                <a:off x="3389790" y="4038601"/>
                <a:ext cx="292470" cy="276999"/>
              </a:xfrm>
              <a:prstGeom prst="rect">
                <a:avLst/>
              </a:prstGeom>
              <a:noFill/>
            </p:spPr>
            <p:txBody>
              <a:bodyPr wrap="square" rtlCol="0">
                <a:spAutoFit/>
              </a:bodyPr>
              <a:lstStyle/>
              <a:p>
                <a:r>
                  <a:rPr lang="en-US" sz="1200" dirty="0" smtClean="0">
                    <a:solidFill>
                      <a:schemeClr val="bg1"/>
                    </a:solidFill>
                    <a:latin typeface="Times"/>
                  </a:rPr>
                  <a:t>9</a:t>
                </a:r>
                <a:endParaRPr lang="en-US" sz="1200" dirty="0">
                  <a:solidFill>
                    <a:schemeClr val="bg1"/>
                  </a:solidFill>
                  <a:latin typeface="Times"/>
                </a:endParaRPr>
              </a:p>
            </p:txBody>
          </p:sp>
        </p:grpSp>
        <p:sp>
          <p:nvSpPr>
            <p:cNvPr id="355" name="Oval 354"/>
            <p:cNvSpPr/>
            <p:nvPr/>
          </p:nvSpPr>
          <p:spPr bwMode="auto">
            <a:xfrm>
              <a:off x="533400" y="5080742"/>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6" name="TextBox 355"/>
            <p:cNvSpPr txBox="1"/>
            <p:nvPr/>
          </p:nvSpPr>
          <p:spPr>
            <a:xfrm>
              <a:off x="533400" y="5080742"/>
              <a:ext cx="304800" cy="276999"/>
            </a:xfrm>
            <a:prstGeom prst="rect">
              <a:avLst/>
            </a:prstGeom>
            <a:noFill/>
          </p:spPr>
          <p:txBody>
            <a:bodyPr wrap="square" rtlCol="0">
              <a:spAutoFit/>
            </a:bodyPr>
            <a:lstStyle/>
            <a:p>
              <a:r>
                <a:rPr lang="en-US" sz="1200" dirty="0">
                  <a:solidFill>
                    <a:schemeClr val="bg1"/>
                  </a:solidFill>
                  <a:latin typeface="Times"/>
                </a:rPr>
                <a:t>8</a:t>
              </a:r>
            </a:p>
          </p:txBody>
        </p:sp>
        <p:grpSp>
          <p:nvGrpSpPr>
            <p:cNvPr id="357" name="Group 356"/>
            <p:cNvGrpSpPr/>
            <p:nvPr/>
          </p:nvGrpSpPr>
          <p:grpSpPr>
            <a:xfrm>
              <a:off x="798990" y="4789188"/>
              <a:ext cx="329460" cy="316212"/>
              <a:chOff x="3352800" y="4027188"/>
              <a:chExt cx="329460" cy="316212"/>
            </a:xfrm>
          </p:grpSpPr>
          <p:sp>
            <p:nvSpPr>
              <p:cNvPr id="358" name="Oval 357"/>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9" name="TextBox 358"/>
              <p:cNvSpPr txBox="1"/>
              <p:nvPr/>
            </p:nvSpPr>
            <p:spPr>
              <a:xfrm>
                <a:off x="3377460" y="4027188"/>
                <a:ext cx="304800" cy="276999"/>
              </a:xfrm>
              <a:prstGeom prst="rect">
                <a:avLst/>
              </a:prstGeom>
              <a:noFill/>
            </p:spPr>
            <p:txBody>
              <a:bodyPr wrap="square" rtlCol="0">
                <a:spAutoFit/>
              </a:bodyPr>
              <a:lstStyle/>
              <a:p>
                <a:r>
                  <a:rPr lang="en-US" sz="1200" dirty="0" smtClean="0">
                    <a:solidFill>
                      <a:schemeClr val="bg1"/>
                    </a:solidFill>
                    <a:latin typeface="Times"/>
                  </a:rPr>
                  <a:t>1</a:t>
                </a:r>
                <a:endParaRPr lang="en-US" sz="1200" dirty="0">
                  <a:solidFill>
                    <a:schemeClr val="bg1"/>
                  </a:solidFill>
                  <a:latin typeface="Times"/>
                </a:endParaRPr>
              </a:p>
            </p:txBody>
          </p:sp>
        </p:grpSp>
        <p:grpSp>
          <p:nvGrpSpPr>
            <p:cNvPr id="360" name="Group 359"/>
            <p:cNvGrpSpPr/>
            <p:nvPr/>
          </p:nvGrpSpPr>
          <p:grpSpPr>
            <a:xfrm>
              <a:off x="1052250" y="5053858"/>
              <a:ext cx="381000" cy="304800"/>
              <a:chOff x="3338250" y="4038600"/>
              <a:chExt cx="381000" cy="304800"/>
            </a:xfrm>
          </p:grpSpPr>
          <p:sp>
            <p:nvSpPr>
              <p:cNvPr id="361" name="Oval 360"/>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2" name="TextBox 361"/>
              <p:cNvSpPr txBox="1"/>
              <p:nvPr/>
            </p:nvSpPr>
            <p:spPr>
              <a:xfrm>
                <a:off x="3338250" y="4038600"/>
                <a:ext cx="381000" cy="276999"/>
              </a:xfrm>
              <a:prstGeom prst="rect">
                <a:avLst/>
              </a:prstGeom>
              <a:noFill/>
            </p:spPr>
            <p:txBody>
              <a:bodyPr wrap="square" rtlCol="0">
                <a:spAutoFit/>
              </a:bodyPr>
              <a:lstStyle/>
              <a:p>
                <a:r>
                  <a:rPr lang="en-US" sz="1200" dirty="0" smtClean="0">
                    <a:solidFill>
                      <a:schemeClr val="bg1"/>
                    </a:solidFill>
                    <a:latin typeface="Times"/>
                  </a:rPr>
                  <a:t>12</a:t>
                </a:r>
                <a:endParaRPr lang="en-US" sz="1200" dirty="0">
                  <a:solidFill>
                    <a:schemeClr val="bg1"/>
                  </a:solidFill>
                  <a:latin typeface="Times"/>
                </a:endParaRPr>
              </a:p>
            </p:txBody>
          </p:sp>
        </p:grpSp>
        <p:grpSp>
          <p:nvGrpSpPr>
            <p:cNvPr id="363" name="Group 362"/>
            <p:cNvGrpSpPr/>
            <p:nvPr/>
          </p:nvGrpSpPr>
          <p:grpSpPr>
            <a:xfrm>
              <a:off x="813540" y="5308033"/>
              <a:ext cx="329460" cy="306109"/>
              <a:chOff x="3352800" y="4037291"/>
              <a:chExt cx="329460" cy="306109"/>
            </a:xfrm>
          </p:grpSpPr>
          <p:sp>
            <p:nvSpPr>
              <p:cNvPr id="364" name="Oval 363"/>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5" name="TextBox 364"/>
              <p:cNvSpPr txBox="1"/>
              <p:nvPr/>
            </p:nvSpPr>
            <p:spPr>
              <a:xfrm>
                <a:off x="3377460" y="4037291"/>
                <a:ext cx="304800" cy="276999"/>
              </a:xfrm>
              <a:prstGeom prst="rect">
                <a:avLst/>
              </a:prstGeom>
              <a:noFill/>
            </p:spPr>
            <p:txBody>
              <a:bodyPr wrap="square" rtlCol="0">
                <a:spAutoFit/>
              </a:bodyPr>
              <a:lstStyle/>
              <a:p>
                <a:r>
                  <a:rPr lang="en-US" sz="1200" dirty="0">
                    <a:solidFill>
                      <a:schemeClr val="bg1"/>
                    </a:solidFill>
                    <a:latin typeface="Times"/>
                  </a:rPr>
                  <a:t>6</a:t>
                </a:r>
              </a:p>
            </p:txBody>
          </p:sp>
        </p:grpSp>
        <p:sp>
          <p:nvSpPr>
            <p:cNvPr id="366" name="Oval 365"/>
            <p:cNvSpPr/>
            <p:nvPr/>
          </p:nvSpPr>
          <p:spPr bwMode="auto">
            <a:xfrm>
              <a:off x="1219200" y="4419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7" name="TextBox 366"/>
            <p:cNvSpPr txBox="1"/>
            <p:nvPr/>
          </p:nvSpPr>
          <p:spPr>
            <a:xfrm>
              <a:off x="1243860" y="4410414"/>
              <a:ext cx="304800" cy="276999"/>
            </a:xfrm>
            <a:prstGeom prst="rect">
              <a:avLst/>
            </a:prstGeom>
            <a:noFill/>
          </p:spPr>
          <p:txBody>
            <a:bodyPr wrap="square" rtlCol="0">
              <a:spAutoFit/>
            </a:bodyPr>
            <a:lstStyle/>
            <a:p>
              <a:r>
                <a:rPr lang="en-US" sz="1200" dirty="0" smtClean="0">
                  <a:solidFill>
                    <a:schemeClr val="bg1"/>
                  </a:solidFill>
                  <a:latin typeface="Times"/>
                </a:rPr>
                <a:t>4</a:t>
              </a:r>
              <a:endParaRPr lang="en-US" sz="1200" dirty="0">
                <a:solidFill>
                  <a:schemeClr val="bg1"/>
                </a:solidFill>
                <a:latin typeface="Times"/>
              </a:endParaRPr>
            </a:p>
          </p:txBody>
        </p:sp>
        <p:grpSp>
          <p:nvGrpSpPr>
            <p:cNvPr id="368" name="Group 367"/>
            <p:cNvGrpSpPr/>
            <p:nvPr/>
          </p:nvGrpSpPr>
          <p:grpSpPr>
            <a:xfrm>
              <a:off x="1484790" y="4139458"/>
              <a:ext cx="329460" cy="304800"/>
              <a:chOff x="3352800" y="4038600"/>
              <a:chExt cx="329460" cy="304800"/>
            </a:xfrm>
          </p:grpSpPr>
          <p:sp>
            <p:nvSpPr>
              <p:cNvPr id="369" name="Oval 368"/>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0" name="TextBox 369"/>
              <p:cNvSpPr txBox="1"/>
              <p:nvPr/>
            </p:nvSpPr>
            <p:spPr>
              <a:xfrm>
                <a:off x="3377460" y="4038600"/>
                <a:ext cx="304800" cy="276999"/>
              </a:xfrm>
              <a:prstGeom prst="rect">
                <a:avLst/>
              </a:prstGeom>
              <a:noFill/>
            </p:spPr>
            <p:txBody>
              <a:bodyPr wrap="square" rtlCol="0">
                <a:spAutoFit/>
              </a:bodyPr>
              <a:lstStyle/>
              <a:p>
                <a:r>
                  <a:rPr lang="en-US" sz="1200" dirty="0">
                    <a:solidFill>
                      <a:schemeClr val="bg1"/>
                    </a:solidFill>
                    <a:latin typeface="Times"/>
                  </a:rPr>
                  <a:t>2</a:t>
                </a:r>
              </a:p>
            </p:txBody>
          </p:sp>
        </p:grpSp>
        <p:grpSp>
          <p:nvGrpSpPr>
            <p:cNvPr id="371" name="Group 370"/>
            <p:cNvGrpSpPr/>
            <p:nvPr/>
          </p:nvGrpSpPr>
          <p:grpSpPr>
            <a:xfrm>
              <a:off x="1752600" y="4346543"/>
              <a:ext cx="329460" cy="313986"/>
              <a:chOff x="3352800" y="4029414"/>
              <a:chExt cx="329460" cy="313986"/>
            </a:xfrm>
          </p:grpSpPr>
          <p:sp>
            <p:nvSpPr>
              <p:cNvPr id="372" name="Oval 371"/>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3" name="TextBox 372"/>
              <p:cNvSpPr txBox="1"/>
              <p:nvPr/>
            </p:nvSpPr>
            <p:spPr>
              <a:xfrm>
                <a:off x="3377460" y="4029414"/>
                <a:ext cx="304800" cy="276999"/>
              </a:xfrm>
              <a:prstGeom prst="rect">
                <a:avLst/>
              </a:prstGeom>
              <a:no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200" dirty="0" smtClean="0">
                    <a:solidFill>
                      <a:schemeClr val="bg1"/>
                    </a:solidFill>
                    <a:latin typeface="Times"/>
                  </a:rPr>
                  <a:t>7</a:t>
                </a:r>
                <a:endParaRPr lang="en-US" sz="1200" dirty="0">
                  <a:solidFill>
                    <a:schemeClr val="bg1"/>
                  </a:solidFill>
                  <a:latin typeface="Times"/>
                </a:endParaRPr>
              </a:p>
            </p:txBody>
          </p:sp>
        </p:grpSp>
        <p:grpSp>
          <p:nvGrpSpPr>
            <p:cNvPr id="374" name="Group 373"/>
            <p:cNvGrpSpPr/>
            <p:nvPr/>
          </p:nvGrpSpPr>
          <p:grpSpPr>
            <a:xfrm>
              <a:off x="1499340" y="4648200"/>
              <a:ext cx="329460" cy="304800"/>
              <a:chOff x="3352800" y="4038600"/>
              <a:chExt cx="329460" cy="304800"/>
            </a:xfrm>
          </p:grpSpPr>
          <p:sp>
            <p:nvSpPr>
              <p:cNvPr id="375" name="Oval 374"/>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6" name="TextBox 375"/>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5</a:t>
                </a:r>
                <a:endParaRPr lang="en-US" sz="1200" dirty="0">
                  <a:solidFill>
                    <a:schemeClr val="bg1"/>
                  </a:solidFill>
                  <a:latin typeface="Times"/>
                </a:endParaRPr>
              </a:p>
            </p:txBody>
          </p:sp>
        </p:grpSp>
        <p:cxnSp>
          <p:nvCxnSpPr>
            <p:cNvPr id="16" name="Straight Connector 15"/>
            <p:cNvCxnSpPr/>
            <p:nvPr/>
          </p:nvCxnSpPr>
          <p:spPr>
            <a:xfrm flipV="1">
              <a:off x="1091460" y="4724400"/>
              <a:ext cx="1066800" cy="9906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1091460" y="4724400"/>
              <a:ext cx="1143000" cy="9906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3581400" y="1524000"/>
            <a:ext cx="1548660" cy="1447800"/>
            <a:chOff x="3581400" y="1905000"/>
            <a:chExt cx="1548660" cy="1447800"/>
          </a:xfrm>
        </p:grpSpPr>
        <p:grpSp>
          <p:nvGrpSpPr>
            <p:cNvPr id="136" name="Group 135"/>
            <p:cNvGrpSpPr/>
            <p:nvPr/>
          </p:nvGrpSpPr>
          <p:grpSpPr>
            <a:xfrm>
              <a:off x="3962400" y="1905000"/>
              <a:ext cx="329460" cy="304800"/>
              <a:chOff x="3352800" y="4038600"/>
              <a:chExt cx="329460" cy="304800"/>
            </a:xfrm>
          </p:grpSpPr>
          <p:sp>
            <p:nvSpPr>
              <p:cNvPr id="179" name="Oval 178"/>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0" name="TextBox 179"/>
              <p:cNvSpPr txBox="1"/>
              <p:nvPr/>
            </p:nvSpPr>
            <p:spPr>
              <a:xfrm>
                <a:off x="3377460" y="4038600"/>
                <a:ext cx="304800" cy="276999"/>
              </a:xfrm>
              <a:prstGeom prst="rect">
                <a:avLst/>
              </a:prstGeom>
              <a:noFill/>
            </p:spPr>
            <p:txBody>
              <a:bodyPr wrap="square" rtlCol="0">
                <a:spAutoFit/>
              </a:bodyPr>
              <a:lstStyle/>
              <a:p>
                <a:r>
                  <a:rPr lang="en-US" sz="1200" dirty="0">
                    <a:solidFill>
                      <a:schemeClr val="bg1"/>
                    </a:solidFill>
                    <a:latin typeface="Times"/>
                  </a:rPr>
                  <a:t>2</a:t>
                </a:r>
              </a:p>
            </p:txBody>
          </p:sp>
        </p:grpSp>
        <p:grpSp>
          <p:nvGrpSpPr>
            <p:cNvPr id="137" name="Group 136"/>
            <p:cNvGrpSpPr/>
            <p:nvPr/>
          </p:nvGrpSpPr>
          <p:grpSpPr>
            <a:xfrm>
              <a:off x="4343400" y="1905000"/>
              <a:ext cx="329460" cy="304800"/>
              <a:chOff x="3352800" y="4038600"/>
              <a:chExt cx="329460" cy="304800"/>
            </a:xfrm>
          </p:grpSpPr>
          <p:sp>
            <p:nvSpPr>
              <p:cNvPr id="177" name="Oval 176"/>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8" name="TextBox 177"/>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3</a:t>
                </a:r>
                <a:endParaRPr lang="en-US" sz="1200" dirty="0">
                  <a:solidFill>
                    <a:schemeClr val="bg1"/>
                  </a:solidFill>
                  <a:latin typeface="Times"/>
                </a:endParaRPr>
              </a:p>
            </p:txBody>
          </p:sp>
        </p:grpSp>
        <p:grpSp>
          <p:nvGrpSpPr>
            <p:cNvPr id="139" name="Group 138"/>
            <p:cNvGrpSpPr/>
            <p:nvPr/>
          </p:nvGrpSpPr>
          <p:grpSpPr>
            <a:xfrm>
              <a:off x="3581400" y="2286000"/>
              <a:ext cx="329460" cy="304800"/>
              <a:chOff x="3352800" y="4038600"/>
              <a:chExt cx="329460" cy="304800"/>
            </a:xfrm>
          </p:grpSpPr>
          <p:sp>
            <p:nvSpPr>
              <p:cNvPr id="173" name="Oval 172"/>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4" name="TextBox 173"/>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5</a:t>
                </a:r>
                <a:endParaRPr lang="en-US" sz="1200" dirty="0">
                  <a:solidFill>
                    <a:schemeClr val="bg1"/>
                  </a:solidFill>
                  <a:latin typeface="Times"/>
                </a:endParaRPr>
              </a:p>
            </p:txBody>
          </p:sp>
        </p:grpSp>
        <p:grpSp>
          <p:nvGrpSpPr>
            <p:cNvPr id="140" name="Group 139"/>
            <p:cNvGrpSpPr/>
            <p:nvPr/>
          </p:nvGrpSpPr>
          <p:grpSpPr>
            <a:xfrm>
              <a:off x="3950070" y="2286000"/>
              <a:ext cx="329460" cy="304800"/>
              <a:chOff x="3352800" y="4038600"/>
              <a:chExt cx="329460" cy="304800"/>
            </a:xfrm>
          </p:grpSpPr>
          <p:sp>
            <p:nvSpPr>
              <p:cNvPr id="171" name="Oval 170"/>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2" name="TextBox 171"/>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6</a:t>
                </a:r>
                <a:endParaRPr lang="en-US" sz="1200" dirty="0">
                  <a:solidFill>
                    <a:schemeClr val="bg1"/>
                  </a:solidFill>
                  <a:latin typeface="Times"/>
                </a:endParaRPr>
              </a:p>
            </p:txBody>
          </p:sp>
        </p:grpSp>
        <p:grpSp>
          <p:nvGrpSpPr>
            <p:cNvPr id="141" name="Group 140"/>
            <p:cNvGrpSpPr/>
            <p:nvPr/>
          </p:nvGrpSpPr>
          <p:grpSpPr>
            <a:xfrm>
              <a:off x="4343400" y="2286000"/>
              <a:ext cx="329460" cy="304800"/>
              <a:chOff x="3352800" y="4038600"/>
              <a:chExt cx="329460" cy="304800"/>
            </a:xfrm>
          </p:grpSpPr>
          <p:sp>
            <p:nvSpPr>
              <p:cNvPr id="169" name="Oval 168"/>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0" name="TextBox 169"/>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7</a:t>
                </a:r>
                <a:endParaRPr lang="en-US" sz="1200" dirty="0">
                  <a:solidFill>
                    <a:schemeClr val="bg1"/>
                  </a:solidFill>
                  <a:latin typeface="Times"/>
                </a:endParaRPr>
              </a:p>
            </p:txBody>
          </p:sp>
        </p:grpSp>
        <p:grpSp>
          <p:nvGrpSpPr>
            <p:cNvPr id="142" name="Group 141"/>
            <p:cNvGrpSpPr/>
            <p:nvPr/>
          </p:nvGrpSpPr>
          <p:grpSpPr>
            <a:xfrm>
              <a:off x="4775940" y="2286000"/>
              <a:ext cx="329460" cy="304800"/>
              <a:chOff x="3352800" y="4038600"/>
              <a:chExt cx="329460" cy="304800"/>
            </a:xfrm>
          </p:grpSpPr>
          <p:sp>
            <p:nvSpPr>
              <p:cNvPr id="167" name="Oval 166"/>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8" name="TextBox 167"/>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8</a:t>
                </a:r>
                <a:endParaRPr lang="en-US" sz="1200" dirty="0">
                  <a:solidFill>
                    <a:schemeClr val="bg1"/>
                  </a:solidFill>
                  <a:latin typeface="Times"/>
                </a:endParaRPr>
              </a:p>
            </p:txBody>
          </p:sp>
        </p:grpSp>
        <p:grpSp>
          <p:nvGrpSpPr>
            <p:cNvPr id="143" name="Group 142"/>
            <p:cNvGrpSpPr/>
            <p:nvPr/>
          </p:nvGrpSpPr>
          <p:grpSpPr>
            <a:xfrm>
              <a:off x="3581400" y="2667000"/>
              <a:ext cx="329460" cy="304800"/>
              <a:chOff x="3352800" y="4038600"/>
              <a:chExt cx="329460" cy="304800"/>
            </a:xfrm>
          </p:grpSpPr>
          <p:sp>
            <p:nvSpPr>
              <p:cNvPr id="165" name="Oval 164"/>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6" name="TextBox 165"/>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9</a:t>
                </a:r>
                <a:endParaRPr lang="en-US" sz="1200" dirty="0">
                  <a:solidFill>
                    <a:schemeClr val="bg1"/>
                  </a:solidFill>
                  <a:latin typeface="Times"/>
                </a:endParaRPr>
              </a:p>
            </p:txBody>
          </p:sp>
        </p:grpSp>
        <p:grpSp>
          <p:nvGrpSpPr>
            <p:cNvPr id="144" name="Group 143"/>
            <p:cNvGrpSpPr/>
            <p:nvPr/>
          </p:nvGrpSpPr>
          <p:grpSpPr>
            <a:xfrm>
              <a:off x="3962400" y="2667000"/>
              <a:ext cx="356340" cy="304800"/>
              <a:chOff x="3340470" y="4038600"/>
              <a:chExt cx="356340" cy="304800"/>
            </a:xfrm>
          </p:grpSpPr>
          <p:sp>
            <p:nvSpPr>
              <p:cNvPr id="163" name="Oval 162"/>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4" name="TextBox 163"/>
              <p:cNvSpPr txBox="1"/>
              <p:nvPr/>
            </p:nvSpPr>
            <p:spPr>
              <a:xfrm>
                <a:off x="3340470" y="4038600"/>
                <a:ext cx="356340" cy="276999"/>
              </a:xfrm>
              <a:prstGeom prst="rect">
                <a:avLst/>
              </a:prstGeom>
              <a:noFill/>
            </p:spPr>
            <p:txBody>
              <a:bodyPr wrap="square" rtlCol="0">
                <a:spAutoFit/>
              </a:bodyPr>
              <a:lstStyle/>
              <a:p>
                <a:r>
                  <a:rPr lang="en-US" sz="1200" dirty="0" smtClean="0">
                    <a:solidFill>
                      <a:schemeClr val="bg1"/>
                    </a:solidFill>
                    <a:latin typeface="Times"/>
                  </a:rPr>
                  <a:t>10</a:t>
                </a:r>
                <a:endParaRPr lang="en-US" sz="1200" dirty="0">
                  <a:solidFill>
                    <a:schemeClr val="bg1"/>
                  </a:solidFill>
                  <a:latin typeface="Times"/>
                </a:endParaRPr>
              </a:p>
            </p:txBody>
          </p:sp>
        </p:grpSp>
        <p:grpSp>
          <p:nvGrpSpPr>
            <p:cNvPr id="145" name="Group 144"/>
            <p:cNvGrpSpPr/>
            <p:nvPr/>
          </p:nvGrpSpPr>
          <p:grpSpPr>
            <a:xfrm>
              <a:off x="4328850" y="2667000"/>
              <a:ext cx="381000" cy="304800"/>
              <a:chOff x="3340470" y="4038600"/>
              <a:chExt cx="381000" cy="304800"/>
            </a:xfrm>
          </p:grpSpPr>
          <p:sp>
            <p:nvSpPr>
              <p:cNvPr id="161" name="Oval 160"/>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2" name="TextBox 161"/>
              <p:cNvSpPr txBox="1"/>
              <p:nvPr/>
            </p:nvSpPr>
            <p:spPr>
              <a:xfrm>
                <a:off x="3340470" y="4038600"/>
                <a:ext cx="381000" cy="276999"/>
              </a:xfrm>
              <a:prstGeom prst="rect">
                <a:avLst/>
              </a:prstGeom>
              <a:noFill/>
            </p:spPr>
            <p:txBody>
              <a:bodyPr wrap="square" rtlCol="0">
                <a:spAutoFit/>
              </a:bodyPr>
              <a:lstStyle/>
              <a:p>
                <a:r>
                  <a:rPr lang="en-US" sz="1200" dirty="0" smtClean="0">
                    <a:solidFill>
                      <a:schemeClr val="bg1"/>
                    </a:solidFill>
                    <a:latin typeface="Times"/>
                  </a:rPr>
                  <a:t>11</a:t>
                </a:r>
                <a:endParaRPr lang="en-US" sz="1200" dirty="0">
                  <a:solidFill>
                    <a:schemeClr val="bg1"/>
                  </a:solidFill>
                  <a:latin typeface="Times"/>
                </a:endParaRPr>
              </a:p>
            </p:txBody>
          </p:sp>
        </p:grpSp>
        <p:grpSp>
          <p:nvGrpSpPr>
            <p:cNvPr id="146" name="Group 145"/>
            <p:cNvGrpSpPr/>
            <p:nvPr/>
          </p:nvGrpSpPr>
          <p:grpSpPr>
            <a:xfrm>
              <a:off x="4749060" y="2667000"/>
              <a:ext cx="381000" cy="304800"/>
              <a:chOff x="3340470" y="4038600"/>
              <a:chExt cx="381000" cy="304800"/>
            </a:xfrm>
          </p:grpSpPr>
          <p:sp>
            <p:nvSpPr>
              <p:cNvPr id="159" name="Oval 158"/>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a:xfrm>
                <a:off x="3340470" y="4038600"/>
                <a:ext cx="381000" cy="276999"/>
              </a:xfrm>
              <a:prstGeom prst="rect">
                <a:avLst/>
              </a:prstGeom>
              <a:noFill/>
            </p:spPr>
            <p:txBody>
              <a:bodyPr wrap="square" rtlCol="0">
                <a:spAutoFit/>
              </a:bodyPr>
              <a:lstStyle/>
              <a:p>
                <a:r>
                  <a:rPr lang="en-US" sz="1200" dirty="0" smtClean="0">
                    <a:solidFill>
                      <a:schemeClr val="bg1"/>
                    </a:solidFill>
                    <a:latin typeface="Times"/>
                  </a:rPr>
                  <a:t>12</a:t>
                </a:r>
                <a:endParaRPr lang="en-US" sz="1200" dirty="0">
                  <a:solidFill>
                    <a:schemeClr val="bg1"/>
                  </a:solidFill>
                  <a:latin typeface="Times"/>
                </a:endParaRPr>
              </a:p>
            </p:txBody>
          </p:sp>
        </p:grpSp>
        <p:grpSp>
          <p:nvGrpSpPr>
            <p:cNvPr id="148" name="Group 147"/>
            <p:cNvGrpSpPr/>
            <p:nvPr/>
          </p:nvGrpSpPr>
          <p:grpSpPr>
            <a:xfrm>
              <a:off x="3962400" y="3048000"/>
              <a:ext cx="381000" cy="304800"/>
              <a:chOff x="3340470" y="4038600"/>
              <a:chExt cx="381000" cy="304800"/>
            </a:xfrm>
          </p:grpSpPr>
          <p:sp>
            <p:nvSpPr>
              <p:cNvPr id="155" name="Oval 154"/>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TextBox 155"/>
              <p:cNvSpPr txBox="1"/>
              <p:nvPr/>
            </p:nvSpPr>
            <p:spPr>
              <a:xfrm>
                <a:off x="3340470" y="4038600"/>
                <a:ext cx="381000" cy="276999"/>
              </a:xfrm>
              <a:prstGeom prst="rect">
                <a:avLst/>
              </a:prstGeom>
              <a:noFill/>
            </p:spPr>
            <p:txBody>
              <a:bodyPr wrap="square" rtlCol="0">
                <a:spAutoFit/>
              </a:bodyPr>
              <a:lstStyle/>
              <a:p>
                <a:r>
                  <a:rPr lang="en-US" sz="1200" dirty="0" smtClean="0">
                    <a:solidFill>
                      <a:schemeClr val="bg1"/>
                    </a:solidFill>
                    <a:latin typeface="Times"/>
                  </a:rPr>
                  <a:t>14</a:t>
                </a:r>
                <a:endParaRPr lang="en-US" sz="1200" dirty="0">
                  <a:solidFill>
                    <a:schemeClr val="bg1"/>
                  </a:solidFill>
                  <a:latin typeface="Times"/>
                </a:endParaRPr>
              </a:p>
            </p:txBody>
          </p:sp>
        </p:grpSp>
        <p:grpSp>
          <p:nvGrpSpPr>
            <p:cNvPr id="149" name="Group 148"/>
            <p:cNvGrpSpPr/>
            <p:nvPr/>
          </p:nvGrpSpPr>
          <p:grpSpPr>
            <a:xfrm>
              <a:off x="4331070" y="3048000"/>
              <a:ext cx="381000" cy="304800"/>
              <a:chOff x="3340470" y="4038600"/>
              <a:chExt cx="381000" cy="304800"/>
            </a:xfrm>
          </p:grpSpPr>
          <p:sp>
            <p:nvSpPr>
              <p:cNvPr id="153" name="Oval 152"/>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TextBox 153"/>
              <p:cNvSpPr txBox="1"/>
              <p:nvPr/>
            </p:nvSpPr>
            <p:spPr>
              <a:xfrm>
                <a:off x="3340470" y="4038600"/>
                <a:ext cx="381000" cy="276999"/>
              </a:xfrm>
              <a:prstGeom prst="rect">
                <a:avLst/>
              </a:prstGeom>
              <a:noFill/>
            </p:spPr>
            <p:txBody>
              <a:bodyPr wrap="square" rtlCol="0">
                <a:spAutoFit/>
              </a:bodyPr>
              <a:lstStyle/>
              <a:p>
                <a:r>
                  <a:rPr lang="en-US" sz="1200" dirty="0" smtClean="0">
                    <a:solidFill>
                      <a:schemeClr val="bg1"/>
                    </a:solidFill>
                    <a:latin typeface="Times"/>
                  </a:rPr>
                  <a:t>15</a:t>
                </a:r>
                <a:endParaRPr lang="en-US" sz="1200" dirty="0">
                  <a:solidFill>
                    <a:schemeClr val="bg1"/>
                  </a:solidFill>
                  <a:latin typeface="Times"/>
                </a:endParaRPr>
              </a:p>
            </p:txBody>
          </p:sp>
        </p:grpSp>
        <p:grpSp>
          <p:nvGrpSpPr>
            <p:cNvPr id="478" name="Group 477"/>
            <p:cNvGrpSpPr/>
            <p:nvPr/>
          </p:nvGrpSpPr>
          <p:grpSpPr>
            <a:xfrm>
              <a:off x="3581400" y="1905000"/>
              <a:ext cx="329460" cy="304800"/>
              <a:chOff x="3352800" y="4038600"/>
              <a:chExt cx="329460" cy="304800"/>
            </a:xfrm>
          </p:grpSpPr>
          <p:sp>
            <p:nvSpPr>
              <p:cNvPr id="479" name="Oval 478"/>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0" name="TextBox 479"/>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1</a:t>
                </a:r>
                <a:endParaRPr lang="en-US" sz="1200" dirty="0">
                  <a:solidFill>
                    <a:schemeClr val="bg1"/>
                  </a:solidFill>
                  <a:latin typeface="Times"/>
                </a:endParaRPr>
              </a:p>
            </p:txBody>
          </p:sp>
        </p:grpSp>
        <p:grpSp>
          <p:nvGrpSpPr>
            <p:cNvPr id="481" name="Group 480"/>
            <p:cNvGrpSpPr/>
            <p:nvPr/>
          </p:nvGrpSpPr>
          <p:grpSpPr>
            <a:xfrm>
              <a:off x="4775940" y="1905000"/>
              <a:ext cx="329460" cy="304800"/>
              <a:chOff x="3352800" y="4038600"/>
              <a:chExt cx="329460" cy="304800"/>
            </a:xfrm>
          </p:grpSpPr>
          <p:sp>
            <p:nvSpPr>
              <p:cNvPr id="482" name="Oval 481"/>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3" name="TextBox 482"/>
              <p:cNvSpPr txBox="1"/>
              <p:nvPr/>
            </p:nvSpPr>
            <p:spPr>
              <a:xfrm>
                <a:off x="3377460" y="4054072"/>
                <a:ext cx="304800" cy="276999"/>
              </a:xfrm>
              <a:prstGeom prst="rect">
                <a:avLst/>
              </a:prstGeom>
              <a:noFill/>
            </p:spPr>
            <p:txBody>
              <a:bodyPr wrap="square" rtlCol="0">
                <a:spAutoFit/>
              </a:bodyPr>
              <a:lstStyle/>
              <a:p>
                <a:r>
                  <a:rPr lang="en-US" sz="1200" dirty="0" smtClean="0">
                    <a:solidFill>
                      <a:schemeClr val="bg1"/>
                    </a:solidFill>
                    <a:latin typeface="Times"/>
                  </a:rPr>
                  <a:t>4</a:t>
                </a:r>
                <a:endParaRPr lang="en-US" sz="1200" dirty="0">
                  <a:solidFill>
                    <a:schemeClr val="bg1"/>
                  </a:solidFill>
                  <a:latin typeface="Times"/>
                </a:endParaRPr>
              </a:p>
            </p:txBody>
          </p:sp>
        </p:grpSp>
        <p:grpSp>
          <p:nvGrpSpPr>
            <p:cNvPr id="484" name="Group 483"/>
            <p:cNvGrpSpPr/>
            <p:nvPr/>
          </p:nvGrpSpPr>
          <p:grpSpPr>
            <a:xfrm>
              <a:off x="4749060" y="3048000"/>
              <a:ext cx="381000" cy="304800"/>
              <a:chOff x="3340470" y="4038600"/>
              <a:chExt cx="381000" cy="304800"/>
            </a:xfrm>
          </p:grpSpPr>
          <p:sp>
            <p:nvSpPr>
              <p:cNvPr id="485" name="Oval 484"/>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6" name="TextBox 485"/>
              <p:cNvSpPr txBox="1"/>
              <p:nvPr/>
            </p:nvSpPr>
            <p:spPr>
              <a:xfrm>
                <a:off x="3340470" y="4041743"/>
                <a:ext cx="381000" cy="276999"/>
              </a:xfrm>
              <a:prstGeom prst="rect">
                <a:avLst/>
              </a:prstGeom>
              <a:noFill/>
            </p:spPr>
            <p:txBody>
              <a:bodyPr wrap="square" rtlCol="0">
                <a:spAutoFit/>
              </a:bodyPr>
              <a:lstStyle/>
              <a:p>
                <a:r>
                  <a:rPr lang="en-US" sz="1200" dirty="0" smtClean="0">
                    <a:solidFill>
                      <a:schemeClr val="bg1"/>
                    </a:solidFill>
                    <a:latin typeface="Times"/>
                  </a:rPr>
                  <a:t>16</a:t>
                </a:r>
                <a:endParaRPr lang="en-US" sz="1200" dirty="0">
                  <a:solidFill>
                    <a:schemeClr val="bg1"/>
                  </a:solidFill>
                  <a:latin typeface="Times"/>
                </a:endParaRPr>
              </a:p>
            </p:txBody>
          </p:sp>
        </p:grpSp>
        <p:grpSp>
          <p:nvGrpSpPr>
            <p:cNvPr id="487" name="Group 486"/>
            <p:cNvGrpSpPr/>
            <p:nvPr/>
          </p:nvGrpSpPr>
          <p:grpSpPr>
            <a:xfrm>
              <a:off x="3581400" y="3048000"/>
              <a:ext cx="381000" cy="304800"/>
              <a:chOff x="3340470" y="4038600"/>
              <a:chExt cx="381000" cy="304800"/>
            </a:xfrm>
          </p:grpSpPr>
          <p:sp>
            <p:nvSpPr>
              <p:cNvPr id="488" name="Oval 487"/>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9" name="TextBox 488"/>
              <p:cNvSpPr txBox="1"/>
              <p:nvPr/>
            </p:nvSpPr>
            <p:spPr>
              <a:xfrm>
                <a:off x="3340470" y="4041743"/>
                <a:ext cx="381000" cy="276999"/>
              </a:xfrm>
              <a:prstGeom prst="rect">
                <a:avLst/>
              </a:prstGeom>
              <a:noFill/>
            </p:spPr>
            <p:txBody>
              <a:bodyPr wrap="square" rtlCol="0">
                <a:spAutoFit/>
              </a:bodyPr>
              <a:lstStyle/>
              <a:p>
                <a:r>
                  <a:rPr lang="en-US" sz="1200" dirty="0" smtClean="0">
                    <a:solidFill>
                      <a:schemeClr val="bg1"/>
                    </a:solidFill>
                    <a:latin typeface="Times"/>
                  </a:rPr>
                  <a:t>13</a:t>
                </a:r>
                <a:endParaRPr lang="en-US" sz="1200" dirty="0">
                  <a:solidFill>
                    <a:schemeClr val="bg1"/>
                  </a:solidFill>
                  <a:latin typeface="Times"/>
                </a:endParaRPr>
              </a:p>
            </p:txBody>
          </p:sp>
        </p:grpSp>
      </p:grpSp>
      <p:grpSp>
        <p:nvGrpSpPr>
          <p:cNvPr id="10" name="Group 9"/>
          <p:cNvGrpSpPr/>
          <p:nvPr/>
        </p:nvGrpSpPr>
        <p:grpSpPr>
          <a:xfrm>
            <a:off x="3404340" y="3657600"/>
            <a:ext cx="2158260" cy="1981200"/>
            <a:chOff x="3404340" y="4038600"/>
            <a:chExt cx="2158260" cy="1981200"/>
          </a:xfrm>
        </p:grpSpPr>
        <p:sp>
          <p:nvSpPr>
            <p:cNvPr id="378" name="Oval 377"/>
            <p:cNvSpPr/>
            <p:nvPr/>
          </p:nvSpPr>
          <p:spPr bwMode="auto">
            <a:xfrm>
              <a:off x="4584330" y="5447187"/>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9" name="TextBox 378"/>
            <p:cNvSpPr txBox="1"/>
            <p:nvPr/>
          </p:nvSpPr>
          <p:spPr>
            <a:xfrm>
              <a:off x="4611210" y="5438001"/>
              <a:ext cx="228600" cy="276999"/>
            </a:xfrm>
            <a:prstGeom prst="rect">
              <a:avLst/>
            </a:prstGeom>
            <a:noFill/>
          </p:spPr>
          <p:txBody>
            <a:bodyPr wrap="square" rtlCol="0">
              <a:spAutoFit/>
            </a:bodyPr>
            <a:lstStyle/>
            <a:p>
              <a:r>
                <a:rPr lang="en-US" sz="1200" dirty="0">
                  <a:solidFill>
                    <a:schemeClr val="bg1"/>
                  </a:solidFill>
                  <a:latin typeface="Times"/>
                </a:rPr>
                <a:t>9</a:t>
              </a:r>
            </a:p>
          </p:txBody>
        </p:sp>
        <p:grpSp>
          <p:nvGrpSpPr>
            <p:cNvPr id="383" name="Group 382"/>
            <p:cNvGrpSpPr/>
            <p:nvPr/>
          </p:nvGrpSpPr>
          <p:grpSpPr>
            <a:xfrm>
              <a:off x="5206260" y="4953000"/>
              <a:ext cx="356340" cy="304800"/>
              <a:chOff x="3352800" y="4038600"/>
              <a:chExt cx="356340" cy="304800"/>
            </a:xfrm>
          </p:grpSpPr>
          <p:sp>
            <p:nvSpPr>
              <p:cNvPr id="384" name="Oval 383"/>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5" name="TextBox 384"/>
              <p:cNvSpPr txBox="1"/>
              <p:nvPr/>
            </p:nvSpPr>
            <p:spPr>
              <a:xfrm>
                <a:off x="3352800" y="4038600"/>
                <a:ext cx="356340" cy="276999"/>
              </a:xfrm>
              <a:prstGeom prst="rect">
                <a:avLst/>
              </a:prstGeom>
              <a:noFill/>
            </p:spPr>
            <p:txBody>
              <a:bodyPr wrap="square" rtlCol="0">
                <a:spAutoFit/>
              </a:bodyPr>
              <a:lstStyle/>
              <a:p>
                <a:r>
                  <a:rPr lang="en-US" sz="1200" dirty="0" smtClean="0">
                    <a:solidFill>
                      <a:schemeClr val="bg1"/>
                    </a:solidFill>
                    <a:latin typeface="Times"/>
                  </a:rPr>
                  <a:t>15</a:t>
                </a:r>
                <a:endParaRPr lang="en-US" sz="1200" dirty="0">
                  <a:solidFill>
                    <a:schemeClr val="bg1"/>
                  </a:solidFill>
                  <a:latin typeface="Times"/>
                </a:endParaRPr>
              </a:p>
            </p:txBody>
          </p:sp>
        </p:grpSp>
        <p:grpSp>
          <p:nvGrpSpPr>
            <p:cNvPr id="386" name="Group 385"/>
            <p:cNvGrpSpPr/>
            <p:nvPr/>
          </p:nvGrpSpPr>
          <p:grpSpPr>
            <a:xfrm>
              <a:off x="4267200" y="5710548"/>
              <a:ext cx="381000" cy="309252"/>
              <a:chOff x="3325920" y="4034148"/>
              <a:chExt cx="381000" cy="309252"/>
            </a:xfrm>
          </p:grpSpPr>
          <p:sp>
            <p:nvSpPr>
              <p:cNvPr id="387" name="Oval 386"/>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8" name="TextBox 387"/>
              <p:cNvSpPr txBox="1"/>
              <p:nvPr/>
            </p:nvSpPr>
            <p:spPr>
              <a:xfrm>
                <a:off x="3325920" y="4034148"/>
                <a:ext cx="381000" cy="276999"/>
              </a:xfrm>
              <a:prstGeom prst="rect">
                <a:avLst/>
              </a:prstGeom>
              <a:noFill/>
            </p:spPr>
            <p:txBody>
              <a:bodyPr wrap="square" rtlCol="0">
                <a:spAutoFit/>
              </a:bodyPr>
              <a:lstStyle/>
              <a:p>
                <a:r>
                  <a:rPr lang="en-US" sz="1200" dirty="0" smtClean="0">
                    <a:solidFill>
                      <a:schemeClr val="bg1"/>
                    </a:solidFill>
                    <a:latin typeface="Times"/>
                  </a:rPr>
                  <a:t>10</a:t>
                </a:r>
                <a:endParaRPr lang="en-US" sz="1200" dirty="0">
                  <a:solidFill>
                    <a:schemeClr val="bg1"/>
                  </a:solidFill>
                  <a:latin typeface="Times"/>
                </a:endParaRPr>
              </a:p>
            </p:txBody>
          </p:sp>
        </p:grpSp>
        <p:grpSp>
          <p:nvGrpSpPr>
            <p:cNvPr id="22" name="Group 21"/>
            <p:cNvGrpSpPr/>
            <p:nvPr/>
          </p:nvGrpSpPr>
          <p:grpSpPr>
            <a:xfrm>
              <a:off x="4318740" y="5181600"/>
              <a:ext cx="405660" cy="304800"/>
              <a:chOff x="3645270" y="4191000"/>
              <a:chExt cx="405660" cy="304800"/>
            </a:xfrm>
          </p:grpSpPr>
          <p:sp>
            <p:nvSpPr>
              <p:cNvPr id="389" name="Oval 388"/>
              <p:cNvSpPr/>
              <p:nvPr/>
            </p:nvSpPr>
            <p:spPr bwMode="auto">
              <a:xfrm>
                <a:off x="3657600" y="41910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0" name="TextBox 389"/>
              <p:cNvSpPr txBox="1"/>
              <p:nvPr/>
            </p:nvSpPr>
            <p:spPr>
              <a:xfrm>
                <a:off x="3645270" y="4191000"/>
                <a:ext cx="405660" cy="276999"/>
              </a:xfrm>
              <a:prstGeom prst="rect">
                <a:avLst/>
              </a:prstGeom>
              <a:noFill/>
            </p:spPr>
            <p:txBody>
              <a:bodyPr wrap="square" rtlCol="0">
                <a:spAutoFit/>
              </a:bodyPr>
              <a:lstStyle/>
              <a:p>
                <a:r>
                  <a:rPr lang="en-US" sz="1200" dirty="0" smtClean="0">
                    <a:solidFill>
                      <a:schemeClr val="bg1"/>
                    </a:solidFill>
                    <a:latin typeface="Times"/>
                  </a:rPr>
                  <a:t>11</a:t>
                </a:r>
                <a:endParaRPr lang="en-US" sz="1200" dirty="0">
                  <a:solidFill>
                    <a:schemeClr val="bg1"/>
                  </a:solidFill>
                  <a:latin typeface="Times"/>
                </a:endParaRPr>
              </a:p>
            </p:txBody>
          </p:sp>
        </p:grpSp>
        <p:grpSp>
          <p:nvGrpSpPr>
            <p:cNvPr id="394" name="Group 393"/>
            <p:cNvGrpSpPr/>
            <p:nvPr/>
          </p:nvGrpSpPr>
          <p:grpSpPr>
            <a:xfrm>
              <a:off x="4648200" y="4953000"/>
              <a:ext cx="381000" cy="304800"/>
              <a:chOff x="3340470" y="4038600"/>
              <a:chExt cx="381000" cy="304800"/>
            </a:xfrm>
          </p:grpSpPr>
          <p:sp>
            <p:nvSpPr>
              <p:cNvPr id="395" name="Oval 394"/>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6" name="TextBox 395"/>
              <p:cNvSpPr txBox="1"/>
              <p:nvPr/>
            </p:nvSpPr>
            <p:spPr>
              <a:xfrm>
                <a:off x="3340470" y="4038600"/>
                <a:ext cx="381000" cy="276999"/>
              </a:xfrm>
              <a:prstGeom prst="rect">
                <a:avLst/>
              </a:prstGeom>
              <a:noFill/>
            </p:spPr>
            <p:txBody>
              <a:bodyPr wrap="square" rtlCol="0">
                <a:spAutoFit/>
              </a:bodyPr>
              <a:lstStyle/>
              <a:p>
                <a:r>
                  <a:rPr lang="en-US" sz="1200" dirty="0" smtClean="0">
                    <a:solidFill>
                      <a:schemeClr val="bg1"/>
                    </a:solidFill>
                    <a:latin typeface="Times"/>
                  </a:rPr>
                  <a:t>14</a:t>
                </a:r>
                <a:endParaRPr lang="en-US" sz="1200" dirty="0">
                  <a:solidFill>
                    <a:schemeClr val="bg1"/>
                  </a:solidFill>
                  <a:latin typeface="Times"/>
                </a:endParaRPr>
              </a:p>
            </p:txBody>
          </p:sp>
        </p:grpSp>
        <p:grpSp>
          <p:nvGrpSpPr>
            <p:cNvPr id="397" name="Group 396"/>
            <p:cNvGrpSpPr/>
            <p:nvPr/>
          </p:nvGrpSpPr>
          <p:grpSpPr>
            <a:xfrm>
              <a:off x="3937740" y="4953000"/>
              <a:ext cx="329460" cy="304800"/>
              <a:chOff x="3352800" y="4038600"/>
              <a:chExt cx="329460" cy="304800"/>
            </a:xfrm>
          </p:grpSpPr>
          <p:sp>
            <p:nvSpPr>
              <p:cNvPr id="398" name="Oval 397"/>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9" name="TextBox 398"/>
              <p:cNvSpPr txBox="1"/>
              <p:nvPr/>
            </p:nvSpPr>
            <p:spPr>
              <a:xfrm>
                <a:off x="3389790" y="4038601"/>
                <a:ext cx="292470" cy="276999"/>
              </a:xfrm>
              <a:prstGeom prst="rect">
                <a:avLst/>
              </a:prstGeom>
              <a:noFill/>
            </p:spPr>
            <p:txBody>
              <a:bodyPr wrap="square" rtlCol="0">
                <a:spAutoFit/>
              </a:bodyPr>
              <a:lstStyle/>
              <a:p>
                <a:r>
                  <a:rPr lang="en-US" sz="1200" dirty="0">
                    <a:solidFill>
                      <a:schemeClr val="bg1"/>
                    </a:solidFill>
                    <a:latin typeface="Times"/>
                  </a:rPr>
                  <a:t>5</a:t>
                </a:r>
              </a:p>
            </p:txBody>
          </p:sp>
        </p:grpSp>
        <p:grpSp>
          <p:nvGrpSpPr>
            <p:cNvPr id="21" name="Group 20"/>
            <p:cNvGrpSpPr/>
            <p:nvPr/>
          </p:nvGrpSpPr>
          <p:grpSpPr>
            <a:xfrm>
              <a:off x="3709140" y="4648200"/>
              <a:ext cx="329460" cy="319355"/>
              <a:chOff x="2971800" y="3962400"/>
              <a:chExt cx="329460" cy="319355"/>
            </a:xfrm>
          </p:grpSpPr>
          <p:sp>
            <p:nvSpPr>
              <p:cNvPr id="400" name="Oval 399"/>
              <p:cNvSpPr/>
              <p:nvPr/>
            </p:nvSpPr>
            <p:spPr bwMode="auto">
              <a:xfrm>
                <a:off x="2971800" y="3976955"/>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01" name="TextBox 400"/>
              <p:cNvSpPr txBox="1"/>
              <p:nvPr/>
            </p:nvSpPr>
            <p:spPr>
              <a:xfrm>
                <a:off x="2996460" y="3962400"/>
                <a:ext cx="304800" cy="276999"/>
              </a:xfrm>
              <a:prstGeom prst="rect">
                <a:avLst/>
              </a:prstGeom>
              <a:noFill/>
            </p:spPr>
            <p:txBody>
              <a:bodyPr wrap="square" rtlCol="0">
                <a:spAutoFit/>
              </a:bodyPr>
              <a:lstStyle/>
              <a:p>
                <a:r>
                  <a:rPr lang="en-US" sz="1200" dirty="0">
                    <a:solidFill>
                      <a:schemeClr val="bg1"/>
                    </a:solidFill>
                    <a:latin typeface="Times"/>
                  </a:rPr>
                  <a:t>8</a:t>
                </a:r>
              </a:p>
            </p:txBody>
          </p:sp>
        </p:grpSp>
        <p:grpSp>
          <p:nvGrpSpPr>
            <p:cNvPr id="405" name="Group 404"/>
            <p:cNvGrpSpPr/>
            <p:nvPr/>
          </p:nvGrpSpPr>
          <p:grpSpPr>
            <a:xfrm>
              <a:off x="4038600" y="5486400"/>
              <a:ext cx="381000" cy="304800"/>
              <a:chOff x="3338250" y="4038600"/>
              <a:chExt cx="381000" cy="304800"/>
            </a:xfrm>
          </p:grpSpPr>
          <p:sp>
            <p:nvSpPr>
              <p:cNvPr id="406" name="Oval 405"/>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07" name="TextBox 406"/>
              <p:cNvSpPr txBox="1"/>
              <p:nvPr/>
            </p:nvSpPr>
            <p:spPr>
              <a:xfrm>
                <a:off x="3338250" y="4038600"/>
                <a:ext cx="381000" cy="276999"/>
              </a:xfrm>
              <a:prstGeom prst="rect">
                <a:avLst/>
              </a:prstGeom>
              <a:noFill/>
            </p:spPr>
            <p:txBody>
              <a:bodyPr wrap="square" rtlCol="0">
                <a:spAutoFit/>
              </a:bodyPr>
              <a:lstStyle/>
              <a:p>
                <a:r>
                  <a:rPr lang="en-US" sz="1200" dirty="0" smtClean="0">
                    <a:solidFill>
                      <a:schemeClr val="bg1"/>
                    </a:solidFill>
                    <a:latin typeface="Times"/>
                  </a:rPr>
                  <a:t>12</a:t>
                </a:r>
                <a:endParaRPr lang="en-US" sz="1200" dirty="0">
                  <a:solidFill>
                    <a:schemeClr val="bg1"/>
                  </a:solidFill>
                  <a:latin typeface="Times"/>
                </a:endParaRPr>
              </a:p>
            </p:txBody>
          </p:sp>
        </p:grpSp>
        <p:grpSp>
          <p:nvGrpSpPr>
            <p:cNvPr id="408" name="Group 407"/>
            <p:cNvGrpSpPr/>
            <p:nvPr/>
          </p:nvGrpSpPr>
          <p:grpSpPr>
            <a:xfrm>
              <a:off x="3632940" y="5207175"/>
              <a:ext cx="329460" cy="306109"/>
              <a:chOff x="3352800" y="4037291"/>
              <a:chExt cx="329460" cy="306109"/>
            </a:xfrm>
          </p:grpSpPr>
          <p:sp>
            <p:nvSpPr>
              <p:cNvPr id="409" name="Oval 408"/>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0" name="TextBox 409"/>
              <p:cNvSpPr txBox="1"/>
              <p:nvPr/>
            </p:nvSpPr>
            <p:spPr>
              <a:xfrm>
                <a:off x="3377460" y="4037291"/>
                <a:ext cx="304800" cy="276999"/>
              </a:xfrm>
              <a:prstGeom prst="rect">
                <a:avLst/>
              </a:prstGeom>
              <a:noFill/>
            </p:spPr>
            <p:txBody>
              <a:bodyPr wrap="square" rtlCol="0">
                <a:spAutoFit/>
              </a:bodyPr>
              <a:lstStyle/>
              <a:p>
                <a:r>
                  <a:rPr lang="en-US" sz="1200" dirty="0">
                    <a:solidFill>
                      <a:schemeClr val="bg1"/>
                    </a:solidFill>
                    <a:latin typeface="Times"/>
                  </a:rPr>
                  <a:t>6</a:t>
                </a:r>
              </a:p>
            </p:txBody>
          </p:sp>
        </p:grpSp>
        <p:sp>
          <p:nvSpPr>
            <p:cNvPr id="411" name="Oval 410"/>
            <p:cNvSpPr/>
            <p:nvPr/>
          </p:nvSpPr>
          <p:spPr bwMode="auto">
            <a:xfrm>
              <a:off x="4038600" y="4318742"/>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2" name="TextBox 411"/>
            <p:cNvSpPr txBox="1"/>
            <p:nvPr/>
          </p:nvSpPr>
          <p:spPr>
            <a:xfrm>
              <a:off x="4038600" y="4318742"/>
              <a:ext cx="304800" cy="276999"/>
            </a:xfrm>
            <a:prstGeom prst="rect">
              <a:avLst/>
            </a:prstGeom>
            <a:noFill/>
          </p:spPr>
          <p:txBody>
            <a:bodyPr wrap="square" rtlCol="0">
              <a:spAutoFit/>
            </a:bodyPr>
            <a:lstStyle/>
            <a:p>
              <a:r>
                <a:rPr lang="en-US" sz="1200" dirty="0" smtClean="0">
                  <a:solidFill>
                    <a:schemeClr val="bg1"/>
                  </a:solidFill>
                  <a:latin typeface="Times"/>
                </a:rPr>
                <a:t>2</a:t>
              </a:r>
              <a:endParaRPr lang="en-US" sz="1200" dirty="0">
                <a:solidFill>
                  <a:schemeClr val="bg1"/>
                </a:solidFill>
                <a:latin typeface="Times"/>
              </a:endParaRPr>
            </a:p>
          </p:txBody>
        </p:sp>
        <p:grpSp>
          <p:nvGrpSpPr>
            <p:cNvPr id="416" name="Group 415"/>
            <p:cNvGrpSpPr/>
            <p:nvPr/>
          </p:nvGrpSpPr>
          <p:grpSpPr>
            <a:xfrm>
              <a:off x="3404340" y="4876800"/>
              <a:ext cx="329460" cy="313986"/>
              <a:chOff x="3352800" y="4029414"/>
              <a:chExt cx="329460" cy="313986"/>
            </a:xfrm>
          </p:grpSpPr>
          <p:sp>
            <p:nvSpPr>
              <p:cNvPr id="417" name="Oval 416"/>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8" name="TextBox 417"/>
              <p:cNvSpPr txBox="1"/>
              <p:nvPr/>
            </p:nvSpPr>
            <p:spPr>
              <a:xfrm>
                <a:off x="3377460" y="4029414"/>
                <a:ext cx="304800" cy="276999"/>
              </a:xfrm>
              <a:prstGeom prst="rect">
                <a:avLst/>
              </a:prstGeom>
              <a:no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200" dirty="0" smtClean="0">
                    <a:solidFill>
                      <a:schemeClr val="bg1"/>
                    </a:solidFill>
                    <a:latin typeface="Times"/>
                  </a:rPr>
                  <a:t>7</a:t>
                </a:r>
                <a:endParaRPr lang="en-US" sz="1200" dirty="0">
                  <a:solidFill>
                    <a:schemeClr val="bg1"/>
                  </a:solidFill>
                  <a:latin typeface="Times"/>
                </a:endParaRPr>
              </a:p>
            </p:txBody>
          </p:sp>
        </p:grpSp>
        <p:grpSp>
          <p:nvGrpSpPr>
            <p:cNvPr id="419" name="Group 418"/>
            <p:cNvGrpSpPr/>
            <p:nvPr/>
          </p:nvGrpSpPr>
          <p:grpSpPr>
            <a:xfrm>
              <a:off x="4318740" y="4547342"/>
              <a:ext cx="329460" cy="304800"/>
              <a:chOff x="3352800" y="4038600"/>
              <a:chExt cx="329460" cy="304800"/>
            </a:xfrm>
          </p:grpSpPr>
          <p:sp>
            <p:nvSpPr>
              <p:cNvPr id="420" name="Oval 419"/>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1" name="TextBox 420"/>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3</a:t>
                </a:r>
                <a:endParaRPr lang="en-US" sz="1200" dirty="0">
                  <a:solidFill>
                    <a:schemeClr val="bg1"/>
                  </a:solidFill>
                  <a:latin typeface="Times"/>
                </a:endParaRPr>
              </a:p>
            </p:txBody>
          </p:sp>
        </p:grpSp>
        <p:cxnSp>
          <p:nvCxnSpPr>
            <p:cNvPr id="422" name="Straight Connector 421"/>
            <p:cNvCxnSpPr/>
            <p:nvPr/>
          </p:nvCxnSpPr>
          <p:spPr>
            <a:xfrm flipV="1">
              <a:off x="3910860" y="4623542"/>
              <a:ext cx="1066800" cy="9906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a:off x="3910860" y="4623542"/>
              <a:ext cx="1143000" cy="9906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38" name="Group 537"/>
            <p:cNvGrpSpPr/>
            <p:nvPr/>
          </p:nvGrpSpPr>
          <p:grpSpPr>
            <a:xfrm>
              <a:off x="4572000" y="4267200"/>
              <a:ext cx="329460" cy="304800"/>
              <a:chOff x="3352800" y="4038600"/>
              <a:chExt cx="329460" cy="304800"/>
            </a:xfrm>
          </p:grpSpPr>
          <p:sp>
            <p:nvSpPr>
              <p:cNvPr id="539" name="Oval 538"/>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0" name="TextBox 539"/>
              <p:cNvSpPr txBox="1"/>
              <p:nvPr/>
            </p:nvSpPr>
            <p:spPr>
              <a:xfrm>
                <a:off x="3377460" y="4054072"/>
                <a:ext cx="304800" cy="276999"/>
              </a:xfrm>
              <a:prstGeom prst="rect">
                <a:avLst/>
              </a:prstGeom>
              <a:noFill/>
            </p:spPr>
            <p:txBody>
              <a:bodyPr wrap="square" rtlCol="0">
                <a:spAutoFit/>
              </a:bodyPr>
              <a:lstStyle/>
              <a:p>
                <a:r>
                  <a:rPr lang="en-US" sz="1200" dirty="0" smtClean="0">
                    <a:solidFill>
                      <a:schemeClr val="bg1"/>
                    </a:solidFill>
                    <a:latin typeface="Times"/>
                  </a:rPr>
                  <a:t>4</a:t>
                </a:r>
                <a:endParaRPr lang="en-US" sz="1200" dirty="0">
                  <a:solidFill>
                    <a:schemeClr val="bg1"/>
                  </a:solidFill>
                  <a:latin typeface="Times"/>
                </a:endParaRPr>
              </a:p>
            </p:txBody>
          </p:sp>
        </p:grpSp>
        <p:grpSp>
          <p:nvGrpSpPr>
            <p:cNvPr id="541" name="Group 540"/>
            <p:cNvGrpSpPr/>
            <p:nvPr/>
          </p:nvGrpSpPr>
          <p:grpSpPr>
            <a:xfrm>
              <a:off x="4291860" y="4038600"/>
              <a:ext cx="329460" cy="304800"/>
              <a:chOff x="3352800" y="4038600"/>
              <a:chExt cx="329460" cy="304800"/>
            </a:xfrm>
          </p:grpSpPr>
          <p:sp>
            <p:nvSpPr>
              <p:cNvPr id="542" name="Oval 541"/>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3" name="TextBox 542"/>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1</a:t>
                </a:r>
                <a:endParaRPr lang="en-US" sz="1200" dirty="0">
                  <a:solidFill>
                    <a:schemeClr val="bg1"/>
                  </a:solidFill>
                  <a:latin typeface="Times"/>
                </a:endParaRPr>
              </a:p>
            </p:txBody>
          </p:sp>
        </p:grpSp>
        <p:grpSp>
          <p:nvGrpSpPr>
            <p:cNvPr id="544" name="Group 543"/>
            <p:cNvGrpSpPr/>
            <p:nvPr/>
          </p:nvGrpSpPr>
          <p:grpSpPr>
            <a:xfrm>
              <a:off x="4926120" y="4695290"/>
              <a:ext cx="381000" cy="304800"/>
              <a:chOff x="3340470" y="4038600"/>
              <a:chExt cx="381000" cy="304800"/>
            </a:xfrm>
          </p:grpSpPr>
          <p:sp>
            <p:nvSpPr>
              <p:cNvPr id="545" name="Oval 544"/>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6" name="TextBox 545"/>
              <p:cNvSpPr txBox="1"/>
              <p:nvPr/>
            </p:nvSpPr>
            <p:spPr>
              <a:xfrm>
                <a:off x="3340470" y="4041743"/>
                <a:ext cx="381000" cy="276999"/>
              </a:xfrm>
              <a:prstGeom prst="rect">
                <a:avLst/>
              </a:prstGeom>
              <a:noFill/>
            </p:spPr>
            <p:txBody>
              <a:bodyPr wrap="square" rtlCol="0">
                <a:spAutoFit/>
              </a:bodyPr>
              <a:lstStyle/>
              <a:p>
                <a:r>
                  <a:rPr lang="en-US" sz="1200" dirty="0" smtClean="0">
                    <a:solidFill>
                      <a:schemeClr val="bg1"/>
                    </a:solidFill>
                    <a:latin typeface="Times"/>
                  </a:rPr>
                  <a:t>16</a:t>
                </a:r>
                <a:endParaRPr lang="en-US" sz="1200" dirty="0">
                  <a:solidFill>
                    <a:schemeClr val="bg1"/>
                  </a:solidFill>
                  <a:latin typeface="Times"/>
                </a:endParaRPr>
              </a:p>
            </p:txBody>
          </p:sp>
        </p:grpSp>
        <p:grpSp>
          <p:nvGrpSpPr>
            <p:cNvPr id="547" name="Group 546"/>
            <p:cNvGrpSpPr/>
            <p:nvPr/>
          </p:nvGrpSpPr>
          <p:grpSpPr>
            <a:xfrm>
              <a:off x="4928340" y="5181600"/>
              <a:ext cx="381000" cy="304800"/>
              <a:chOff x="3340470" y="4038600"/>
              <a:chExt cx="381000" cy="304800"/>
            </a:xfrm>
          </p:grpSpPr>
          <p:sp>
            <p:nvSpPr>
              <p:cNvPr id="548" name="Oval 547"/>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9" name="TextBox 548"/>
              <p:cNvSpPr txBox="1"/>
              <p:nvPr/>
            </p:nvSpPr>
            <p:spPr>
              <a:xfrm>
                <a:off x="3340470" y="4041743"/>
                <a:ext cx="381000" cy="276999"/>
              </a:xfrm>
              <a:prstGeom prst="rect">
                <a:avLst/>
              </a:prstGeom>
              <a:noFill/>
            </p:spPr>
            <p:txBody>
              <a:bodyPr wrap="square" rtlCol="0">
                <a:spAutoFit/>
              </a:bodyPr>
              <a:lstStyle/>
              <a:p>
                <a:r>
                  <a:rPr lang="en-US" sz="1200" dirty="0" smtClean="0">
                    <a:solidFill>
                      <a:schemeClr val="bg1"/>
                    </a:solidFill>
                    <a:latin typeface="Times"/>
                  </a:rPr>
                  <a:t>13</a:t>
                </a:r>
                <a:endParaRPr lang="en-US" sz="1200" dirty="0">
                  <a:solidFill>
                    <a:schemeClr val="bg1"/>
                  </a:solidFill>
                  <a:latin typeface="Times"/>
                </a:endParaRPr>
              </a:p>
            </p:txBody>
          </p:sp>
        </p:grpSp>
      </p:grpSp>
      <p:grpSp>
        <p:nvGrpSpPr>
          <p:cNvPr id="11" name="Group 10"/>
          <p:cNvGrpSpPr/>
          <p:nvPr/>
        </p:nvGrpSpPr>
        <p:grpSpPr>
          <a:xfrm>
            <a:off x="6223740" y="3657600"/>
            <a:ext cx="2158260" cy="2030516"/>
            <a:chOff x="6147540" y="3657600"/>
            <a:chExt cx="2158260" cy="2030516"/>
          </a:xfrm>
        </p:grpSpPr>
        <p:sp>
          <p:nvSpPr>
            <p:cNvPr id="430" name="Oval 429"/>
            <p:cNvSpPr/>
            <p:nvPr/>
          </p:nvSpPr>
          <p:spPr bwMode="auto">
            <a:xfrm>
              <a:off x="7339860" y="5132284"/>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1" name="TextBox 430"/>
            <p:cNvSpPr txBox="1"/>
            <p:nvPr/>
          </p:nvSpPr>
          <p:spPr>
            <a:xfrm>
              <a:off x="7366740" y="5123098"/>
              <a:ext cx="228600" cy="276999"/>
            </a:xfrm>
            <a:prstGeom prst="rect">
              <a:avLst/>
            </a:prstGeom>
            <a:noFill/>
          </p:spPr>
          <p:txBody>
            <a:bodyPr wrap="square" rtlCol="0">
              <a:spAutoFit/>
            </a:bodyPr>
            <a:lstStyle/>
            <a:p>
              <a:r>
                <a:rPr lang="en-US" sz="1200" dirty="0">
                  <a:solidFill>
                    <a:schemeClr val="bg1"/>
                  </a:solidFill>
                  <a:latin typeface="Times"/>
                </a:rPr>
                <a:t>9</a:t>
              </a:r>
            </a:p>
          </p:txBody>
        </p:sp>
        <p:grpSp>
          <p:nvGrpSpPr>
            <p:cNvPr id="435" name="Group 434"/>
            <p:cNvGrpSpPr/>
            <p:nvPr/>
          </p:nvGrpSpPr>
          <p:grpSpPr>
            <a:xfrm>
              <a:off x="7949460" y="4572000"/>
              <a:ext cx="356340" cy="304800"/>
              <a:chOff x="3352800" y="4038600"/>
              <a:chExt cx="356340" cy="304800"/>
            </a:xfrm>
          </p:grpSpPr>
          <p:sp>
            <p:nvSpPr>
              <p:cNvPr id="436" name="Oval 435"/>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7" name="TextBox 436"/>
              <p:cNvSpPr txBox="1"/>
              <p:nvPr/>
            </p:nvSpPr>
            <p:spPr>
              <a:xfrm>
                <a:off x="3352800" y="4038600"/>
                <a:ext cx="356340" cy="276999"/>
              </a:xfrm>
              <a:prstGeom prst="rect">
                <a:avLst/>
              </a:prstGeom>
              <a:noFill/>
            </p:spPr>
            <p:txBody>
              <a:bodyPr wrap="square" rtlCol="0">
                <a:spAutoFit/>
              </a:bodyPr>
              <a:lstStyle/>
              <a:p>
                <a:r>
                  <a:rPr lang="en-US" sz="1200" dirty="0" smtClean="0">
                    <a:solidFill>
                      <a:schemeClr val="bg1"/>
                    </a:solidFill>
                    <a:latin typeface="Times"/>
                  </a:rPr>
                  <a:t>15</a:t>
                </a:r>
                <a:endParaRPr lang="en-US" sz="1200" dirty="0">
                  <a:solidFill>
                    <a:schemeClr val="bg1"/>
                  </a:solidFill>
                  <a:latin typeface="Times"/>
                </a:endParaRPr>
              </a:p>
            </p:txBody>
          </p:sp>
        </p:grpSp>
        <p:grpSp>
          <p:nvGrpSpPr>
            <p:cNvPr id="438" name="Group 437"/>
            <p:cNvGrpSpPr/>
            <p:nvPr/>
          </p:nvGrpSpPr>
          <p:grpSpPr>
            <a:xfrm>
              <a:off x="6654060" y="4572000"/>
              <a:ext cx="381000" cy="309252"/>
              <a:chOff x="3325920" y="4034148"/>
              <a:chExt cx="381000" cy="309252"/>
            </a:xfrm>
          </p:grpSpPr>
          <p:sp>
            <p:nvSpPr>
              <p:cNvPr id="439" name="Oval 438"/>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0" name="TextBox 439"/>
              <p:cNvSpPr txBox="1"/>
              <p:nvPr/>
            </p:nvSpPr>
            <p:spPr>
              <a:xfrm>
                <a:off x="3325920" y="4034148"/>
                <a:ext cx="381000" cy="276999"/>
              </a:xfrm>
              <a:prstGeom prst="rect">
                <a:avLst/>
              </a:prstGeom>
              <a:noFill/>
            </p:spPr>
            <p:txBody>
              <a:bodyPr wrap="square" rtlCol="0">
                <a:spAutoFit/>
              </a:bodyPr>
              <a:lstStyle/>
              <a:p>
                <a:r>
                  <a:rPr lang="en-US" sz="1200" dirty="0" smtClean="0">
                    <a:solidFill>
                      <a:schemeClr val="bg1"/>
                    </a:solidFill>
                    <a:latin typeface="Times"/>
                  </a:rPr>
                  <a:t>10</a:t>
                </a:r>
                <a:endParaRPr lang="en-US" sz="1200" dirty="0">
                  <a:solidFill>
                    <a:schemeClr val="bg1"/>
                  </a:solidFill>
                  <a:latin typeface="Times"/>
                </a:endParaRPr>
              </a:p>
            </p:txBody>
          </p:sp>
        </p:grpSp>
        <p:grpSp>
          <p:nvGrpSpPr>
            <p:cNvPr id="441" name="Group 440"/>
            <p:cNvGrpSpPr/>
            <p:nvPr/>
          </p:nvGrpSpPr>
          <p:grpSpPr>
            <a:xfrm>
              <a:off x="6452340" y="4267200"/>
              <a:ext cx="405660" cy="304800"/>
              <a:chOff x="3645270" y="4191000"/>
              <a:chExt cx="405660" cy="304800"/>
            </a:xfrm>
          </p:grpSpPr>
          <p:sp>
            <p:nvSpPr>
              <p:cNvPr id="442" name="Oval 441"/>
              <p:cNvSpPr/>
              <p:nvPr/>
            </p:nvSpPr>
            <p:spPr bwMode="auto">
              <a:xfrm>
                <a:off x="3657600" y="41910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3" name="TextBox 442"/>
              <p:cNvSpPr txBox="1"/>
              <p:nvPr/>
            </p:nvSpPr>
            <p:spPr>
              <a:xfrm>
                <a:off x="3645270" y="4191000"/>
                <a:ext cx="405660" cy="276999"/>
              </a:xfrm>
              <a:prstGeom prst="rect">
                <a:avLst/>
              </a:prstGeom>
              <a:noFill/>
            </p:spPr>
            <p:txBody>
              <a:bodyPr wrap="square" rtlCol="0">
                <a:spAutoFit/>
              </a:bodyPr>
              <a:lstStyle/>
              <a:p>
                <a:r>
                  <a:rPr lang="en-US" sz="1200" dirty="0" smtClean="0">
                    <a:solidFill>
                      <a:schemeClr val="bg1"/>
                    </a:solidFill>
                    <a:latin typeface="Times"/>
                  </a:rPr>
                  <a:t>11</a:t>
                </a:r>
                <a:endParaRPr lang="en-US" sz="1200" dirty="0">
                  <a:solidFill>
                    <a:schemeClr val="bg1"/>
                  </a:solidFill>
                  <a:latin typeface="Times"/>
                </a:endParaRPr>
              </a:p>
            </p:txBody>
          </p:sp>
        </p:grpSp>
        <p:grpSp>
          <p:nvGrpSpPr>
            <p:cNvPr id="447" name="Group 446"/>
            <p:cNvGrpSpPr/>
            <p:nvPr/>
          </p:nvGrpSpPr>
          <p:grpSpPr>
            <a:xfrm>
              <a:off x="7391400" y="4572000"/>
              <a:ext cx="381000" cy="304800"/>
              <a:chOff x="3340470" y="4038600"/>
              <a:chExt cx="381000" cy="304800"/>
            </a:xfrm>
          </p:grpSpPr>
          <p:sp>
            <p:nvSpPr>
              <p:cNvPr id="448" name="Oval 447"/>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9" name="TextBox 448"/>
              <p:cNvSpPr txBox="1"/>
              <p:nvPr/>
            </p:nvSpPr>
            <p:spPr>
              <a:xfrm>
                <a:off x="3340470" y="4038600"/>
                <a:ext cx="381000" cy="276999"/>
              </a:xfrm>
              <a:prstGeom prst="rect">
                <a:avLst/>
              </a:prstGeom>
              <a:noFill/>
            </p:spPr>
            <p:txBody>
              <a:bodyPr wrap="square" rtlCol="0">
                <a:spAutoFit/>
              </a:bodyPr>
              <a:lstStyle/>
              <a:p>
                <a:r>
                  <a:rPr lang="en-US" sz="1200" dirty="0" smtClean="0">
                    <a:solidFill>
                      <a:schemeClr val="bg1"/>
                    </a:solidFill>
                    <a:latin typeface="Times"/>
                  </a:rPr>
                  <a:t>14</a:t>
                </a:r>
                <a:endParaRPr lang="en-US" sz="1200" dirty="0">
                  <a:solidFill>
                    <a:schemeClr val="bg1"/>
                  </a:solidFill>
                  <a:latin typeface="Times"/>
                </a:endParaRPr>
              </a:p>
            </p:txBody>
          </p:sp>
        </p:grpSp>
        <p:grpSp>
          <p:nvGrpSpPr>
            <p:cNvPr id="450" name="Group 449"/>
            <p:cNvGrpSpPr/>
            <p:nvPr/>
          </p:nvGrpSpPr>
          <p:grpSpPr>
            <a:xfrm>
              <a:off x="7671540" y="4267200"/>
              <a:ext cx="329460" cy="304800"/>
              <a:chOff x="3352800" y="4038600"/>
              <a:chExt cx="329460" cy="304800"/>
            </a:xfrm>
          </p:grpSpPr>
          <p:sp>
            <p:nvSpPr>
              <p:cNvPr id="451" name="Oval 450"/>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2" name="TextBox 451"/>
              <p:cNvSpPr txBox="1"/>
              <p:nvPr/>
            </p:nvSpPr>
            <p:spPr>
              <a:xfrm>
                <a:off x="3389790" y="4038601"/>
                <a:ext cx="292470" cy="276999"/>
              </a:xfrm>
              <a:prstGeom prst="rect">
                <a:avLst/>
              </a:prstGeom>
              <a:noFill/>
            </p:spPr>
            <p:txBody>
              <a:bodyPr wrap="square" rtlCol="0">
                <a:spAutoFit/>
              </a:bodyPr>
              <a:lstStyle/>
              <a:p>
                <a:r>
                  <a:rPr lang="en-US" sz="1200" dirty="0">
                    <a:solidFill>
                      <a:schemeClr val="bg1"/>
                    </a:solidFill>
                    <a:latin typeface="Times"/>
                  </a:rPr>
                  <a:t>5</a:t>
                </a:r>
              </a:p>
            </p:txBody>
          </p:sp>
        </p:grpSp>
        <p:grpSp>
          <p:nvGrpSpPr>
            <p:cNvPr id="453" name="Group 452"/>
            <p:cNvGrpSpPr/>
            <p:nvPr/>
          </p:nvGrpSpPr>
          <p:grpSpPr>
            <a:xfrm>
              <a:off x="7113480" y="4800600"/>
              <a:ext cx="329460" cy="319355"/>
              <a:chOff x="2971800" y="3962400"/>
              <a:chExt cx="329460" cy="319355"/>
            </a:xfrm>
          </p:grpSpPr>
          <p:sp>
            <p:nvSpPr>
              <p:cNvPr id="454" name="Oval 453"/>
              <p:cNvSpPr/>
              <p:nvPr/>
            </p:nvSpPr>
            <p:spPr bwMode="auto">
              <a:xfrm>
                <a:off x="2971800" y="3976955"/>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5" name="TextBox 454"/>
              <p:cNvSpPr txBox="1"/>
              <p:nvPr/>
            </p:nvSpPr>
            <p:spPr>
              <a:xfrm>
                <a:off x="2996460" y="3962400"/>
                <a:ext cx="304800" cy="276999"/>
              </a:xfrm>
              <a:prstGeom prst="rect">
                <a:avLst/>
              </a:prstGeom>
              <a:noFill/>
            </p:spPr>
            <p:txBody>
              <a:bodyPr wrap="square" rtlCol="0">
                <a:spAutoFit/>
              </a:bodyPr>
              <a:lstStyle/>
              <a:p>
                <a:r>
                  <a:rPr lang="en-US" sz="1200" dirty="0">
                    <a:solidFill>
                      <a:schemeClr val="bg1"/>
                    </a:solidFill>
                    <a:latin typeface="Times"/>
                  </a:rPr>
                  <a:t>8</a:t>
                </a:r>
              </a:p>
            </p:txBody>
          </p:sp>
        </p:grpSp>
        <p:grpSp>
          <p:nvGrpSpPr>
            <p:cNvPr id="456" name="Group 455"/>
            <p:cNvGrpSpPr/>
            <p:nvPr/>
          </p:nvGrpSpPr>
          <p:grpSpPr>
            <a:xfrm>
              <a:off x="6781800" y="5105400"/>
              <a:ext cx="381000" cy="304800"/>
              <a:chOff x="3338250" y="4038600"/>
              <a:chExt cx="381000" cy="304800"/>
            </a:xfrm>
          </p:grpSpPr>
          <p:sp>
            <p:nvSpPr>
              <p:cNvPr id="457" name="Oval 456"/>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8" name="TextBox 457"/>
              <p:cNvSpPr txBox="1"/>
              <p:nvPr/>
            </p:nvSpPr>
            <p:spPr>
              <a:xfrm>
                <a:off x="3338250" y="4038600"/>
                <a:ext cx="381000" cy="276999"/>
              </a:xfrm>
              <a:prstGeom prst="rect">
                <a:avLst/>
              </a:prstGeom>
              <a:noFill/>
            </p:spPr>
            <p:txBody>
              <a:bodyPr wrap="square" rtlCol="0">
                <a:spAutoFit/>
              </a:bodyPr>
              <a:lstStyle/>
              <a:p>
                <a:r>
                  <a:rPr lang="en-US" sz="1200" dirty="0" smtClean="0">
                    <a:solidFill>
                      <a:schemeClr val="bg1"/>
                    </a:solidFill>
                    <a:latin typeface="Times"/>
                  </a:rPr>
                  <a:t>12</a:t>
                </a:r>
                <a:endParaRPr lang="en-US" sz="1200" dirty="0">
                  <a:solidFill>
                    <a:schemeClr val="bg1"/>
                  </a:solidFill>
                  <a:latin typeface="Times"/>
                </a:endParaRPr>
              </a:p>
            </p:txBody>
          </p:sp>
        </p:grpSp>
        <p:grpSp>
          <p:nvGrpSpPr>
            <p:cNvPr id="459" name="Group 458"/>
            <p:cNvGrpSpPr/>
            <p:nvPr/>
          </p:nvGrpSpPr>
          <p:grpSpPr>
            <a:xfrm>
              <a:off x="6376140" y="4826175"/>
              <a:ext cx="329460" cy="306109"/>
              <a:chOff x="3352800" y="4037291"/>
              <a:chExt cx="329460" cy="306109"/>
            </a:xfrm>
          </p:grpSpPr>
          <p:sp>
            <p:nvSpPr>
              <p:cNvPr id="460" name="Oval 459"/>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1" name="TextBox 460"/>
              <p:cNvSpPr txBox="1"/>
              <p:nvPr/>
            </p:nvSpPr>
            <p:spPr>
              <a:xfrm>
                <a:off x="3377460" y="4037291"/>
                <a:ext cx="304800" cy="276999"/>
              </a:xfrm>
              <a:prstGeom prst="rect">
                <a:avLst/>
              </a:prstGeom>
              <a:noFill/>
            </p:spPr>
            <p:txBody>
              <a:bodyPr wrap="square" rtlCol="0">
                <a:spAutoFit/>
              </a:bodyPr>
              <a:lstStyle/>
              <a:p>
                <a:r>
                  <a:rPr lang="en-US" sz="1200" dirty="0">
                    <a:solidFill>
                      <a:schemeClr val="bg1"/>
                    </a:solidFill>
                    <a:latin typeface="Times"/>
                  </a:rPr>
                  <a:t>6</a:t>
                </a:r>
              </a:p>
            </p:txBody>
          </p:sp>
        </p:grpSp>
        <p:sp>
          <p:nvSpPr>
            <p:cNvPr id="462" name="Oval 461"/>
            <p:cNvSpPr/>
            <p:nvPr/>
          </p:nvSpPr>
          <p:spPr bwMode="auto">
            <a:xfrm>
              <a:off x="7049610" y="5383316"/>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3" name="TextBox 462"/>
            <p:cNvSpPr txBox="1"/>
            <p:nvPr/>
          </p:nvSpPr>
          <p:spPr>
            <a:xfrm>
              <a:off x="7074270" y="5370987"/>
              <a:ext cx="304800" cy="276999"/>
            </a:xfrm>
            <a:prstGeom prst="rect">
              <a:avLst/>
            </a:prstGeom>
            <a:noFill/>
          </p:spPr>
          <p:txBody>
            <a:bodyPr wrap="square" rtlCol="0">
              <a:spAutoFit/>
            </a:bodyPr>
            <a:lstStyle/>
            <a:p>
              <a:r>
                <a:rPr lang="en-US" sz="1200" dirty="0" smtClean="0">
                  <a:solidFill>
                    <a:schemeClr val="bg1"/>
                  </a:solidFill>
                  <a:latin typeface="Times"/>
                </a:rPr>
                <a:t>2</a:t>
              </a:r>
              <a:endParaRPr lang="en-US" sz="1200" dirty="0">
                <a:solidFill>
                  <a:schemeClr val="bg1"/>
                </a:solidFill>
                <a:latin typeface="Times"/>
              </a:endParaRPr>
            </a:p>
          </p:txBody>
        </p:sp>
        <p:grpSp>
          <p:nvGrpSpPr>
            <p:cNvPr id="467" name="Group 466"/>
            <p:cNvGrpSpPr/>
            <p:nvPr/>
          </p:nvGrpSpPr>
          <p:grpSpPr>
            <a:xfrm>
              <a:off x="6147540" y="4495800"/>
              <a:ext cx="329460" cy="313986"/>
              <a:chOff x="3352800" y="4029414"/>
              <a:chExt cx="329460" cy="313986"/>
            </a:xfrm>
          </p:grpSpPr>
          <p:sp>
            <p:nvSpPr>
              <p:cNvPr id="468" name="Oval 467"/>
              <p:cNvSpPr/>
              <p:nvPr/>
            </p:nvSpPr>
            <p:spPr bwMode="auto">
              <a:xfrm>
                <a:off x="3352800" y="4038600"/>
                <a:ext cx="304800" cy="3048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9" name="TextBox 468"/>
              <p:cNvSpPr txBox="1"/>
              <p:nvPr/>
            </p:nvSpPr>
            <p:spPr>
              <a:xfrm>
                <a:off x="3377460" y="4029414"/>
                <a:ext cx="304800" cy="276999"/>
              </a:xfrm>
              <a:prstGeom prst="rect">
                <a:avLst/>
              </a:prstGeom>
              <a:no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200" dirty="0" smtClean="0">
                    <a:solidFill>
                      <a:schemeClr val="bg1"/>
                    </a:solidFill>
                    <a:latin typeface="Times"/>
                  </a:rPr>
                  <a:t>7</a:t>
                </a:r>
                <a:endParaRPr lang="en-US" sz="1200" dirty="0">
                  <a:solidFill>
                    <a:schemeClr val="bg1"/>
                  </a:solidFill>
                  <a:latin typeface="Times"/>
                </a:endParaRPr>
              </a:p>
            </p:txBody>
          </p:sp>
        </p:grpSp>
        <p:grpSp>
          <p:nvGrpSpPr>
            <p:cNvPr id="470" name="Group 469"/>
            <p:cNvGrpSpPr/>
            <p:nvPr/>
          </p:nvGrpSpPr>
          <p:grpSpPr>
            <a:xfrm>
              <a:off x="7683870" y="4837587"/>
              <a:ext cx="329460" cy="304800"/>
              <a:chOff x="3352800" y="4038600"/>
              <a:chExt cx="329460" cy="304800"/>
            </a:xfrm>
          </p:grpSpPr>
          <p:sp>
            <p:nvSpPr>
              <p:cNvPr id="471" name="Oval 470"/>
              <p:cNvSpPr/>
              <p:nvPr/>
            </p:nvSpPr>
            <p:spPr bwMode="auto">
              <a:xfrm>
                <a:off x="3352800" y="4038600"/>
                <a:ext cx="304800" cy="3048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2" name="TextBox 471"/>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3</a:t>
                </a:r>
                <a:endParaRPr lang="en-US" sz="1200" dirty="0">
                  <a:solidFill>
                    <a:schemeClr val="bg1"/>
                  </a:solidFill>
                  <a:latin typeface="Times"/>
                </a:endParaRPr>
              </a:p>
            </p:txBody>
          </p:sp>
        </p:grpSp>
        <p:cxnSp>
          <p:nvCxnSpPr>
            <p:cNvPr id="473" name="Straight Connector 472"/>
            <p:cNvCxnSpPr/>
            <p:nvPr/>
          </p:nvCxnSpPr>
          <p:spPr>
            <a:xfrm flipV="1">
              <a:off x="6654060" y="4242542"/>
              <a:ext cx="1066800" cy="9906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6604740" y="4114800"/>
              <a:ext cx="609600" cy="6096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50" name="Group 549"/>
            <p:cNvGrpSpPr/>
            <p:nvPr/>
          </p:nvGrpSpPr>
          <p:grpSpPr>
            <a:xfrm>
              <a:off x="7342080" y="3950071"/>
              <a:ext cx="329460" cy="304800"/>
              <a:chOff x="3352800" y="4038600"/>
              <a:chExt cx="329460" cy="304800"/>
            </a:xfrm>
          </p:grpSpPr>
          <p:sp>
            <p:nvSpPr>
              <p:cNvPr id="551" name="Oval 550"/>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2" name="TextBox 551"/>
              <p:cNvSpPr txBox="1"/>
              <p:nvPr/>
            </p:nvSpPr>
            <p:spPr>
              <a:xfrm>
                <a:off x="3377460" y="4054072"/>
                <a:ext cx="304800" cy="276999"/>
              </a:xfrm>
              <a:prstGeom prst="rect">
                <a:avLst/>
              </a:prstGeom>
              <a:noFill/>
            </p:spPr>
            <p:txBody>
              <a:bodyPr wrap="square" rtlCol="0">
                <a:spAutoFit/>
              </a:bodyPr>
              <a:lstStyle/>
              <a:p>
                <a:r>
                  <a:rPr lang="en-US" sz="1200" dirty="0" smtClean="0">
                    <a:solidFill>
                      <a:schemeClr val="bg1"/>
                    </a:solidFill>
                    <a:latin typeface="Times"/>
                  </a:rPr>
                  <a:t>4</a:t>
                </a:r>
                <a:endParaRPr lang="en-US" sz="1200" dirty="0">
                  <a:solidFill>
                    <a:schemeClr val="bg1"/>
                  </a:solidFill>
                  <a:latin typeface="Times"/>
                </a:endParaRPr>
              </a:p>
            </p:txBody>
          </p:sp>
        </p:grpSp>
        <p:grpSp>
          <p:nvGrpSpPr>
            <p:cNvPr id="553" name="Group 552"/>
            <p:cNvGrpSpPr/>
            <p:nvPr/>
          </p:nvGrpSpPr>
          <p:grpSpPr>
            <a:xfrm>
              <a:off x="7061940" y="3657600"/>
              <a:ext cx="329460" cy="304800"/>
              <a:chOff x="3352800" y="4038600"/>
              <a:chExt cx="329460" cy="304800"/>
            </a:xfrm>
          </p:grpSpPr>
          <p:sp>
            <p:nvSpPr>
              <p:cNvPr id="554" name="Oval 553"/>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5" name="TextBox 554"/>
              <p:cNvSpPr txBox="1"/>
              <p:nvPr/>
            </p:nvSpPr>
            <p:spPr>
              <a:xfrm>
                <a:off x="3377460" y="4038600"/>
                <a:ext cx="304800" cy="276999"/>
              </a:xfrm>
              <a:prstGeom prst="rect">
                <a:avLst/>
              </a:prstGeom>
              <a:noFill/>
            </p:spPr>
            <p:txBody>
              <a:bodyPr wrap="square" rtlCol="0">
                <a:spAutoFit/>
              </a:bodyPr>
              <a:lstStyle/>
              <a:p>
                <a:r>
                  <a:rPr lang="en-US" sz="1200" dirty="0" smtClean="0">
                    <a:solidFill>
                      <a:schemeClr val="bg1"/>
                    </a:solidFill>
                    <a:latin typeface="Times"/>
                  </a:rPr>
                  <a:t>1</a:t>
                </a:r>
                <a:endParaRPr lang="en-US" sz="1200" dirty="0">
                  <a:solidFill>
                    <a:schemeClr val="bg1"/>
                  </a:solidFill>
                  <a:latin typeface="Times"/>
                </a:endParaRPr>
              </a:p>
            </p:txBody>
          </p:sp>
        </p:grpSp>
        <p:grpSp>
          <p:nvGrpSpPr>
            <p:cNvPr id="556" name="Group 555"/>
            <p:cNvGrpSpPr/>
            <p:nvPr/>
          </p:nvGrpSpPr>
          <p:grpSpPr>
            <a:xfrm>
              <a:off x="6757140" y="3962400"/>
              <a:ext cx="381000" cy="304800"/>
              <a:chOff x="3340470" y="4038600"/>
              <a:chExt cx="381000" cy="304800"/>
            </a:xfrm>
          </p:grpSpPr>
          <p:sp>
            <p:nvSpPr>
              <p:cNvPr id="557" name="Oval 556"/>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8" name="TextBox 557"/>
              <p:cNvSpPr txBox="1"/>
              <p:nvPr/>
            </p:nvSpPr>
            <p:spPr>
              <a:xfrm>
                <a:off x="3340470" y="4041743"/>
                <a:ext cx="381000" cy="276999"/>
              </a:xfrm>
              <a:prstGeom prst="rect">
                <a:avLst/>
              </a:prstGeom>
              <a:noFill/>
            </p:spPr>
            <p:txBody>
              <a:bodyPr wrap="square" rtlCol="0">
                <a:spAutoFit/>
              </a:bodyPr>
              <a:lstStyle/>
              <a:p>
                <a:r>
                  <a:rPr lang="en-US" sz="1200" dirty="0" smtClean="0">
                    <a:solidFill>
                      <a:schemeClr val="bg1"/>
                    </a:solidFill>
                    <a:latin typeface="Times"/>
                  </a:rPr>
                  <a:t>16</a:t>
                </a:r>
                <a:endParaRPr lang="en-US" sz="1200" dirty="0">
                  <a:solidFill>
                    <a:schemeClr val="bg1"/>
                  </a:solidFill>
                  <a:latin typeface="Times"/>
                </a:endParaRPr>
              </a:p>
            </p:txBody>
          </p:sp>
        </p:grpSp>
        <p:grpSp>
          <p:nvGrpSpPr>
            <p:cNvPr id="559" name="Group 558"/>
            <p:cNvGrpSpPr/>
            <p:nvPr/>
          </p:nvGrpSpPr>
          <p:grpSpPr>
            <a:xfrm>
              <a:off x="7061940" y="4267200"/>
              <a:ext cx="381000" cy="304800"/>
              <a:chOff x="3340470" y="4038600"/>
              <a:chExt cx="381000" cy="304800"/>
            </a:xfrm>
          </p:grpSpPr>
          <p:sp>
            <p:nvSpPr>
              <p:cNvPr id="560" name="Oval 559"/>
              <p:cNvSpPr/>
              <p:nvPr/>
            </p:nvSpPr>
            <p:spPr bwMode="auto">
              <a:xfrm>
                <a:off x="3352800" y="4038600"/>
                <a:ext cx="304800" cy="304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1" name="TextBox 560"/>
              <p:cNvSpPr txBox="1"/>
              <p:nvPr/>
            </p:nvSpPr>
            <p:spPr>
              <a:xfrm>
                <a:off x="3340470" y="4041743"/>
                <a:ext cx="381000" cy="276999"/>
              </a:xfrm>
              <a:prstGeom prst="rect">
                <a:avLst/>
              </a:prstGeom>
              <a:noFill/>
            </p:spPr>
            <p:txBody>
              <a:bodyPr wrap="square" rtlCol="0">
                <a:spAutoFit/>
              </a:bodyPr>
              <a:lstStyle/>
              <a:p>
                <a:r>
                  <a:rPr lang="en-US" sz="1200" dirty="0" smtClean="0">
                    <a:solidFill>
                      <a:schemeClr val="bg1"/>
                    </a:solidFill>
                    <a:latin typeface="Times"/>
                  </a:rPr>
                  <a:t>13</a:t>
                </a:r>
                <a:endParaRPr lang="en-US" sz="1200" dirty="0">
                  <a:solidFill>
                    <a:schemeClr val="bg1"/>
                  </a:solidFill>
                  <a:latin typeface="Times"/>
                </a:endParaRPr>
              </a:p>
            </p:txBody>
          </p:sp>
        </p:grpSp>
      </p:grpSp>
      <p:sp>
        <p:nvSpPr>
          <p:cNvPr id="563" name="TextBox 562"/>
          <p:cNvSpPr txBox="1"/>
          <p:nvPr/>
        </p:nvSpPr>
        <p:spPr>
          <a:xfrm>
            <a:off x="1219200" y="5715000"/>
            <a:ext cx="1295400" cy="369332"/>
          </a:xfrm>
          <a:prstGeom prst="rect">
            <a:avLst/>
          </a:prstGeom>
          <a:noFill/>
        </p:spPr>
        <p:txBody>
          <a:bodyPr wrap="square" rtlCol="0">
            <a:spAutoFit/>
          </a:bodyPr>
          <a:lstStyle/>
          <a:p>
            <a:r>
              <a:rPr lang="en-US" dirty="0" smtClean="0">
                <a:solidFill>
                  <a:srgbClr val="000000"/>
                </a:solidFill>
                <a:latin typeface="Times"/>
                <a:cs typeface="Times"/>
              </a:rPr>
              <a:t>Random</a:t>
            </a:r>
            <a:endParaRPr lang="en-US" dirty="0">
              <a:solidFill>
                <a:srgbClr val="000000"/>
              </a:solidFill>
              <a:latin typeface="Times"/>
              <a:cs typeface="Times"/>
            </a:endParaRPr>
          </a:p>
        </p:txBody>
      </p:sp>
      <p:sp>
        <p:nvSpPr>
          <p:cNvPr id="564" name="TextBox 563"/>
          <p:cNvSpPr txBox="1"/>
          <p:nvPr/>
        </p:nvSpPr>
        <p:spPr>
          <a:xfrm>
            <a:off x="3886200" y="5726668"/>
            <a:ext cx="1295400" cy="369332"/>
          </a:xfrm>
          <a:prstGeom prst="rect">
            <a:avLst/>
          </a:prstGeom>
          <a:noFill/>
        </p:spPr>
        <p:txBody>
          <a:bodyPr wrap="square" rtlCol="0">
            <a:spAutoFit/>
          </a:bodyPr>
          <a:lstStyle/>
          <a:p>
            <a:r>
              <a:rPr lang="en-US" dirty="0" smtClean="0">
                <a:solidFill>
                  <a:srgbClr val="000000"/>
                </a:solidFill>
                <a:latin typeface="Times"/>
                <a:cs typeface="Times"/>
              </a:rPr>
              <a:t>Rank-wise</a:t>
            </a:r>
            <a:endParaRPr lang="en-US" dirty="0">
              <a:solidFill>
                <a:srgbClr val="000000"/>
              </a:solidFill>
              <a:latin typeface="Times"/>
              <a:cs typeface="Times"/>
            </a:endParaRPr>
          </a:p>
        </p:txBody>
      </p:sp>
      <p:sp>
        <p:nvSpPr>
          <p:cNvPr id="565" name="TextBox 564"/>
          <p:cNvSpPr txBox="1"/>
          <p:nvPr/>
        </p:nvSpPr>
        <p:spPr>
          <a:xfrm>
            <a:off x="6553200" y="5867400"/>
            <a:ext cx="1777260" cy="369332"/>
          </a:xfrm>
          <a:prstGeom prst="rect">
            <a:avLst/>
          </a:prstGeom>
          <a:noFill/>
        </p:spPr>
        <p:txBody>
          <a:bodyPr wrap="square" rtlCol="0">
            <a:spAutoFit/>
          </a:bodyPr>
          <a:lstStyle/>
          <a:p>
            <a:pPr algn="ctr"/>
            <a:r>
              <a:rPr lang="en-US" smtClean="0">
                <a:solidFill>
                  <a:srgbClr val="000000"/>
                </a:solidFill>
                <a:latin typeface="Times"/>
                <a:cs typeface="Times"/>
              </a:rPr>
              <a:t>Data-aware</a:t>
            </a:r>
            <a:endParaRPr lang="en-US" dirty="0">
              <a:solidFill>
                <a:srgbClr val="000000"/>
              </a:solidFill>
              <a:latin typeface="Times"/>
              <a:cs typeface="Times"/>
            </a:endParaRPr>
          </a:p>
        </p:txBody>
      </p:sp>
      <p:sp>
        <p:nvSpPr>
          <p:cNvPr id="12" name="Oval 11"/>
          <p:cNvSpPr/>
          <p:nvPr/>
        </p:nvSpPr>
        <p:spPr bwMode="auto">
          <a:xfrm>
            <a:off x="6096000" y="3429000"/>
            <a:ext cx="2362200" cy="2438400"/>
          </a:xfrm>
          <a:prstGeom prst="ellipse">
            <a:avLst/>
          </a:prstGeom>
          <a:noFill/>
          <a:ln w="12700" cmpd="sng">
            <a:solidFill>
              <a:srgbClr val="FF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ounded Rectangular Callout 2"/>
          <p:cNvSpPr/>
          <p:nvPr/>
        </p:nvSpPr>
        <p:spPr bwMode="auto">
          <a:xfrm>
            <a:off x="5867400" y="2317149"/>
            <a:ext cx="1880340" cy="1004501"/>
          </a:xfrm>
          <a:prstGeom prst="wedgeRoundRectCallout">
            <a:avLst>
              <a:gd name="adj1" fmla="val 24358"/>
              <a:gd name="adj2" fmla="val 60661"/>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smtClean="0">
                <a:solidFill>
                  <a:srgbClr val="FFFFFF"/>
                </a:solidFill>
                <a:effectLst>
                  <a:outerShdw blurRad="38100" dist="38100" dir="2700000" algn="tl">
                    <a:srgbClr val="000000">
                      <a:alpha val="43137"/>
                    </a:srgbClr>
                  </a:outerShdw>
                </a:effectLst>
                <a:latin typeface="Segoe" pitchFamily="34" charset="0"/>
              </a:rPr>
              <a:t>Our Solution</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9241129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p:bldP spid="564" grpId="0"/>
      <p:bldP spid="565" grpId="0"/>
      <p:bldP spid="1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6" name="Content Placeholder 5"/>
          <p:cNvSpPr>
            <a:spLocks noGrp="1"/>
          </p:cNvSpPr>
          <p:nvPr>
            <p:ph idx="1"/>
          </p:nvPr>
        </p:nvSpPr>
        <p:spPr>
          <a:xfrm>
            <a:off x="685800" y="2438400"/>
            <a:ext cx="7848600" cy="1981200"/>
          </a:xfrm>
        </p:spPr>
        <p:txBody>
          <a:bodyPr>
            <a:normAutofit/>
          </a:bodyPr>
          <a:lstStyle/>
          <a:p>
            <a:r>
              <a:rPr lang="en-US" sz="2800" dirty="0" smtClean="0"/>
              <a:t>How to cluster checkpoints?</a:t>
            </a:r>
          </a:p>
          <a:p>
            <a:endParaRPr lang="en-US" sz="2800" dirty="0" smtClean="0"/>
          </a:p>
          <a:p>
            <a:r>
              <a:rPr lang="en-US" sz="2800" dirty="0" smtClean="0"/>
              <a:t>Does clustering improve compression ratio?</a:t>
            </a:r>
          </a:p>
        </p:txBody>
      </p:sp>
      <p:sp>
        <p:nvSpPr>
          <p:cNvPr id="5" name="Date Placeholder 4"/>
          <p:cNvSpPr>
            <a:spLocks noGrp="1"/>
          </p:cNvSpPr>
          <p:nvPr>
            <p:ph type="dt" sz="half" idx="10"/>
          </p:nvPr>
        </p:nvSpPr>
        <p:spPr/>
        <p:txBody>
          <a:bodyPr/>
          <a:lstStyle/>
          <a:p>
            <a:r>
              <a:rPr lang="en-US" smtClean="0"/>
              <a:t>Tanzima Islam (tislam@purdue.edu)</a:t>
            </a:r>
            <a:endParaRPr lang="en-US" dirty="0"/>
          </a:p>
        </p:txBody>
      </p:sp>
      <p:sp>
        <p:nvSpPr>
          <p:cNvPr id="7" name="Footer Placeholder 6"/>
          <p:cNvSpPr>
            <a:spLocks noGrp="1"/>
          </p:cNvSpPr>
          <p:nvPr>
            <p:ph type="ftr" sz="quarter" idx="3"/>
          </p:nvPr>
        </p:nvSpPr>
        <p:spPr/>
        <p:txBody>
          <a:bodyPr/>
          <a:lstStyle/>
          <a:p>
            <a:r>
              <a:rPr lang="en-US" smtClean="0"/>
              <a:t>Reliable &amp; Scalable Checkpointing Systems</a:t>
            </a:r>
            <a:endParaRPr lang="en-US" dirty="0"/>
          </a:p>
        </p:txBody>
      </p:sp>
      <p:sp>
        <p:nvSpPr>
          <p:cNvPr id="3" name="Slide Number Placeholder 2"/>
          <p:cNvSpPr>
            <a:spLocks noGrp="1"/>
          </p:cNvSpPr>
          <p:nvPr>
            <p:ph type="sldNum" sz="quarter" idx="4"/>
          </p:nvPr>
        </p:nvSpPr>
        <p:spPr/>
        <p:txBody>
          <a:bodyPr/>
          <a:lstStyle/>
          <a:p>
            <a:fld id="{0EF8A7D6-9BFA-C441-9BC7-0AEF5299FFED}" type="slidenum">
              <a:rPr lang="en-US" smtClean="0"/>
              <a:pPr/>
              <a:t>30</a:t>
            </a:fld>
            <a:endParaRPr lang="en-US" dirty="0"/>
          </a:p>
        </p:txBody>
      </p:sp>
    </p:spTree>
    <p:extLst>
      <p:ext uri="{BB962C8B-B14F-4D97-AF65-F5344CB8AC3E}">
        <p14:creationId xmlns:p14="http://schemas.microsoft.com/office/powerpoint/2010/main" val="2647905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Benefit-Aware Clustering</a:t>
            </a:r>
            <a:endParaRPr lang="en-US" dirty="0"/>
          </a:p>
        </p:txBody>
      </p:sp>
      <p:sp>
        <p:nvSpPr>
          <p:cNvPr id="3" name="Content Placeholder 2"/>
          <p:cNvSpPr>
            <a:spLocks noGrp="1"/>
          </p:cNvSpPr>
          <p:nvPr>
            <p:ph idx="1"/>
          </p:nvPr>
        </p:nvSpPr>
        <p:spPr>
          <a:xfrm>
            <a:off x="381000" y="1143000"/>
            <a:ext cx="8382000" cy="2838213"/>
          </a:xfrm>
        </p:spPr>
        <p:txBody>
          <a:bodyPr/>
          <a:lstStyle/>
          <a:p>
            <a:r>
              <a:rPr lang="en-US" dirty="0" smtClean="0">
                <a:solidFill>
                  <a:srgbClr val="000000"/>
                </a:solidFill>
              </a:rPr>
              <a:t>Similarity metric: Improvement in reduction</a:t>
            </a:r>
          </a:p>
          <a:p>
            <a:pPr lvl="1"/>
            <a:r>
              <a:rPr lang="en-US" dirty="0" smtClean="0">
                <a:solidFill>
                  <a:srgbClr val="000000"/>
                </a:solidFill>
              </a:rPr>
              <a:t>Goal: Minimize the total compressed size</a:t>
            </a:r>
          </a:p>
          <a:p>
            <a:pPr lvl="1"/>
            <a:endParaRPr lang="en-US" dirty="0">
              <a:solidFill>
                <a:srgbClr val="000000"/>
              </a:solidFill>
            </a:endParaRPr>
          </a:p>
          <a:p>
            <a:pPr lvl="1"/>
            <a:endParaRPr lang="en-US" dirty="0" smtClean="0">
              <a:solidFill>
                <a:srgbClr val="000000"/>
              </a:solidFill>
            </a:endParaRPr>
          </a:p>
          <a:p>
            <a:pPr lvl="1"/>
            <a:endParaRPr lang="en-US" dirty="0">
              <a:solidFill>
                <a:srgbClr val="000000"/>
              </a:solidFill>
            </a:endParaRPr>
          </a:p>
          <a:p>
            <a:pPr lvl="1"/>
            <a:endParaRPr lang="en-US" dirty="0" smtClean="0">
              <a:solidFill>
                <a:srgbClr val="000000"/>
              </a:solidFill>
            </a:endParaRPr>
          </a:p>
          <a:p>
            <a:pPr lvl="1"/>
            <a:endParaRPr lang="en-US" dirty="0">
              <a:solidFill>
                <a:srgbClr val="000000"/>
              </a:solidFill>
            </a:endParaRPr>
          </a:p>
          <a:p>
            <a:r>
              <a:rPr lang="en-US" dirty="0">
                <a:solidFill>
                  <a:srgbClr val="000000"/>
                </a:solidFill>
              </a:rPr>
              <a:t>B</a:t>
            </a:r>
            <a:r>
              <a:rPr lang="en-US" dirty="0" smtClean="0">
                <a:solidFill>
                  <a:srgbClr val="000000"/>
                </a:solidFill>
              </a:rPr>
              <a:t>enefit matrix of Cactus</a:t>
            </a:r>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31</a:t>
            </a:fld>
            <a:endParaRPr lang="en-US" dirty="0"/>
          </a:p>
        </p:txBody>
      </p:sp>
      <p:pic>
        <p:nvPicPr>
          <p:cNvPr id="16" name="Picture 15"/>
          <p:cNvPicPr>
            <a:picLocks noChangeAspect="1"/>
          </p:cNvPicPr>
          <p:nvPr/>
        </p:nvPicPr>
        <p:blipFill>
          <a:blip r:embed="rId3"/>
          <a:stretch>
            <a:fillRect/>
          </a:stretch>
        </p:blipFill>
        <p:spPr>
          <a:xfrm>
            <a:off x="152400" y="2057400"/>
            <a:ext cx="6398542" cy="977900"/>
          </a:xfrm>
          <a:prstGeom prst="rect">
            <a:avLst/>
          </a:prstGeom>
        </p:spPr>
      </p:pic>
      <p:sp>
        <p:nvSpPr>
          <p:cNvPr id="17" name="TextBox 16"/>
          <p:cNvSpPr txBox="1"/>
          <p:nvPr/>
        </p:nvSpPr>
        <p:spPr>
          <a:xfrm>
            <a:off x="457200" y="2286000"/>
            <a:ext cx="685800" cy="369332"/>
          </a:xfrm>
          <a:prstGeom prst="rect">
            <a:avLst/>
          </a:prstGeom>
          <a:blipFill rotWithShape="1">
            <a:blip r:embed="rId4"/>
            <a:tile tx="0" ty="0" sx="100000" sy="100000" flip="none" algn="tl"/>
          </a:blipFill>
        </p:spPr>
        <p:txBody>
          <a:bodyPr wrap="square" rtlCol="0">
            <a:spAutoFit/>
          </a:bodyPr>
          <a:lstStyle/>
          <a:p>
            <a:endParaRPr lang="en-US" dirty="0"/>
          </a:p>
        </p:txBody>
      </p:sp>
      <p:sp>
        <p:nvSpPr>
          <p:cNvPr id="18" name="TextBox 17"/>
          <p:cNvSpPr txBox="1"/>
          <p:nvPr/>
        </p:nvSpPr>
        <p:spPr>
          <a:xfrm>
            <a:off x="860602" y="2310658"/>
            <a:ext cx="533400" cy="381000"/>
          </a:xfrm>
          <a:prstGeom prst="rect">
            <a:avLst/>
          </a:prstGeom>
          <a:noFill/>
        </p:spPr>
        <p:txBody>
          <a:bodyPr wrap="square" rtlCol="0">
            <a:spAutoFit/>
          </a:bodyPr>
          <a:lstStyle/>
          <a:p>
            <a:r>
              <a:rPr lang="en-US" dirty="0" smtClean="0">
                <a:solidFill>
                  <a:schemeClr val="bg1"/>
                </a:solidFill>
                <a:latin typeface="Times"/>
                <a:cs typeface="Times"/>
              </a:rPr>
              <a:t>β</a:t>
            </a:r>
            <a:endParaRPr lang="en-US" dirty="0">
              <a:solidFill>
                <a:schemeClr val="bg1"/>
              </a:solidFill>
              <a:latin typeface="Times"/>
              <a:cs typeface="Times"/>
            </a:endParaRPr>
          </a:p>
        </p:txBody>
      </p:sp>
      <p:pic>
        <p:nvPicPr>
          <p:cNvPr id="19" name="Picture 18" descr="overall-benefit-dmonly-r32-9var-T10-txt-matrix.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2819400"/>
            <a:ext cx="3810000" cy="3810000"/>
          </a:xfrm>
          <a:prstGeom prst="rect">
            <a:avLst/>
          </a:prstGeom>
        </p:spPr>
      </p:pic>
    </p:spTree>
    <p:extLst>
      <p:ext uri="{BB962C8B-B14F-4D97-AF65-F5344CB8AC3E}">
        <p14:creationId xmlns:p14="http://schemas.microsoft.com/office/powerpoint/2010/main" val="41453724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Novel Dissimilarity Metric</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32</a:t>
            </a:fld>
            <a:endParaRPr lang="en-US" dirty="0"/>
          </a:p>
        </p:txBody>
      </p:sp>
      <p:grpSp>
        <p:nvGrpSpPr>
          <p:cNvPr id="35" name="Group 34"/>
          <p:cNvGrpSpPr/>
          <p:nvPr/>
        </p:nvGrpSpPr>
        <p:grpSpPr>
          <a:xfrm>
            <a:off x="1600200" y="1905000"/>
            <a:ext cx="5271370" cy="2438400"/>
            <a:chOff x="1600200" y="1905000"/>
            <a:chExt cx="5271370" cy="2438400"/>
          </a:xfrm>
        </p:grpSpPr>
        <p:pic>
          <p:nvPicPr>
            <p:cNvPr id="23" name="Picture 22"/>
            <p:cNvPicPr>
              <a:picLocks noChangeAspect="1"/>
            </p:cNvPicPr>
            <p:nvPr/>
          </p:nvPicPr>
          <p:blipFill>
            <a:blip r:embed="rId3"/>
            <a:stretch>
              <a:fillRect/>
            </a:stretch>
          </p:blipFill>
          <p:spPr>
            <a:xfrm>
              <a:off x="1600200" y="1905000"/>
              <a:ext cx="4661770" cy="2133600"/>
            </a:xfrm>
            <a:prstGeom prst="rect">
              <a:avLst/>
            </a:prstGeom>
          </p:spPr>
        </p:pic>
        <p:pic>
          <p:nvPicPr>
            <p:cNvPr id="8" name="Picture 7"/>
            <p:cNvPicPr>
              <a:picLocks noChangeAspect="1"/>
            </p:cNvPicPr>
            <p:nvPr/>
          </p:nvPicPr>
          <p:blipFill>
            <a:blip r:embed="rId4"/>
            <a:stretch>
              <a:fillRect/>
            </a:stretch>
          </p:blipFill>
          <p:spPr>
            <a:xfrm>
              <a:off x="6338170" y="1981200"/>
              <a:ext cx="533400" cy="2133600"/>
            </a:xfrm>
            <a:prstGeom prst="rect">
              <a:avLst/>
            </a:prstGeom>
          </p:spPr>
        </p:pic>
        <p:pic>
          <p:nvPicPr>
            <p:cNvPr id="9" name="Picture 8"/>
            <p:cNvPicPr>
              <a:picLocks noChangeAspect="1"/>
            </p:cNvPicPr>
            <p:nvPr/>
          </p:nvPicPr>
          <p:blipFill>
            <a:blip r:embed="rId5"/>
            <a:stretch>
              <a:fillRect/>
            </a:stretch>
          </p:blipFill>
          <p:spPr>
            <a:xfrm>
              <a:off x="1677640" y="4038600"/>
              <a:ext cx="4800600" cy="304800"/>
            </a:xfrm>
            <a:prstGeom prst="rect">
              <a:avLst/>
            </a:prstGeom>
          </p:spPr>
        </p:pic>
      </p:grpSp>
      <p:sp>
        <p:nvSpPr>
          <p:cNvPr id="11" name="Content Placeholder 2"/>
          <p:cNvSpPr txBox="1">
            <a:spLocks/>
          </p:cNvSpPr>
          <p:nvPr/>
        </p:nvSpPr>
        <p:spPr>
          <a:xfrm>
            <a:off x="381000" y="1143000"/>
            <a:ext cx="8382000" cy="366767"/>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Clr>
                <a:schemeClr val="accent1">
                  <a:lumMod val="75000"/>
                </a:schemeClr>
              </a:buClr>
              <a:buFontTx/>
              <a:buBlip>
                <a:blip r:embed="rId6"/>
              </a:buBlip>
              <a:defRPr sz="2600" kern="1200">
                <a:solidFill>
                  <a:schemeClr val="bg1"/>
                </a:solidFill>
                <a:latin typeface="Times"/>
                <a:ea typeface="+mn-ea"/>
                <a:cs typeface="+mn-cs"/>
              </a:defRPr>
            </a:lvl1pPr>
            <a:lvl2pPr marL="914400" indent="-396875" algn="l" defTabSz="914363" rtl="0" eaLnBrk="1" latinLnBrk="0" hangingPunct="1">
              <a:lnSpc>
                <a:spcPct val="90000"/>
              </a:lnSpc>
              <a:spcBef>
                <a:spcPct val="20000"/>
              </a:spcBef>
              <a:buClr>
                <a:schemeClr val="accent1">
                  <a:lumMod val="75000"/>
                </a:schemeClr>
              </a:buClr>
              <a:buFontTx/>
              <a:buBlip>
                <a:blip r:embed="rId7"/>
              </a:buBlip>
              <a:defRPr sz="2000" kern="1200">
                <a:solidFill>
                  <a:schemeClr val="bg1">
                    <a:lumMod val="75000"/>
                    <a:lumOff val="25000"/>
                  </a:schemeClr>
                </a:solidFill>
                <a:latin typeface="Times"/>
                <a:ea typeface="+mn-ea"/>
                <a:cs typeface="+mn-cs"/>
              </a:defRPr>
            </a:lvl2pPr>
            <a:lvl3pPr marL="1258888" indent="-344488" algn="l" defTabSz="914363" rtl="0" eaLnBrk="1" latinLnBrk="0" hangingPunct="1">
              <a:lnSpc>
                <a:spcPct val="90000"/>
              </a:lnSpc>
              <a:spcBef>
                <a:spcPct val="20000"/>
              </a:spcBef>
              <a:buClr>
                <a:schemeClr val="accent1">
                  <a:lumMod val="75000"/>
                </a:schemeClr>
              </a:buClr>
              <a:buFontTx/>
              <a:buBlip>
                <a:blip r:embed="rId7"/>
              </a:buBlip>
              <a:defRPr sz="2000" kern="1200">
                <a:solidFill>
                  <a:schemeClr val="bg1">
                    <a:lumMod val="75000"/>
                    <a:lumOff val="25000"/>
                  </a:schemeClr>
                </a:solidFill>
                <a:latin typeface="Times"/>
                <a:ea typeface="+mn-ea"/>
                <a:cs typeface="+mn-cs"/>
              </a:defRPr>
            </a:lvl3pPr>
            <a:lvl4pPr marL="1604963" indent="-346075" algn="l" defTabSz="914363" rtl="0" eaLnBrk="1" latinLnBrk="0" hangingPunct="1">
              <a:lnSpc>
                <a:spcPct val="90000"/>
              </a:lnSpc>
              <a:spcBef>
                <a:spcPct val="20000"/>
              </a:spcBef>
              <a:buClr>
                <a:schemeClr val="accent1">
                  <a:lumMod val="75000"/>
                </a:schemeClr>
              </a:buClr>
              <a:buFontTx/>
              <a:buBlip>
                <a:blip r:embed="rId7"/>
              </a:buBlip>
              <a:defRPr sz="2000" kern="1200">
                <a:solidFill>
                  <a:schemeClr val="bg1">
                    <a:lumMod val="75000"/>
                    <a:lumOff val="25000"/>
                  </a:schemeClr>
                </a:solidFill>
                <a:latin typeface="Times"/>
                <a:ea typeface="+mn-ea"/>
                <a:cs typeface="+mn-cs"/>
              </a:defRPr>
            </a:lvl4pPr>
            <a:lvl5pPr marL="1941513" indent="-336550" algn="l" defTabSz="914363" rtl="0" eaLnBrk="1" latinLnBrk="0" hangingPunct="1">
              <a:lnSpc>
                <a:spcPct val="90000"/>
              </a:lnSpc>
              <a:spcBef>
                <a:spcPct val="20000"/>
              </a:spcBef>
              <a:buClr>
                <a:schemeClr val="accent1">
                  <a:lumMod val="75000"/>
                </a:schemeClr>
              </a:buClr>
              <a:buFontTx/>
              <a:buBlip>
                <a:blip r:embed="rId7"/>
              </a:buBlip>
              <a:defRPr sz="2000" kern="1200">
                <a:solidFill>
                  <a:schemeClr val="bg1">
                    <a:lumMod val="75000"/>
                    <a:lumOff val="25000"/>
                  </a:schemeClr>
                </a:solidFill>
                <a:latin typeface="Times"/>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Two factors for the dissimilarity between two checkpoints</a:t>
            </a:r>
            <a:endParaRPr lang="en-US" dirty="0"/>
          </a:p>
        </p:txBody>
      </p:sp>
      <p:sp>
        <p:nvSpPr>
          <p:cNvPr id="16" name="Rectangle 15"/>
          <p:cNvSpPr/>
          <p:nvPr/>
        </p:nvSpPr>
        <p:spPr bwMode="auto">
          <a:xfrm>
            <a:off x="1994770" y="2463058"/>
            <a:ext cx="4267200" cy="203942"/>
          </a:xfrm>
          <a:prstGeom prst="rect">
            <a:avLst/>
          </a:prstGeom>
          <a:noFill/>
          <a:ln w="38100" cmpd="sng">
            <a:solidFill>
              <a:srgbClr val="FF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1982440" y="3276600"/>
            <a:ext cx="4279530" cy="152400"/>
          </a:xfrm>
          <a:prstGeom prst="rect">
            <a:avLst/>
          </a:prstGeom>
          <a:noFill/>
          <a:ln w="38100" cmpd="sng">
            <a:solidFill>
              <a:srgbClr val="FF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4153030" y="2386858"/>
            <a:ext cx="304800" cy="304800"/>
          </a:xfrm>
          <a:prstGeom prst="ellipse">
            <a:avLst/>
          </a:prstGeom>
          <a:noFill/>
          <a:ln w="28575" cmpd="sng">
            <a:solidFill>
              <a:srgbClr val="FF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TextBox 2"/>
          <p:cNvSpPr txBox="1"/>
          <p:nvPr/>
        </p:nvSpPr>
        <p:spPr>
          <a:xfrm>
            <a:off x="2133600" y="4876800"/>
            <a:ext cx="990600" cy="369332"/>
          </a:xfrm>
          <a:prstGeom prst="rect">
            <a:avLst/>
          </a:prstGeom>
          <a:noFill/>
        </p:spPr>
        <p:txBody>
          <a:bodyPr wrap="square" rtlCol="0">
            <a:spAutoFit/>
          </a:bodyPr>
          <a:lstStyle/>
          <a:p>
            <a:r>
              <a:rPr lang="en-US" dirty="0" err="1" smtClean="0">
                <a:solidFill>
                  <a:schemeClr val="bg1"/>
                </a:solidFill>
                <a:latin typeface="Times"/>
                <a:cs typeface="Times"/>
              </a:rPr>
              <a:t>Δ</a:t>
            </a:r>
            <a:r>
              <a:rPr lang="en-US" dirty="0" smtClean="0">
                <a:solidFill>
                  <a:schemeClr val="bg1"/>
                </a:solidFill>
                <a:latin typeface="Times"/>
                <a:cs typeface="Times"/>
              </a:rPr>
              <a:t>(</a:t>
            </a:r>
            <a:r>
              <a:rPr lang="en-US" dirty="0" err="1" smtClean="0">
                <a:solidFill>
                  <a:schemeClr val="bg1"/>
                </a:solidFill>
                <a:latin typeface="Times"/>
                <a:cs typeface="Times"/>
              </a:rPr>
              <a:t>i</a:t>
            </a:r>
            <a:r>
              <a:rPr lang="en-US" dirty="0" smtClean="0">
                <a:solidFill>
                  <a:schemeClr val="bg1"/>
                </a:solidFill>
                <a:latin typeface="Times"/>
                <a:cs typeface="Times"/>
              </a:rPr>
              <a:t>, j) = </a:t>
            </a:r>
            <a:endParaRPr lang="en-US" dirty="0">
              <a:solidFill>
                <a:schemeClr val="bg1"/>
              </a:solidFill>
              <a:latin typeface="Times"/>
              <a:cs typeface="Times"/>
            </a:endParaRPr>
          </a:p>
        </p:txBody>
      </p:sp>
      <p:grpSp>
        <p:nvGrpSpPr>
          <p:cNvPr id="34" name="Group 33"/>
          <p:cNvGrpSpPr/>
          <p:nvPr/>
        </p:nvGrpSpPr>
        <p:grpSpPr>
          <a:xfrm>
            <a:off x="3581400" y="4676001"/>
            <a:ext cx="3200400" cy="734199"/>
            <a:chOff x="3581400" y="4676001"/>
            <a:chExt cx="3200400" cy="734199"/>
          </a:xfrm>
        </p:grpSpPr>
        <p:grpSp>
          <p:nvGrpSpPr>
            <p:cNvPr id="32" name="Group 31"/>
            <p:cNvGrpSpPr/>
            <p:nvPr/>
          </p:nvGrpSpPr>
          <p:grpSpPr>
            <a:xfrm>
              <a:off x="3810000" y="4676001"/>
              <a:ext cx="2971800" cy="734199"/>
              <a:chOff x="4191000" y="4676001"/>
              <a:chExt cx="2971800" cy="734199"/>
            </a:xfrm>
          </p:grpSpPr>
          <p:sp>
            <p:nvSpPr>
              <p:cNvPr id="7" name="TextBox 6"/>
              <p:cNvSpPr txBox="1"/>
              <p:nvPr/>
            </p:nvSpPr>
            <p:spPr>
              <a:xfrm>
                <a:off x="4191000" y="4800600"/>
                <a:ext cx="2971800" cy="461665"/>
              </a:xfrm>
              <a:prstGeom prst="rect">
                <a:avLst/>
              </a:prstGeom>
              <a:noFill/>
            </p:spPr>
            <p:txBody>
              <a:bodyPr wrap="square" rtlCol="0">
                <a:spAutoFit/>
              </a:bodyPr>
              <a:lstStyle/>
              <a:p>
                <a:r>
                  <a:rPr lang="en-US" sz="2400" err="1" smtClean="0">
                    <a:solidFill>
                      <a:srgbClr val="000000"/>
                    </a:solidFill>
                    <a:latin typeface="Times"/>
                    <a:cs typeface="Times"/>
                  </a:rPr>
                  <a:t>Σ</a:t>
                </a:r>
                <a:r>
                  <a:rPr lang="en-US" sz="2400" smtClean="0">
                    <a:solidFill>
                      <a:srgbClr val="000000"/>
                    </a:solidFill>
                    <a:latin typeface="Times"/>
                    <a:cs typeface="Times"/>
                  </a:rPr>
                  <a:t> [</a:t>
                </a:r>
                <a:r>
                  <a:rPr lang="en-US" sz="2400" dirty="0" smtClean="0">
                    <a:solidFill>
                      <a:schemeClr val="bg1"/>
                    </a:solidFill>
                    <a:latin typeface="Times"/>
                    <a:cs typeface="Times"/>
                    <a:sym typeface="Symbol"/>
                  </a:rPr>
                  <a:t></a:t>
                </a:r>
                <a:r>
                  <a:rPr lang="en-US" sz="2400" smtClean="0">
                    <a:solidFill>
                      <a:schemeClr val="bg1"/>
                    </a:solidFill>
                    <a:latin typeface="Times"/>
                    <a:cs typeface="Times"/>
                  </a:rPr>
                  <a:t>(</a:t>
                </a:r>
                <a:r>
                  <a:rPr lang="en-US" sz="2400" dirty="0" err="1">
                    <a:solidFill>
                      <a:schemeClr val="bg1"/>
                    </a:solidFill>
                    <a:latin typeface="Times"/>
                    <a:cs typeface="Times"/>
                  </a:rPr>
                  <a:t>i</a:t>
                </a:r>
                <a:r>
                  <a:rPr lang="en-US" sz="2400" dirty="0">
                    <a:solidFill>
                      <a:schemeClr val="bg1"/>
                    </a:solidFill>
                    <a:latin typeface="Times"/>
                    <a:cs typeface="Times"/>
                  </a:rPr>
                  <a:t>, </a:t>
                </a:r>
                <a:r>
                  <a:rPr lang="en-US" sz="2400" dirty="0" smtClean="0">
                    <a:solidFill>
                      <a:schemeClr val="bg1"/>
                    </a:solidFill>
                    <a:latin typeface="Times"/>
                    <a:cs typeface="Times"/>
                  </a:rPr>
                  <a:t>k) – </a:t>
                </a:r>
                <a:r>
                  <a:rPr lang="en-US" sz="2400" dirty="0">
                    <a:solidFill>
                      <a:schemeClr val="bg1"/>
                    </a:solidFill>
                    <a:latin typeface="Times"/>
                    <a:cs typeface="Times"/>
                  </a:rPr>
                  <a:t>β</a:t>
                </a:r>
                <a:r>
                  <a:rPr lang="en-US" sz="2400" dirty="0" smtClean="0">
                    <a:solidFill>
                      <a:schemeClr val="bg1"/>
                    </a:solidFill>
                    <a:latin typeface="Times"/>
                    <a:cs typeface="Times"/>
                  </a:rPr>
                  <a:t>(j, k)]</a:t>
                </a:r>
                <a:r>
                  <a:rPr lang="en-US" sz="2400" baseline="30000" dirty="0" smtClean="0">
                    <a:solidFill>
                      <a:schemeClr val="bg1"/>
                    </a:solidFill>
                    <a:latin typeface="Times"/>
                    <a:cs typeface="Times"/>
                  </a:rPr>
                  <a:t>2</a:t>
                </a:r>
                <a:endParaRPr lang="en-US" sz="2400" baseline="30000" dirty="0">
                  <a:solidFill>
                    <a:srgbClr val="000000"/>
                  </a:solidFill>
                  <a:latin typeface="Times"/>
                  <a:cs typeface="Times"/>
                </a:endParaRPr>
              </a:p>
            </p:txBody>
          </p:sp>
          <p:sp>
            <p:nvSpPr>
              <p:cNvPr id="10" name="TextBox 9"/>
              <p:cNvSpPr txBox="1"/>
              <p:nvPr/>
            </p:nvSpPr>
            <p:spPr>
              <a:xfrm>
                <a:off x="4191000" y="5133201"/>
                <a:ext cx="685800" cy="276999"/>
              </a:xfrm>
              <a:prstGeom prst="rect">
                <a:avLst/>
              </a:prstGeom>
              <a:noFill/>
            </p:spPr>
            <p:txBody>
              <a:bodyPr wrap="square" rtlCol="0">
                <a:spAutoFit/>
              </a:bodyPr>
              <a:lstStyle/>
              <a:p>
                <a:r>
                  <a:rPr lang="en-US" sz="1200" dirty="0">
                    <a:solidFill>
                      <a:srgbClr val="000000"/>
                    </a:solidFill>
                    <a:latin typeface="Times"/>
                    <a:cs typeface="Times"/>
                  </a:rPr>
                  <a:t>k</a:t>
                </a:r>
                <a:r>
                  <a:rPr lang="en-US" sz="1200" dirty="0" smtClean="0">
                    <a:solidFill>
                      <a:srgbClr val="000000"/>
                    </a:solidFill>
                    <a:latin typeface="Times"/>
                    <a:cs typeface="Times"/>
                  </a:rPr>
                  <a:t> = 1</a:t>
                </a:r>
                <a:endParaRPr lang="en-US" sz="1200" dirty="0">
                  <a:solidFill>
                    <a:srgbClr val="000000"/>
                  </a:solidFill>
                  <a:latin typeface="Times"/>
                  <a:cs typeface="Times"/>
                </a:endParaRPr>
              </a:p>
            </p:txBody>
          </p:sp>
          <p:sp>
            <p:nvSpPr>
              <p:cNvPr id="17" name="TextBox 16"/>
              <p:cNvSpPr txBox="1"/>
              <p:nvPr/>
            </p:nvSpPr>
            <p:spPr>
              <a:xfrm>
                <a:off x="4215660" y="4676001"/>
                <a:ext cx="381000" cy="276999"/>
              </a:xfrm>
              <a:prstGeom prst="rect">
                <a:avLst/>
              </a:prstGeom>
              <a:noFill/>
            </p:spPr>
            <p:txBody>
              <a:bodyPr wrap="square" rtlCol="0">
                <a:spAutoFit/>
              </a:bodyPr>
              <a:lstStyle/>
              <a:p>
                <a:r>
                  <a:rPr lang="en-US" sz="1200" dirty="0">
                    <a:solidFill>
                      <a:srgbClr val="000000"/>
                    </a:solidFill>
                    <a:latin typeface="Times"/>
                    <a:cs typeface="Times"/>
                  </a:rPr>
                  <a:t>N</a:t>
                </a:r>
              </a:p>
            </p:txBody>
          </p:sp>
        </p:grpSp>
        <p:sp>
          <p:nvSpPr>
            <p:cNvPr id="30" name="TextBox 29"/>
            <p:cNvSpPr txBox="1"/>
            <p:nvPr/>
          </p:nvSpPr>
          <p:spPr>
            <a:xfrm>
              <a:off x="3581400" y="4876800"/>
              <a:ext cx="381000" cy="381000"/>
            </a:xfrm>
            <a:prstGeom prst="rect">
              <a:avLst/>
            </a:prstGeom>
            <a:noFill/>
          </p:spPr>
          <p:txBody>
            <a:bodyPr wrap="square" rtlCol="0">
              <a:spAutoFit/>
            </a:bodyPr>
            <a:lstStyle/>
            <a:p>
              <a:r>
                <a:rPr lang="en-US" smtClean="0">
                  <a:solidFill>
                    <a:schemeClr val="bg1"/>
                  </a:solidFill>
                  <a:latin typeface="Times"/>
                  <a:cs typeface="Times"/>
                </a:rPr>
                <a:t>×</a:t>
              </a:r>
              <a:endParaRPr lang="en-US" dirty="0">
                <a:solidFill>
                  <a:schemeClr val="bg1"/>
                </a:solidFill>
                <a:latin typeface="Times"/>
                <a:cs typeface="Times"/>
              </a:endParaRPr>
            </a:p>
          </p:txBody>
        </p:sp>
      </p:grpSp>
      <p:grpSp>
        <p:nvGrpSpPr>
          <p:cNvPr id="33" name="Group 32"/>
          <p:cNvGrpSpPr/>
          <p:nvPr/>
        </p:nvGrpSpPr>
        <p:grpSpPr>
          <a:xfrm>
            <a:off x="2971800" y="4738294"/>
            <a:ext cx="990600" cy="671906"/>
            <a:chOff x="2971800" y="4726626"/>
            <a:chExt cx="990600" cy="671906"/>
          </a:xfrm>
        </p:grpSpPr>
        <p:sp>
          <p:nvSpPr>
            <p:cNvPr id="14" name="TextBox 13"/>
            <p:cNvSpPr txBox="1"/>
            <p:nvPr/>
          </p:nvSpPr>
          <p:spPr>
            <a:xfrm>
              <a:off x="2971800" y="5029200"/>
              <a:ext cx="990600" cy="369332"/>
            </a:xfrm>
            <a:prstGeom prst="rect">
              <a:avLst/>
            </a:prstGeom>
            <a:noFill/>
          </p:spPr>
          <p:txBody>
            <a:bodyPr wrap="square" rtlCol="0">
              <a:spAutoFit/>
            </a:bodyPr>
            <a:lstStyle/>
            <a:p>
              <a:r>
                <a:rPr lang="en-US" dirty="0" smtClean="0">
                  <a:solidFill>
                    <a:schemeClr val="bg1"/>
                  </a:solidFill>
                  <a:latin typeface="Times"/>
                  <a:cs typeface="Times"/>
                </a:rPr>
                <a:t>β(</a:t>
              </a:r>
              <a:r>
                <a:rPr lang="en-US" dirty="0" err="1" smtClean="0">
                  <a:solidFill>
                    <a:schemeClr val="bg1"/>
                  </a:solidFill>
                  <a:latin typeface="Times"/>
                  <a:cs typeface="Times"/>
                </a:rPr>
                <a:t>i</a:t>
              </a:r>
              <a:r>
                <a:rPr lang="en-US" dirty="0" smtClean="0">
                  <a:solidFill>
                    <a:schemeClr val="bg1"/>
                  </a:solidFill>
                  <a:latin typeface="Times"/>
                  <a:cs typeface="Times"/>
                </a:rPr>
                <a:t>, j)</a:t>
              </a:r>
              <a:endParaRPr lang="en-US" dirty="0">
                <a:solidFill>
                  <a:schemeClr val="bg1"/>
                </a:solidFill>
                <a:latin typeface="Times"/>
                <a:cs typeface="Times"/>
              </a:endParaRPr>
            </a:p>
          </p:txBody>
        </p:sp>
        <p:cxnSp>
          <p:nvCxnSpPr>
            <p:cNvPr id="24" name="Straight Arrow Connector 23"/>
            <p:cNvCxnSpPr/>
            <p:nvPr/>
          </p:nvCxnSpPr>
          <p:spPr>
            <a:xfrm>
              <a:off x="3080550" y="5093071"/>
              <a:ext cx="495300" cy="11668"/>
            </a:xfrm>
            <a:prstGeom prst="straightConnector1">
              <a:avLst/>
            </a:prstGeom>
            <a:ln w="3175" cmpd="sng">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124200" y="4726626"/>
              <a:ext cx="381000" cy="381000"/>
            </a:xfrm>
            <a:prstGeom prst="rect">
              <a:avLst/>
            </a:prstGeom>
            <a:noFill/>
          </p:spPr>
          <p:txBody>
            <a:bodyPr wrap="square" rtlCol="0">
              <a:spAutoFit/>
            </a:bodyPr>
            <a:lstStyle/>
            <a:p>
              <a:r>
                <a:rPr lang="en-US" dirty="0">
                  <a:solidFill>
                    <a:schemeClr val="bg1"/>
                  </a:solidFill>
                  <a:latin typeface="Times"/>
                  <a:cs typeface="Times"/>
                </a:rPr>
                <a:t>1</a:t>
              </a:r>
            </a:p>
          </p:txBody>
        </p:sp>
      </p:grpSp>
      <p:sp>
        <p:nvSpPr>
          <p:cNvPr id="36" name="Right Arrow 35"/>
          <p:cNvSpPr/>
          <p:nvPr/>
        </p:nvSpPr>
        <p:spPr bwMode="auto">
          <a:xfrm>
            <a:off x="762000" y="2514600"/>
            <a:ext cx="762000" cy="1524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Right Arrow 36"/>
          <p:cNvSpPr/>
          <p:nvPr/>
        </p:nvSpPr>
        <p:spPr bwMode="auto">
          <a:xfrm>
            <a:off x="762000" y="3276600"/>
            <a:ext cx="762000" cy="152400"/>
          </a:xfrm>
          <a:prstGeom prs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790050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3" grpId="0"/>
      <p:bldP spid="36" grpId="0" animBg="1"/>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p:cNvCxnSpPr/>
          <p:nvPr/>
        </p:nvCxnSpPr>
        <p:spPr>
          <a:xfrm>
            <a:off x="6553200" y="990600"/>
            <a:ext cx="0" cy="548640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4267200" y="990600"/>
            <a:ext cx="0" cy="548640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133600" y="990600"/>
            <a:ext cx="0" cy="5486400"/>
          </a:xfrm>
          <a:prstGeom prst="line">
            <a:avLst/>
          </a:prstGeom>
          <a:ln w="3175"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47" name="Diagram 46"/>
          <p:cNvGraphicFramePr/>
          <p:nvPr>
            <p:extLst>
              <p:ext uri="{D42A27DB-BD31-4B8C-83A1-F6EECF244321}">
                <p14:modId xmlns:p14="http://schemas.microsoft.com/office/powerpoint/2010/main" val="97958345"/>
              </p:ext>
            </p:extLst>
          </p:nvPr>
        </p:nvGraphicFramePr>
        <p:xfrm>
          <a:off x="0" y="4876800"/>
          <a:ext cx="91440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How Benefit-Aware Clustering</a:t>
            </a:r>
            <a:r>
              <a:rPr lang="en-US" cap="small" dirty="0" smtClean="0"/>
              <a:t> w</a:t>
            </a:r>
            <a:r>
              <a:rPr lang="en-US" dirty="0" smtClean="0"/>
              <a:t>orks</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33</a:t>
            </a:fld>
            <a:endParaRPr lang="en-US" dirty="0"/>
          </a:p>
        </p:txBody>
      </p:sp>
      <p:sp>
        <p:nvSpPr>
          <p:cNvPr id="17" name="TextBox 16"/>
          <p:cNvSpPr txBox="1"/>
          <p:nvPr/>
        </p:nvSpPr>
        <p:spPr>
          <a:xfrm>
            <a:off x="228600" y="2637472"/>
            <a:ext cx="1981200" cy="1477328"/>
          </a:xfrm>
          <a:prstGeom prst="rect">
            <a:avLst/>
          </a:prstGeom>
          <a:noFill/>
        </p:spPr>
        <p:txBody>
          <a:bodyPr wrap="square" rtlCol="0">
            <a:spAutoFit/>
          </a:bodyPr>
          <a:lstStyle/>
          <a:p>
            <a:r>
              <a:rPr lang="en-US" dirty="0">
                <a:solidFill>
                  <a:schemeClr val="bg1"/>
                </a:solidFill>
                <a:latin typeface="Times"/>
              </a:rPr>
              <a:t>d</a:t>
            </a:r>
            <a:r>
              <a:rPr lang="en-US" dirty="0" smtClean="0">
                <a:solidFill>
                  <a:schemeClr val="bg1"/>
                </a:solidFill>
                <a:latin typeface="Times"/>
              </a:rPr>
              <a:t>ouble T[3000];</a:t>
            </a:r>
          </a:p>
          <a:p>
            <a:r>
              <a:rPr lang="en-US" dirty="0">
                <a:solidFill>
                  <a:schemeClr val="bg1"/>
                </a:solidFill>
                <a:latin typeface="Times"/>
              </a:rPr>
              <a:t>d</a:t>
            </a:r>
            <a:r>
              <a:rPr lang="en-US" dirty="0" smtClean="0">
                <a:solidFill>
                  <a:schemeClr val="bg1"/>
                </a:solidFill>
                <a:latin typeface="Times"/>
              </a:rPr>
              <a:t>ouble V[</a:t>
            </a:r>
            <a:r>
              <a:rPr lang="en-US" dirty="0">
                <a:solidFill>
                  <a:schemeClr val="bg1"/>
                </a:solidFill>
                <a:latin typeface="Times"/>
              </a:rPr>
              <a:t>10];</a:t>
            </a:r>
          </a:p>
          <a:p>
            <a:r>
              <a:rPr lang="en-US" dirty="0">
                <a:solidFill>
                  <a:schemeClr val="bg1"/>
                </a:solidFill>
                <a:latin typeface="Times"/>
              </a:rPr>
              <a:t>d</a:t>
            </a:r>
            <a:r>
              <a:rPr lang="en-US" dirty="0" smtClean="0">
                <a:solidFill>
                  <a:schemeClr val="bg1"/>
                </a:solidFill>
                <a:latin typeface="Times"/>
              </a:rPr>
              <a:t>ouble P[5000]</a:t>
            </a:r>
            <a:r>
              <a:rPr lang="en-US" dirty="0">
                <a:solidFill>
                  <a:schemeClr val="bg1"/>
                </a:solidFill>
                <a:latin typeface="Times"/>
              </a:rPr>
              <a:t>;</a:t>
            </a:r>
          </a:p>
          <a:p>
            <a:r>
              <a:rPr lang="en-US" dirty="0" smtClean="0">
                <a:solidFill>
                  <a:schemeClr val="bg1"/>
                </a:solidFill>
                <a:latin typeface="Times"/>
              </a:rPr>
              <a:t>double D[4000]</a:t>
            </a:r>
            <a:r>
              <a:rPr lang="en-US" dirty="0">
                <a:solidFill>
                  <a:schemeClr val="bg1"/>
                </a:solidFill>
                <a:latin typeface="Times"/>
              </a:rPr>
              <a:t>;</a:t>
            </a:r>
          </a:p>
          <a:p>
            <a:r>
              <a:rPr lang="en-US" dirty="0">
                <a:solidFill>
                  <a:schemeClr val="bg1"/>
                </a:solidFill>
                <a:latin typeface="Times"/>
              </a:rPr>
              <a:t>d</a:t>
            </a:r>
            <a:r>
              <a:rPr lang="en-US" dirty="0" smtClean="0">
                <a:solidFill>
                  <a:schemeClr val="bg1"/>
                </a:solidFill>
                <a:latin typeface="Times"/>
              </a:rPr>
              <a:t>ouble </a:t>
            </a:r>
            <a:r>
              <a:rPr lang="en-US" dirty="0">
                <a:solidFill>
                  <a:schemeClr val="bg1"/>
                </a:solidFill>
                <a:latin typeface="Times"/>
              </a:rPr>
              <a:t>R</a:t>
            </a:r>
            <a:r>
              <a:rPr lang="en-US" dirty="0" smtClean="0">
                <a:solidFill>
                  <a:schemeClr val="bg1"/>
                </a:solidFill>
                <a:latin typeface="Times"/>
              </a:rPr>
              <a:t>[100];</a:t>
            </a:r>
            <a:endParaRPr lang="en-US" dirty="0">
              <a:solidFill>
                <a:schemeClr val="bg1"/>
              </a:solidFill>
              <a:latin typeface="Times"/>
            </a:endParaRPr>
          </a:p>
        </p:txBody>
      </p:sp>
      <p:cxnSp>
        <p:nvCxnSpPr>
          <p:cNvPr id="19" name="Straight Connector 18"/>
          <p:cNvCxnSpPr/>
          <p:nvPr/>
        </p:nvCxnSpPr>
        <p:spPr>
          <a:xfrm>
            <a:off x="228600" y="3109227"/>
            <a:ext cx="1524000"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28600" y="3932872"/>
            <a:ext cx="1524000"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38400" y="2895600"/>
            <a:ext cx="1828800" cy="923330"/>
          </a:xfrm>
          <a:prstGeom prst="rect">
            <a:avLst/>
          </a:prstGeom>
          <a:noFill/>
        </p:spPr>
        <p:txBody>
          <a:bodyPr wrap="square" rtlCol="0">
            <a:spAutoFit/>
          </a:bodyPr>
          <a:lstStyle/>
          <a:p>
            <a:r>
              <a:rPr lang="en-US" dirty="0" smtClean="0">
                <a:solidFill>
                  <a:schemeClr val="bg1"/>
                </a:solidFill>
                <a:latin typeface="Times"/>
              </a:rPr>
              <a:t>double </a:t>
            </a:r>
            <a:r>
              <a:rPr lang="en-US" dirty="0">
                <a:solidFill>
                  <a:schemeClr val="bg1"/>
                </a:solidFill>
                <a:latin typeface="Times"/>
              </a:rPr>
              <a:t>D</a:t>
            </a:r>
            <a:r>
              <a:rPr lang="en-US" dirty="0" smtClean="0">
                <a:solidFill>
                  <a:schemeClr val="bg1"/>
                </a:solidFill>
                <a:latin typeface="Times"/>
              </a:rPr>
              <a:t>[4000];</a:t>
            </a:r>
          </a:p>
          <a:p>
            <a:r>
              <a:rPr lang="en-US" dirty="0" smtClean="0">
                <a:solidFill>
                  <a:schemeClr val="bg1"/>
                </a:solidFill>
                <a:latin typeface="Times"/>
              </a:rPr>
              <a:t>double P[5000]</a:t>
            </a:r>
            <a:r>
              <a:rPr lang="en-US" dirty="0">
                <a:solidFill>
                  <a:schemeClr val="bg1"/>
                </a:solidFill>
                <a:latin typeface="Times"/>
              </a:rPr>
              <a:t>;</a:t>
            </a:r>
          </a:p>
          <a:p>
            <a:r>
              <a:rPr lang="en-US" dirty="0">
                <a:solidFill>
                  <a:schemeClr val="bg1"/>
                </a:solidFill>
                <a:latin typeface="Times"/>
              </a:rPr>
              <a:t>d</a:t>
            </a:r>
            <a:r>
              <a:rPr lang="en-US" dirty="0" smtClean="0">
                <a:solidFill>
                  <a:schemeClr val="bg1"/>
                </a:solidFill>
                <a:latin typeface="Times"/>
              </a:rPr>
              <a:t>ouble T[</a:t>
            </a:r>
            <a:r>
              <a:rPr lang="en-US" dirty="0">
                <a:solidFill>
                  <a:schemeClr val="bg1"/>
                </a:solidFill>
                <a:latin typeface="Times"/>
              </a:rPr>
              <a:t>3</a:t>
            </a:r>
            <a:r>
              <a:rPr lang="en-US" dirty="0" smtClean="0">
                <a:solidFill>
                  <a:schemeClr val="bg1"/>
                </a:solidFill>
                <a:latin typeface="Times"/>
              </a:rPr>
              <a:t>000];</a:t>
            </a:r>
            <a:endParaRPr lang="en-US" dirty="0">
              <a:solidFill>
                <a:schemeClr val="bg1"/>
              </a:solidFill>
              <a:latin typeface="Times"/>
            </a:endParaRPr>
          </a:p>
        </p:txBody>
      </p:sp>
      <p:sp>
        <p:nvSpPr>
          <p:cNvPr id="48" name="TextBox 47"/>
          <p:cNvSpPr txBox="1"/>
          <p:nvPr/>
        </p:nvSpPr>
        <p:spPr>
          <a:xfrm>
            <a:off x="2438400" y="2895600"/>
            <a:ext cx="1828800" cy="923330"/>
          </a:xfrm>
          <a:prstGeom prst="rect">
            <a:avLst/>
          </a:prstGeom>
          <a:noFill/>
        </p:spPr>
        <p:txBody>
          <a:bodyPr wrap="square" rtlCol="0">
            <a:spAutoFit/>
          </a:bodyPr>
          <a:lstStyle/>
          <a:p>
            <a:r>
              <a:rPr lang="en-US" dirty="0">
                <a:solidFill>
                  <a:schemeClr val="bg1"/>
                </a:solidFill>
                <a:latin typeface="Times"/>
              </a:rPr>
              <a:t>d</a:t>
            </a:r>
            <a:r>
              <a:rPr lang="en-US" dirty="0" smtClean="0">
                <a:solidFill>
                  <a:schemeClr val="bg1"/>
                </a:solidFill>
                <a:latin typeface="Times"/>
              </a:rPr>
              <a:t>ouble T[3000];</a:t>
            </a:r>
          </a:p>
          <a:p>
            <a:r>
              <a:rPr lang="en-US" dirty="0" smtClean="0">
                <a:solidFill>
                  <a:schemeClr val="bg1"/>
                </a:solidFill>
                <a:latin typeface="Times"/>
              </a:rPr>
              <a:t>double P[5000]</a:t>
            </a:r>
            <a:r>
              <a:rPr lang="en-US" dirty="0">
                <a:solidFill>
                  <a:schemeClr val="bg1"/>
                </a:solidFill>
                <a:latin typeface="Times"/>
              </a:rPr>
              <a:t>;</a:t>
            </a:r>
          </a:p>
          <a:p>
            <a:r>
              <a:rPr lang="en-US" dirty="0">
                <a:solidFill>
                  <a:schemeClr val="bg1"/>
                </a:solidFill>
                <a:latin typeface="Times"/>
              </a:rPr>
              <a:t>d</a:t>
            </a:r>
            <a:r>
              <a:rPr lang="en-US" dirty="0" smtClean="0">
                <a:solidFill>
                  <a:schemeClr val="bg1"/>
                </a:solidFill>
                <a:latin typeface="Times"/>
              </a:rPr>
              <a:t>ouble D[4000];</a:t>
            </a:r>
            <a:endParaRPr lang="en-US" dirty="0">
              <a:solidFill>
                <a:schemeClr val="bg1"/>
              </a:solidFill>
              <a:latin typeface="Times"/>
            </a:endParaRPr>
          </a:p>
        </p:txBody>
      </p:sp>
      <p:grpSp>
        <p:nvGrpSpPr>
          <p:cNvPr id="68" name="Group 67"/>
          <p:cNvGrpSpPr/>
          <p:nvPr/>
        </p:nvGrpSpPr>
        <p:grpSpPr>
          <a:xfrm>
            <a:off x="4648200" y="1828800"/>
            <a:ext cx="2803969" cy="744330"/>
            <a:chOff x="1099966" y="3218070"/>
            <a:chExt cx="3346672" cy="744330"/>
          </a:xfrm>
        </p:grpSpPr>
        <p:sp>
          <p:nvSpPr>
            <p:cNvPr id="40" name="TextBox 39"/>
            <p:cNvSpPr txBox="1"/>
            <p:nvPr/>
          </p:nvSpPr>
          <p:spPr>
            <a:xfrm>
              <a:off x="2150807" y="3218070"/>
              <a:ext cx="1295400" cy="338554"/>
            </a:xfrm>
            <a:prstGeom prst="rect">
              <a:avLst/>
            </a:prstGeom>
            <a:noFill/>
          </p:spPr>
          <p:txBody>
            <a:bodyPr wrap="square" rtlCol="0">
              <a:spAutoFit/>
            </a:bodyPr>
            <a:lstStyle/>
            <a:p>
              <a:r>
                <a:rPr lang="en-US" sz="1600" dirty="0" smtClean="0">
                  <a:solidFill>
                    <a:srgbClr val="000000"/>
                  </a:solidFill>
                  <a:latin typeface="Times"/>
                </a:rPr>
                <a:t>Chunking</a:t>
              </a:r>
              <a:endParaRPr lang="en-US" sz="1600" dirty="0">
                <a:solidFill>
                  <a:srgbClr val="000000"/>
                </a:solidFill>
                <a:latin typeface="Times"/>
              </a:endParaRPr>
            </a:p>
          </p:txBody>
        </p:sp>
        <p:sp>
          <p:nvSpPr>
            <p:cNvPr id="41" name="TextBox 40"/>
            <p:cNvSpPr txBox="1"/>
            <p:nvPr/>
          </p:nvSpPr>
          <p:spPr>
            <a:xfrm>
              <a:off x="2163095" y="3623846"/>
              <a:ext cx="2283543" cy="338554"/>
            </a:xfrm>
            <a:prstGeom prst="rect">
              <a:avLst/>
            </a:prstGeom>
            <a:noFill/>
          </p:spPr>
          <p:txBody>
            <a:bodyPr wrap="square" rtlCol="0">
              <a:spAutoFit/>
            </a:bodyPr>
            <a:lstStyle/>
            <a:p>
              <a:r>
                <a:rPr lang="en-US" sz="1600" dirty="0" smtClean="0">
                  <a:solidFill>
                    <a:srgbClr val="000000"/>
                  </a:solidFill>
                  <a:latin typeface="Times"/>
                </a:rPr>
                <a:t>Wavelet</a:t>
              </a:r>
            </a:p>
          </p:txBody>
        </p:sp>
        <p:cxnSp>
          <p:nvCxnSpPr>
            <p:cNvPr id="43" name="Straight Arrow Connector 42"/>
            <p:cNvCxnSpPr/>
            <p:nvPr/>
          </p:nvCxnSpPr>
          <p:spPr>
            <a:xfrm flipV="1">
              <a:off x="1966355" y="3436663"/>
              <a:ext cx="228600" cy="211723"/>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1976412" y="3657600"/>
              <a:ext cx="228600" cy="135523"/>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099966" y="3446670"/>
              <a:ext cx="800119" cy="338554"/>
            </a:xfrm>
            <a:prstGeom prst="rect">
              <a:avLst/>
            </a:prstGeom>
            <a:noFill/>
          </p:spPr>
          <p:txBody>
            <a:bodyPr wrap="none" rtlCol="0">
              <a:spAutoFit/>
            </a:bodyPr>
            <a:lstStyle/>
            <a:p>
              <a:r>
                <a:rPr lang="en-US" sz="1600" dirty="0" smtClean="0">
                  <a:solidFill>
                    <a:schemeClr val="bg1"/>
                  </a:solidFill>
                  <a:latin typeface="Times"/>
                </a:rPr>
                <a:t>Sample</a:t>
              </a:r>
              <a:endParaRPr lang="en-US" sz="1600" dirty="0">
                <a:solidFill>
                  <a:schemeClr val="bg1"/>
                </a:solidFill>
                <a:latin typeface="Times"/>
              </a:endParaRPr>
            </a:p>
          </p:txBody>
        </p:sp>
      </p:grpSp>
      <p:grpSp>
        <p:nvGrpSpPr>
          <p:cNvPr id="57" name="Group 56"/>
          <p:cNvGrpSpPr/>
          <p:nvPr/>
        </p:nvGrpSpPr>
        <p:grpSpPr>
          <a:xfrm>
            <a:off x="4343400" y="990600"/>
            <a:ext cx="2133600" cy="786658"/>
            <a:chOff x="4419600" y="1853458"/>
            <a:chExt cx="2133600" cy="786658"/>
          </a:xfrm>
        </p:grpSpPr>
        <p:sp>
          <p:nvSpPr>
            <p:cNvPr id="51" name="Rectangle 50"/>
            <p:cNvSpPr/>
            <p:nvPr/>
          </p:nvSpPr>
          <p:spPr bwMode="auto">
            <a:xfrm>
              <a:off x="4724400" y="1905000"/>
              <a:ext cx="1828800" cy="228600"/>
            </a:xfrm>
            <a:prstGeom prst="rect">
              <a:avLst/>
            </a:prstGeom>
            <a:gradFill flip="none" rotWithShape="1">
              <a:gsLst>
                <a:gs pos="0">
                  <a:schemeClr val="accent4"/>
                </a:gs>
                <a:gs pos="100000">
                  <a:schemeClr val="accent3">
                    <a:lumMod val="50000"/>
                  </a:schemeClr>
                </a:gs>
              </a:gsLst>
              <a:path path="circle">
                <a:fillToRect l="100000" t="100000"/>
              </a:path>
              <a:tileRect r="-100000" b="-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Rectangle 51"/>
            <p:cNvSpPr/>
            <p:nvPr/>
          </p:nvSpPr>
          <p:spPr bwMode="auto">
            <a:xfrm>
              <a:off x="4724400" y="2133600"/>
              <a:ext cx="1828800" cy="228600"/>
            </a:xfrm>
            <a:prstGeom prst="rect">
              <a:avLst/>
            </a:prstGeom>
            <a:gradFill flip="none" rotWithShape="1">
              <a:gsLst>
                <a:gs pos="0">
                  <a:schemeClr val="accent4"/>
                </a:gs>
                <a:gs pos="100000">
                  <a:schemeClr val="accent3">
                    <a:lumMod val="50000"/>
                  </a:schemeClr>
                </a:gs>
              </a:gsLst>
              <a:path path="circle">
                <a:fillToRect l="100000" t="100000"/>
              </a:path>
              <a:tileRect r="-100000" b="-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ectangle 52"/>
            <p:cNvSpPr/>
            <p:nvPr/>
          </p:nvSpPr>
          <p:spPr bwMode="auto">
            <a:xfrm>
              <a:off x="4724400" y="2362200"/>
              <a:ext cx="1828800" cy="228600"/>
            </a:xfrm>
            <a:prstGeom prst="rect">
              <a:avLst/>
            </a:prstGeom>
            <a:gradFill flip="none" rotWithShape="1">
              <a:gsLst>
                <a:gs pos="0">
                  <a:schemeClr val="accent4"/>
                </a:gs>
                <a:gs pos="100000">
                  <a:schemeClr val="accent3">
                    <a:lumMod val="50000"/>
                  </a:schemeClr>
                </a:gs>
              </a:gsLst>
              <a:path path="circle">
                <a:fillToRect l="100000" t="100000"/>
              </a:path>
              <a:tileRect r="-100000" b="-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TextBox 53"/>
            <p:cNvSpPr txBox="1"/>
            <p:nvPr/>
          </p:nvSpPr>
          <p:spPr>
            <a:xfrm>
              <a:off x="4419600" y="1853458"/>
              <a:ext cx="381000" cy="307777"/>
            </a:xfrm>
            <a:prstGeom prst="rect">
              <a:avLst/>
            </a:prstGeom>
            <a:noFill/>
          </p:spPr>
          <p:txBody>
            <a:bodyPr wrap="square" rtlCol="0">
              <a:spAutoFit/>
            </a:bodyPr>
            <a:lstStyle/>
            <a:p>
              <a:r>
                <a:rPr lang="en-US" sz="1400" dirty="0" smtClean="0">
                  <a:solidFill>
                    <a:srgbClr val="000000"/>
                  </a:solidFill>
                  <a:latin typeface="Times"/>
                  <a:cs typeface="Times"/>
                </a:rPr>
                <a:t>D</a:t>
              </a:r>
              <a:endParaRPr lang="en-US" sz="1400" dirty="0">
                <a:solidFill>
                  <a:srgbClr val="000000"/>
                </a:solidFill>
                <a:latin typeface="Times"/>
                <a:cs typeface="Times"/>
              </a:endParaRPr>
            </a:p>
          </p:txBody>
        </p:sp>
        <p:sp>
          <p:nvSpPr>
            <p:cNvPr id="55" name="TextBox 54"/>
            <p:cNvSpPr txBox="1"/>
            <p:nvPr/>
          </p:nvSpPr>
          <p:spPr>
            <a:xfrm>
              <a:off x="4419600" y="2104490"/>
              <a:ext cx="381000" cy="307777"/>
            </a:xfrm>
            <a:prstGeom prst="rect">
              <a:avLst/>
            </a:prstGeom>
            <a:noFill/>
          </p:spPr>
          <p:txBody>
            <a:bodyPr wrap="square" rtlCol="0">
              <a:spAutoFit/>
            </a:bodyPr>
            <a:lstStyle/>
            <a:p>
              <a:r>
                <a:rPr lang="en-US" sz="1400" dirty="0">
                  <a:solidFill>
                    <a:srgbClr val="000000"/>
                  </a:solidFill>
                  <a:latin typeface="Times"/>
                  <a:cs typeface="Times"/>
                </a:rPr>
                <a:t>P</a:t>
              </a:r>
            </a:p>
          </p:txBody>
        </p:sp>
        <p:sp>
          <p:nvSpPr>
            <p:cNvPr id="56" name="TextBox 55"/>
            <p:cNvSpPr txBox="1"/>
            <p:nvPr/>
          </p:nvSpPr>
          <p:spPr>
            <a:xfrm>
              <a:off x="4419600" y="2332339"/>
              <a:ext cx="381000" cy="307777"/>
            </a:xfrm>
            <a:prstGeom prst="rect">
              <a:avLst/>
            </a:prstGeom>
            <a:noFill/>
          </p:spPr>
          <p:txBody>
            <a:bodyPr wrap="square" rtlCol="0">
              <a:spAutoFit/>
            </a:bodyPr>
            <a:lstStyle/>
            <a:p>
              <a:r>
                <a:rPr lang="en-US" sz="1400" dirty="0">
                  <a:solidFill>
                    <a:srgbClr val="000000"/>
                  </a:solidFill>
                  <a:latin typeface="Times"/>
                  <a:cs typeface="Times"/>
                </a:rPr>
                <a:t>T</a:t>
              </a:r>
            </a:p>
          </p:txBody>
        </p:sp>
      </p:grpSp>
      <p:sp>
        <p:nvSpPr>
          <p:cNvPr id="69" name="Down Arrow 68"/>
          <p:cNvSpPr/>
          <p:nvPr/>
        </p:nvSpPr>
        <p:spPr bwMode="auto">
          <a:xfrm>
            <a:off x="5334000" y="2667000"/>
            <a:ext cx="304800" cy="3048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0" name="Group 69"/>
          <p:cNvGrpSpPr/>
          <p:nvPr/>
        </p:nvGrpSpPr>
        <p:grpSpPr>
          <a:xfrm>
            <a:off x="4264979" y="3234272"/>
            <a:ext cx="801210" cy="786658"/>
            <a:chOff x="4267200" y="2718542"/>
            <a:chExt cx="1402117" cy="786658"/>
          </a:xfrm>
        </p:grpSpPr>
        <p:sp>
          <p:nvSpPr>
            <p:cNvPr id="71" name="Rectangle 70"/>
            <p:cNvSpPr/>
            <p:nvPr/>
          </p:nvSpPr>
          <p:spPr bwMode="auto">
            <a:xfrm>
              <a:off x="5059717" y="2780187"/>
              <a:ext cx="609600" cy="201716"/>
            </a:xfrm>
            <a:prstGeom prst="rect">
              <a:avLst/>
            </a:prstGeom>
            <a:gradFill flip="none" rotWithShape="1">
              <a:gsLst>
                <a:gs pos="0">
                  <a:schemeClr val="accent4"/>
                </a:gs>
                <a:gs pos="100000">
                  <a:schemeClr val="accent3">
                    <a:lumMod val="50000"/>
                  </a:schemeClr>
                </a:gs>
              </a:gsLst>
              <a:path path="circle">
                <a:fillToRect l="100000" t="100000"/>
              </a:path>
              <a:tileRect r="-100000" b="-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Rectangle 71"/>
            <p:cNvSpPr/>
            <p:nvPr/>
          </p:nvSpPr>
          <p:spPr bwMode="auto">
            <a:xfrm>
              <a:off x="5059717" y="3239613"/>
              <a:ext cx="609600" cy="201716"/>
            </a:xfrm>
            <a:prstGeom prst="rect">
              <a:avLst/>
            </a:prstGeom>
            <a:gradFill flip="none" rotWithShape="1">
              <a:gsLst>
                <a:gs pos="0">
                  <a:schemeClr val="accent4"/>
                </a:gs>
                <a:gs pos="100000">
                  <a:schemeClr val="accent3">
                    <a:lumMod val="50000"/>
                  </a:schemeClr>
                </a:gs>
              </a:gsLst>
              <a:path path="circle">
                <a:fillToRect l="100000" t="100000"/>
              </a:path>
              <a:tileRect r="-100000" b="-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3" name="TextBox 72"/>
            <p:cNvSpPr txBox="1"/>
            <p:nvPr/>
          </p:nvSpPr>
          <p:spPr>
            <a:xfrm>
              <a:off x="4267200" y="2718542"/>
              <a:ext cx="381000" cy="307777"/>
            </a:xfrm>
            <a:prstGeom prst="rect">
              <a:avLst/>
            </a:prstGeom>
            <a:noFill/>
          </p:spPr>
          <p:txBody>
            <a:bodyPr wrap="square" rtlCol="0">
              <a:spAutoFit/>
            </a:bodyPr>
            <a:lstStyle/>
            <a:p>
              <a:r>
                <a:rPr lang="en-US" sz="1400" dirty="0" smtClean="0">
                  <a:solidFill>
                    <a:srgbClr val="000000"/>
                  </a:solidFill>
                  <a:latin typeface="Times"/>
                  <a:cs typeface="Times"/>
                </a:rPr>
                <a:t>D</a:t>
              </a:r>
              <a:endParaRPr lang="en-US" sz="1400" dirty="0">
                <a:solidFill>
                  <a:srgbClr val="000000"/>
                </a:solidFill>
                <a:latin typeface="Times"/>
                <a:cs typeface="Times"/>
              </a:endParaRPr>
            </a:p>
          </p:txBody>
        </p:sp>
        <p:sp>
          <p:nvSpPr>
            <p:cNvPr id="74" name="TextBox 73"/>
            <p:cNvSpPr txBox="1"/>
            <p:nvPr/>
          </p:nvSpPr>
          <p:spPr>
            <a:xfrm>
              <a:off x="4267200" y="2969574"/>
              <a:ext cx="381000" cy="307777"/>
            </a:xfrm>
            <a:prstGeom prst="rect">
              <a:avLst/>
            </a:prstGeom>
            <a:noFill/>
          </p:spPr>
          <p:txBody>
            <a:bodyPr wrap="square" rtlCol="0">
              <a:spAutoFit/>
            </a:bodyPr>
            <a:lstStyle/>
            <a:p>
              <a:r>
                <a:rPr lang="en-US" sz="1400" dirty="0">
                  <a:solidFill>
                    <a:srgbClr val="000000"/>
                  </a:solidFill>
                  <a:latin typeface="Times"/>
                  <a:cs typeface="Times"/>
                </a:rPr>
                <a:t>P</a:t>
              </a:r>
            </a:p>
          </p:txBody>
        </p:sp>
        <p:sp>
          <p:nvSpPr>
            <p:cNvPr id="75" name="TextBox 74"/>
            <p:cNvSpPr txBox="1"/>
            <p:nvPr/>
          </p:nvSpPr>
          <p:spPr>
            <a:xfrm>
              <a:off x="4267200" y="3197423"/>
              <a:ext cx="381000" cy="307777"/>
            </a:xfrm>
            <a:prstGeom prst="rect">
              <a:avLst/>
            </a:prstGeom>
            <a:noFill/>
          </p:spPr>
          <p:txBody>
            <a:bodyPr wrap="square" rtlCol="0">
              <a:spAutoFit/>
            </a:bodyPr>
            <a:lstStyle/>
            <a:p>
              <a:r>
                <a:rPr lang="en-US" sz="1400" dirty="0">
                  <a:solidFill>
                    <a:srgbClr val="000000"/>
                  </a:solidFill>
                  <a:latin typeface="Times"/>
                  <a:cs typeface="Times"/>
                </a:rPr>
                <a:t>T</a:t>
              </a:r>
            </a:p>
          </p:txBody>
        </p:sp>
        <p:sp>
          <p:nvSpPr>
            <p:cNvPr id="76" name="Rectangle 75"/>
            <p:cNvSpPr/>
            <p:nvPr/>
          </p:nvSpPr>
          <p:spPr bwMode="auto">
            <a:xfrm>
              <a:off x="5059717" y="2996458"/>
              <a:ext cx="609600" cy="228600"/>
            </a:xfrm>
            <a:prstGeom prst="rect">
              <a:avLst/>
            </a:prstGeom>
            <a:gradFill flip="none" rotWithShape="1">
              <a:gsLst>
                <a:gs pos="0">
                  <a:schemeClr val="accent4"/>
                </a:gs>
                <a:gs pos="100000">
                  <a:schemeClr val="accent3">
                    <a:lumMod val="50000"/>
                  </a:schemeClr>
                </a:gs>
              </a:gsLst>
              <a:path path="circle">
                <a:fillToRect l="100000" t="100000"/>
              </a:path>
              <a:tileRect r="-100000" b="-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85" name="Group 84"/>
          <p:cNvGrpSpPr/>
          <p:nvPr/>
        </p:nvGrpSpPr>
        <p:grpSpPr>
          <a:xfrm>
            <a:off x="5086517" y="3295917"/>
            <a:ext cx="348343" cy="661142"/>
            <a:chOff x="5059717" y="2780187"/>
            <a:chExt cx="609600" cy="661142"/>
          </a:xfrm>
        </p:grpSpPr>
        <p:sp>
          <p:nvSpPr>
            <p:cNvPr id="86" name="Rectangle 85"/>
            <p:cNvSpPr/>
            <p:nvPr/>
          </p:nvSpPr>
          <p:spPr bwMode="auto">
            <a:xfrm>
              <a:off x="5059717" y="2780187"/>
              <a:ext cx="609600" cy="201716"/>
            </a:xfrm>
            <a:prstGeom prst="rect">
              <a:avLst/>
            </a:prstGeom>
            <a:gradFill flip="none" rotWithShape="1">
              <a:gsLst>
                <a:gs pos="0">
                  <a:schemeClr val="accent5">
                    <a:lumMod val="50000"/>
                  </a:schemeClr>
                </a:gs>
                <a:gs pos="100000">
                  <a:schemeClr val="accent3">
                    <a:lumMod val="60000"/>
                    <a:lumOff val="40000"/>
                  </a:schemeClr>
                </a:gs>
              </a:gsLst>
              <a:path path="rect">
                <a:fillToRect l="100000" t="100000"/>
              </a:path>
              <a:tileRect r="-100000" b="-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Rectangle 86"/>
            <p:cNvSpPr/>
            <p:nvPr/>
          </p:nvSpPr>
          <p:spPr bwMode="auto">
            <a:xfrm>
              <a:off x="5059717" y="3239613"/>
              <a:ext cx="609600" cy="201716"/>
            </a:xfrm>
            <a:prstGeom prst="rect">
              <a:avLst/>
            </a:prstGeom>
            <a:gradFill flip="none" rotWithShape="1">
              <a:gsLst>
                <a:gs pos="0">
                  <a:schemeClr val="accent5">
                    <a:lumMod val="50000"/>
                  </a:schemeClr>
                </a:gs>
                <a:gs pos="100000">
                  <a:schemeClr val="accent3">
                    <a:lumMod val="60000"/>
                    <a:lumOff val="40000"/>
                  </a:schemeClr>
                </a:gs>
              </a:gsLst>
              <a:path path="rect">
                <a:fillToRect l="100000" t="100000"/>
              </a:path>
              <a:tileRect r="-100000" b="-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Rectangle 87"/>
            <p:cNvSpPr/>
            <p:nvPr/>
          </p:nvSpPr>
          <p:spPr bwMode="auto">
            <a:xfrm>
              <a:off x="5059717" y="2996458"/>
              <a:ext cx="609600" cy="228600"/>
            </a:xfrm>
            <a:prstGeom prst="rect">
              <a:avLst/>
            </a:prstGeom>
            <a:gradFill flip="none" rotWithShape="1">
              <a:gsLst>
                <a:gs pos="0">
                  <a:schemeClr val="accent5">
                    <a:lumMod val="50000"/>
                  </a:schemeClr>
                </a:gs>
                <a:gs pos="100000">
                  <a:schemeClr val="accent3">
                    <a:lumMod val="60000"/>
                    <a:lumOff val="40000"/>
                  </a:schemeClr>
                </a:gs>
              </a:gsLst>
              <a:path path="rect">
                <a:fillToRect l="100000" t="100000"/>
              </a:path>
              <a:tileRect r="-100000" b="-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89" name="Group 88"/>
          <p:cNvGrpSpPr/>
          <p:nvPr/>
        </p:nvGrpSpPr>
        <p:grpSpPr>
          <a:xfrm>
            <a:off x="5442857" y="3295917"/>
            <a:ext cx="348343" cy="661142"/>
            <a:chOff x="5059717" y="2780187"/>
            <a:chExt cx="609600" cy="661142"/>
          </a:xfrm>
        </p:grpSpPr>
        <p:sp>
          <p:nvSpPr>
            <p:cNvPr id="90" name="Rectangle 89"/>
            <p:cNvSpPr/>
            <p:nvPr/>
          </p:nvSpPr>
          <p:spPr bwMode="auto">
            <a:xfrm>
              <a:off x="5059717" y="2780187"/>
              <a:ext cx="609600" cy="201716"/>
            </a:xfrm>
            <a:prstGeom prst="rect">
              <a:avLst/>
            </a:prstGeom>
            <a:gradFill flip="none" rotWithShape="1">
              <a:gsLst>
                <a:gs pos="0">
                  <a:schemeClr val="accent2">
                    <a:lumMod val="50000"/>
                  </a:schemeClr>
                </a:gs>
                <a:gs pos="100000">
                  <a:schemeClr val="accent2">
                    <a:lumMod val="60000"/>
                    <a:lumOff val="40000"/>
                  </a:schemeClr>
                </a:gs>
              </a:gsLst>
              <a:lin ang="0" scaled="1"/>
              <a:tileRect/>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Rectangle 90"/>
            <p:cNvSpPr/>
            <p:nvPr/>
          </p:nvSpPr>
          <p:spPr bwMode="auto">
            <a:xfrm>
              <a:off x="5059717" y="3239613"/>
              <a:ext cx="609600" cy="201716"/>
            </a:xfrm>
            <a:prstGeom prst="rect">
              <a:avLst/>
            </a:prstGeom>
            <a:gradFill flip="none" rotWithShape="1">
              <a:gsLst>
                <a:gs pos="0">
                  <a:schemeClr val="accent2">
                    <a:lumMod val="50000"/>
                  </a:schemeClr>
                </a:gs>
                <a:gs pos="100000">
                  <a:schemeClr val="accent2">
                    <a:lumMod val="60000"/>
                    <a:lumOff val="40000"/>
                  </a:schemeClr>
                </a:gs>
              </a:gsLst>
              <a:lin ang="0" scaled="1"/>
              <a:tileRect/>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2" name="Rectangle 91"/>
            <p:cNvSpPr/>
            <p:nvPr/>
          </p:nvSpPr>
          <p:spPr bwMode="auto">
            <a:xfrm>
              <a:off x="5059717" y="2996458"/>
              <a:ext cx="609600" cy="228600"/>
            </a:xfrm>
            <a:prstGeom prst="rect">
              <a:avLst/>
            </a:prstGeom>
            <a:gradFill flip="none" rotWithShape="1">
              <a:gsLst>
                <a:gs pos="0">
                  <a:schemeClr val="accent2">
                    <a:lumMod val="50000"/>
                  </a:schemeClr>
                </a:gs>
                <a:gs pos="100000">
                  <a:schemeClr val="accent2">
                    <a:lumMod val="60000"/>
                    <a:lumOff val="40000"/>
                  </a:schemeClr>
                </a:gs>
              </a:gsLst>
              <a:lin ang="0" scaled="1"/>
              <a:tileRect/>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93" name="Down Arrow 92"/>
          <p:cNvSpPr/>
          <p:nvPr/>
        </p:nvSpPr>
        <p:spPr bwMode="auto">
          <a:xfrm>
            <a:off x="5410200" y="4173330"/>
            <a:ext cx="304800" cy="3048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96" name="Group 95"/>
          <p:cNvGrpSpPr/>
          <p:nvPr/>
        </p:nvGrpSpPr>
        <p:grpSpPr>
          <a:xfrm>
            <a:off x="4191000" y="4800600"/>
            <a:ext cx="2362200" cy="292353"/>
            <a:chOff x="2916764" y="4297317"/>
            <a:chExt cx="4779436" cy="292353"/>
          </a:xfrm>
        </p:grpSpPr>
        <p:pic>
          <p:nvPicPr>
            <p:cNvPr id="36" name="Picture 35"/>
            <p:cNvPicPr>
              <a:picLocks noChangeAspect="1"/>
            </p:cNvPicPr>
            <p:nvPr/>
          </p:nvPicPr>
          <p:blipFill>
            <a:blip r:embed="rId8"/>
            <a:stretch>
              <a:fillRect/>
            </a:stretch>
          </p:blipFill>
          <p:spPr>
            <a:xfrm>
              <a:off x="3505200" y="4346713"/>
              <a:ext cx="4191000" cy="242957"/>
            </a:xfrm>
            <a:prstGeom prst="rect">
              <a:avLst/>
            </a:prstGeom>
          </p:spPr>
        </p:pic>
        <p:sp>
          <p:nvSpPr>
            <p:cNvPr id="94" name="TextBox 93"/>
            <p:cNvSpPr txBox="1"/>
            <p:nvPr/>
          </p:nvSpPr>
          <p:spPr>
            <a:xfrm>
              <a:off x="2916764" y="4297317"/>
              <a:ext cx="985844" cy="276999"/>
            </a:xfrm>
            <a:prstGeom prst="rect">
              <a:avLst/>
            </a:prstGeom>
            <a:noFill/>
          </p:spPr>
          <p:txBody>
            <a:bodyPr wrap="square" rtlCol="0">
              <a:spAutoFit/>
            </a:bodyPr>
            <a:lstStyle/>
            <a:p>
              <a:r>
                <a:rPr lang="en-US" sz="1200" dirty="0" smtClean="0">
                  <a:solidFill>
                    <a:srgbClr val="000000"/>
                  </a:solidFill>
                  <a:latin typeface="Times"/>
                  <a:cs typeface="Times"/>
                </a:rPr>
                <a:t>β(14</a:t>
              </a:r>
              <a:endParaRPr lang="en-US" sz="1200" dirty="0">
                <a:solidFill>
                  <a:srgbClr val="000000"/>
                </a:solidFill>
                <a:latin typeface="Times"/>
                <a:cs typeface="Times"/>
              </a:endParaRPr>
            </a:p>
          </p:txBody>
        </p:sp>
        <p:sp>
          <p:nvSpPr>
            <p:cNvPr id="95" name="TextBox 94"/>
            <p:cNvSpPr txBox="1"/>
            <p:nvPr/>
          </p:nvSpPr>
          <p:spPr>
            <a:xfrm>
              <a:off x="3531792" y="4303526"/>
              <a:ext cx="380999" cy="276999"/>
            </a:xfrm>
            <a:prstGeom prst="rect">
              <a:avLst/>
            </a:prstGeom>
            <a:noFill/>
          </p:spPr>
          <p:txBody>
            <a:bodyPr wrap="square" rtlCol="0">
              <a:spAutoFit/>
            </a:bodyPr>
            <a:lstStyle/>
            <a:p>
              <a:r>
                <a:rPr lang="en-US" sz="1200" dirty="0" smtClean="0">
                  <a:solidFill>
                    <a:srgbClr val="000000"/>
                  </a:solidFill>
                  <a:latin typeface="Times"/>
                  <a:cs typeface="Times"/>
                </a:rPr>
                <a:t>)</a:t>
              </a:r>
              <a:endParaRPr lang="en-US" sz="1200" dirty="0">
                <a:solidFill>
                  <a:srgbClr val="000000"/>
                </a:solidFill>
                <a:latin typeface="Times"/>
                <a:cs typeface="Times"/>
              </a:endParaRPr>
            </a:p>
          </p:txBody>
        </p:sp>
      </p:grpSp>
      <p:pic>
        <p:nvPicPr>
          <p:cNvPr id="97" name="Picture 96"/>
          <p:cNvPicPr>
            <a:picLocks noChangeAspect="1"/>
          </p:cNvPicPr>
          <p:nvPr/>
        </p:nvPicPr>
        <p:blipFill>
          <a:blip r:embed="rId9"/>
          <a:stretch>
            <a:fillRect/>
          </a:stretch>
        </p:blipFill>
        <p:spPr>
          <a:xfrm>
            <a:off x="7162800" y="990600"/>
            <a:ext cx="1447800" cy="2121844"/>
          </a:xfrm>
          <a:prstGeom prst="rect">
            <a:avLst/>
          </a:prstGeom>
        </p:spPr>
      </p:pic>
      <p:sp>
        <p:nvSpPr>
          <p:cNvPr id="98" name="Down Arrow 97"/>
          <p:cNvSpPr/>
          <p:nvPr/>
        </p:nvSpPr>
        <p:spPr bwMode="auto">
          <a:xfrm>
            <a:off x="7620000" y="3352800"/>
            <a:ext cx="304800" cy="3048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99" name="Diagram 98"/>
          <p:cNvGraphicFramePr/>
          <p:nvPr>
            <p:extLst>
              <p:ext uri="{D42A27DB-BD31-4B8C-83A1-F6EECF244321}">
                <p14:modId xmlns:p14="http://schemas.microsoft.com/office/powerpoint/2010/main" val="1295500622"/>
              </p:ext>
            </p:extLst>
          </p:nvPr>
        </p:nvGraphicFramePr>
        <p:xfrm>
          <a:off x="7162800" y="3886200"/>
          <a:ext cx="1219200" cy="1219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5" name="TextBox 104"/>
          <p:cNvSpPr txBox="1"/>
          <p:nvPr/>
        </p:nvSpPr>
        <p:spPr>
          <a:xfrm>
            <a:off x="4724400" y="2971800"/>
            <a:ext cx="457200" cy="276999"/>
          </a:xfrm>
          <a:prstGeom prst="rect">
            <a:avLst/>
          </a:prstGeom>
          <a:noFill/>
        </p:spPr>
        <p:txBody>
          <a:bodyPr wrap="square" rtlCol="0">
            <a:spAutoFit/>
          </a:bodyPr>
          <a:lstStyle/>
          <a:p>
            <a:r>
              <a:rPr lang="en-US" sz="1200" dirty="0" smtClean="0">
                <a:solidFill>
                  <a:srgbClr val="000000"/>
                </a:solidFill>
                <a:latin typeface="Times"/>
                <a:cs typeface="Times"/>
              </a:rPr>
              <a:t>P</a:t>
            </a:r>
            <a:r>
              <a:rPr lang="en-US" sz="1200" baseline="-25000" dirty="0">
                <a:solidFill>
                  <a:srgbClr val="000000"/>
                </a:solidFill>
                <a:latin typeface="Times"/>
                <a:cs typeface="Times"/>
              </a:rPr>
              <a:t>1</a:t>
            </a:r>
          </a:p>
        </p:txBody>
      </p:sp>
      <p:sp>
        <p:nvSpPr>
          <p:cNvPr id="106" name="TextBox 105"/>
          <p:cNvSpPr txBox="1"/>
          <p:nvPr/>
        </p:nvSpPr>
        <p:spPr>
          <a:xfrm>
            <a:off x="5105400" y="2971800"/>
            <a:ext cx="457200" cy="276999"/>
          </a:xfrm>
          <a:prstGeom prst="rect">
            <a:avLst/>
          </a:prstGeom>
          <a:noFill/>
        </p:spPr>
        <p:txBody>
          <a:bodyPr wrap="square" rtlCol="0">
            <a:spAutoFit/>
          </a:bodyPr>
          <a:lstStyle/>
          <a:p>
            <a:r>
              <a:rPr lang="en-US" sz="1200" dirty="0" smtClean="0">
                <a:solidFill>
                  <a:srgbClr val="000000"/>
                </a:solidFill>
                <a:latin typeface="Times"/>
                <a:cs typeface="Times"/>
              </a:rPr>
              <a:t>P</a:t>
            </a:r>
            <a:r>
              <a:rPr lang="en-US" sz="1200" baseline="-25000" dirty="0" smtClean="0">
                <a:solidFill>
                  <a:srgbClr val="000000"/>
                </a:solidFill>
                <a:latin typeface="Times"/>
                <a:cs typeface="Times"/>
              </a:rPr>
              <a:t>2</a:t>
            </a:r>
            <a:endParaRPr lang="en-US" sz="1200" baseline="-25000" dirty="0">
              <a:solidFill>
                <a:srgbClr val="000000"/>
              </a:solidFill>
              <a:latin typeface="Times"/>
              <a:cs typeface="Times"/>
            </a:endParaRPr>
          </a:p>
        </p:txBody>
      </p:sp>
      <p:sp>
        <p:nvSpPr>
          <p:cNvPr id="107" name="TextBox 106"/>
          <p:cNvSpPr txBox="1"/>
          <p:nvPr/>
        </p:nvSpPr>
        <p:spPr>
          <a:xfrm>
            <a:off x="5461740" y="2971800"/>
            <a:ext cx="457200" cy="276999"/>
          </a:xfrm>
          <a:prstGeom prst="rect">
            <a:avLst/>
          </a:prstGeom>
          <a:noFill/>
        </p:spPr>
        <p:txBody>
          <a:bodyPr wrap="square" rtlCol="0">
            <a:spAutoFit/>
          </a:bodyPr>
          <a:lstStyle/>
          <a:p>
            <a:r>
              <a:rPr lang="en-US" sz="1200" dirty="0" smtClean="0">
                <a:solidFill>
                  <a:srgbClr val="000000"/>
                </a:solidFill>
                <a:latin typeface="Times"/>
                <a:cs typeface="Times"/>
              </a:rPr>
              <a:t>P</a:t>
            </a:r>
            <a:r>
              <a:rPr lang="en-US" sz="1200" baseline="-25000" dirty="0" smtClean="0">
                <a:solidFill>
                  <a:srgbClr val="000000"/>
                </a:solidFill>
                <a:latin typeface="Times"/>
                <a:cs typeface="Times"/>
              </a:rPr>
              <a:t>3</a:t>
            </a:r>
            <a:endParaRPr lang="en-US" sz="1200" baseline="-25000" dirty="0">
              <a:solidFill>
                <a:srgbClr val="000000"/>
              </a:solidFill>
              <a:latin typeface="Times"/>
              <a:cs typeface="Times"/>
            </a:endParaRPr>
          </a:p>
        </p:txBody>
      </p:sp>
      <p:grpSp>
        <p:nvGrpSpPr>
          <p:cNvPr id="108" name="Group 107"/>
          <p:cNvGrpSpPr/>
          <p:nvPr/>
        </p:nvGrpSpPr>
        <p:grpSpPr>
          <a:xfrm>
            <a:off x="5811527" y="3288929"/>
            <a:ext cx="348343" cy="673471"/>
            <a:chOff x="5059717" y="2780187"/>
            <a:chExt cx="609600" cy="673471"/>
          </a:xfrm>
        </p:grpSpPr>
        <p:sp>
          <p:nvSpPr>
            <p:cNvPr id="109" name="Rectangle 108"/>
            <p:cNvSpPr/>
            <p:nvPr/>
          </p:nvSpPr>
          <p:spPr bwMode="auto">
            <a:xfrm>
              <a:off x="5059717" y="2780187"/>
              <a:ext cx="609600" cy="201716"/>
            </a:xfrm>
            <a:prstGeom prst="rect">
              <a:avLst/>
            </a:prstGeom>
            <a:gradFill flip="none" rotWithShape="1">
              <a:gsLst>
                <a:gs pos="0">
                  <a:srgbClr val="B793ED"/>
                </a:gs>
                <a:gs pos="100000">
                  <a:srgbClr val="5835DF"/>
                </a:gs>
              </a:gsLst>
              <a:path path="circle">
                <a:fillToRect l="100000" b="100000"/>
              </a:path>
              <a:tileRect t="-100000" r="-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Rectangle 109"/>
            <p:cNvSpPr/>
            <p:nvPr/>
          </p:nvSpPr>
          <p:spPr bwMode="auto">
            <a:xfrm>
              <a:off x="5059717" y="3251942"/>
              <a:ext cx="609600" cy="201716"/>
            </a:xfrm>
            <a:prstGeom prst="rect">
              <a:avLst/>
            </a:prstGeom>
            <a:gradFill flip="none" rotWithShape="1">
              <a:gsLst>
                <a:gs pos="0">
                  <a:srgbClr val="B793ED"/>
                </a:gs>
                <a:gs pos="100000">
                  <a:srgbClr val="5835DF"/>
                </a:gs>
              </a:gsLst>
              <a:path path="circle">
                <a:fillToRect l="100000" b="100000"/>
              </a:path>
              <a:tileRect t="-100000" r="-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Rectangle 110"/>
            <p:cNvSpPr/>
            <p:nvPr/>
          </p:nvSpPr>
          <p:spPr bwMode="auto">
            <a:xfrm>
              <a:off x="5059717" y="2996458"/>
              <a:ext cx="609600" cy="228600"/>
            </a:xfrm>
            <a:prstGeom prst="rect">
              <a:avLst/>
            </a:prstGeom>
            <a:gradFill flip="none" rotWithShape="1">
              <a:gsLst>
                <a:gs pos="0">
                  <a:srgbClr val="B793ED"/>
                </a:gs>
                <a:gs pos="100000">
                  <a:srgbClr val="5835DF"/>
                </a:gs>
              </a:gsLst>
              <a:path path="circle">
                <a:fillToRect l="100000" b="100000"/>
              </a:path>
              <a:tileRect t="-100000" r="-100000"/>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12" name="Group 111"/>
          <p:cNvGrpSpPr/>
          <p:nvPr/>
        </p:nvGrpSpPr>
        <p:grpSpPr>
          <a:xfrm>
            <a:off x="6161207" y="3293381"/>
            <a:ext cx="348343" cy="661142"/>
            <a:chOff x="5059717" y="2780187"/>
            <a:chExt cx="609600" cy="661142"/>
          </a:xfrm>
        </p:grpSpPr>
        <p:sp>
          <p:nvSpPr>
            <p:cNvPr id="113" name="Rectangle 112"/>
            <p:cNvSpPr/>
            <p:nvPr/>
          </p:nvSpPr>
          <p:spPr bwMode="auto">
            <a:xfrm>
              <a:off x="5059717" y="2780187"/>
              <a:ext cx="609600" cy="201716"/>
            </a:xfrm>
            <a:prstGeom prst="rect">
              <a:avLst/>
            </a:prstGeom>
            <a:gradFill flip="none" rotWithShape="1">
              <a:gsLst>
                <a:gs pos="0">
                  <a:schemeClr val="accent1">
                    <a:lumMod val="60000"/>
                    <a:lumOff val="40000"/>
                  </a:schemeClr>
                </a:gs>
                <a:gs pos="100000">
                  <a:schemeClr val="accent1">
                    <a:lumMod val="75000"/>
                  </a:schemeClr>
                </a:gs>
              </a:gsLst>
              <a:lin ang="0" scaled="1"/>
              <a:tileRect/>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4" name="Rectangle 113"/>
            <p:cNvSpPr/>
            <p:nvPr/>
          </p:nvSpPr>
          <p:spPr bwMode="auto">
            <a:xfrm>
              <a:off x="5059717" y="3239613"/>
              <a:ext cx="609600" cy="201716"/>
            </a:xfrm>
            <a:prstGeom prst="rect">
              <a:avLst/>
            </a:prstGeom>
            <a:gradFill flip="none" rotWithShape="1">
              <a:gsLst>
                <a:gs pos="0">
                  <a:schemeClr val="accent1">
                    <a:lumMod val="60000"/>
                    <a:lumOff val="40000"/>
                  </a:schemeClr>
                </a:gs>
                <a:gs pos="100000">
                  <a:schemeClr val="accent1">
                    <a:lumMod val="75000"/>
                  </a:schemeClr>
                </a:gs>
              </a:gsLst>
              <a:lin ang="0" scaled="1"/>
              <a:tileRect/>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5" name="Rectangle 114"/>
            <p:cNvSpPr/>
            <p:nvPr/>
          </p:nvSpPr>
          <p:spPr bwMode="auto">
            <a:xfrm>
              <a:off x="5059717" y="2996458"/>
              <a:ext cx="609600" cy="228600"/>
            </a:xfrm>
            <a:prstGeom prst="rect">
              <a:avLst/>
            </a:prstGeom>
            <a:gradFill flip="none" rotWithShape="1">
              <a:gsLst>
                <a:gs pos="0">
                  <a:schemeClr val="accent1">
                    <a:lumMod val="60000"/>
                    <a:lumOff val="40000"/>
                  </a:schemeClr>
                </a:gs>
                <a:gs pos="100000">
                  <a:schemeClr val="accent1">
                    <a:lumMod val="75000"/>
                  </a:schemeClr>
                </a:gs>
              </a:gsLst>
              <a:lin ang="0" scaled="1"/>
              <a:tileRect/>
            </a:grad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16" name="TextBox 115"/>
          <p:cNvSpPr txBox="1"/>
          <p:nvPr/>
        </p:nvSpPr>
        <p:spPr>
          <a:xfrm>
            <a:off x="5842740" y="2971800"/>
            <a:ext cx="457200" cy="276999"/>
          </a:xfrm>
          <a:prstGeom prst="rect">
            <a:avLst/>
          </a:prstGeom>
          <a:noFill/>
        </p:spPr>
        <p:txBody>
          <a:bodyPr wrap="square" rtlCol="0">
            <a:spAutoFit/>
          </a:bodyPr>
          <a:lstStyle/>
          <a:p>
            <a:r>
              <a:rPr lang="en-US" sz="1200" dirty="0" smtClean="0">
                <a:solidFill>
                  <a:srgbClr val="000000"/>
                </a:solidFill>
                <a:latin typeface="Times"/>
                <a:cs typeface="Times"/>
              </a:rPr>
              <a:t>P</a:t>
            </a:r>
            <a:r>
              <a:rPr lang="en-US" sz="1200" baseline="-25000" dirty="0">
                <a:solidFill>
                  <a:srgbClr val="000000"/>
                </a:solidFill>
                <a:latin typeface="Times"/>
                <a:cs typeface="Times"/>
              </a:rPr>
              <a:t>4</a:t>
            </a:r>
          </a:p>
        </p:txBody>
      </p:sp>
      <p:sp>
        <p:nvSpPr>
          <p:cNvPr id="117" name="TextBox 116"/>
          <p:cNvSpPr txBox="1"/>
          <p:nvPr/>
        </p:nvSpPr>
        <p:spPr>
          <a:xfrm>
            <a:off x="6172200" y="2971800"/>
            <a:ext cx="457200" cy="276999"/>
          </a:xfrm>
          <a:prstGeom prst="rect">
            <a:avLst/>
          </a:prstGeom>
          <a:noFill/>
        </p:spPr>
        <p:txBody>
          <a:bodyPr wrap="square" rtlCol="0">
            <a:spAutoFit/>
          </a:bodyPr>
          <a:lstStyle/>
          <a:p>
            <a:r>
              <a:rPr lang="en-US" sz="1200" dirty="0" smtClean="0">
                <a:solidFill>
                  <a:srgbClr val="000000"/>
                </a:solidFill>
                <a:latin typeface="Times"/>
                <a:cs typeface="Times"/>
              </a:rPr>
              <a:t>P</a:t>
            </a:r>
            <a:r>
              <a:rPr lang="en-US" sz="1200" baseline="-25000" dirty="0">
                <a:solidFill>
                  <a:srgbClr val="000000"/>
                </a:solidFill>
                <a:latin typeface="Times"/>
                <a:cs typeface="Times"/>
              </a:rPr>
              <a:t>5</a:t>
            </a:r>
          </a:p>
        </p:txBody>
      </p:sp>
      <p:sp>
        <p:nvSpPr>
          <p:cNvPr id="3" name="Oval 2"/>
          <p:cNvSpPr/>
          <p:nvPr/>
        </p:nvSpPr>
        <p:spPr bwMode="auto">
          <a:xfrm>
            <a:off x="4343400" y="2743200"/>
            <a:ext cx="2438400" cy="1600200"/>
          </a:xfrm>
          <a:prstGeom prst="ellipse">
            <a:avLst/>
          </a:prstGeom>
          <a:noFill/>
          <a:ln w="12700" cmpd="sng">
            <a:solidFill>
              <a:srgbClr val="FF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289682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graphicEl>
                                              <a:dgm id="{1054FB92-D5D9-664D-ACB8-8F853180608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graphicEl>
                                              <a:dgm id="{67B5BAF4-3332-5543-A130-EF9804690EC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2" nodeType="clickEffect">
                                  <p:stCondLst>
                                    <p:cond delay="0"/>
                                  </p:stCondLst>
                                  <p:childTnLst>
                                    <p:animEffect transition="out" filter="blinds(horizontal)">
                                      <p:cBhvr>
                                        <p:cTn id="28" dur="500"/>
                                        <p:tgtEl>
                                          <p:spTgt spid="48"/>
                                        </p:tgtEl>
                                      </p:cBhvr>
                                    </p:animEffect>
                                    <p:set>
                                      <p:cBhvr>
                                        <p:cTn id="29" dur="1" fill="hold">
                                          <p:stCondLst>
                                            <p:cond delay="499"/>
                                          </p:stCondLst>
                                        </p:cTn>
                                        <p:tgtEl>
                                          <p:spTgt spid="48"/>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7">
                                            <p:graphicEl>
                                              <a:dgm id="{B775E7FF-4DA7-6E44-8674-321B525D26DF}"/>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8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0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1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1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08"/>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1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93"/>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9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7">
                                            <p:graphicEl>
                                              <a:dgm id="{5BBC9397-99FD-2543-9FC1-E71BCAD041B1}"/>
                                            </p:graphic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9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9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9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 grpId="0" uiExpand="1">
        <p:bldSub>
          <a:bldDgm bld="one"/>
        </p:bldSub>
      </p:bldGraphic>
      <p:bldP spid="17" grpId="0"/>
      <p:bldP spid="28" grpId="0"/>
      <p:bldP spid="48" grpId="1"/>
      <p:bldP spid="48" grpId="2"/>
      <p:bldP spid="69" grpId="0" animBg="1"/>
      <p:bldP spid="93" grpId="0" animBg="1"/>
      <p:bldP spid="98" grpId="0" animBg="1"/>
      <p:bldGraphic spid="99" grpId="0">
        <p:bldAsOne/>
      </p:bldGraphic>
      <p:bldP spid="105" grpId="0"/>
      <p:bldP spid="106" grpId="0"/>
      <p:bldP spid="107" grpId="0"/>
      <p:bldP spid="116" grpId="0"/>
      <p:bldP spid="117"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t>
            </a:r>
            <a:r>
              <a:rPr lang="en-US" cap="small" dirty="0" err="1" smtClean="0"/>
              <a:t>mcrCluster</a:t>
            </a:r>
            <a:endParaRPr lang="en-US" cap="small"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34</a:t>
            </a:fld>
            <a:endParaRPr lang="en-US" dirty="0"/>
          </a:p>
        </p:txBody>
      </p:sp>
      <p:sp>
        <p:nvSpPr>
          <p:cNvPr id="23" name="Rounded Rectangle 22"/>
          <p:cNvSpPr/>
          <p:nvPr/>
        </p:nvSpPr>
        <p:spPr bwMode="auto">
          <a:xfrm>
            <a:off x="457200" y="2861846"/>
            <a:ext cx="1600200" cy="762000"/>
          </a:xfrm>
          <a:prstGeom prst="roundRect">
            <a:avLst/>
          </a:prstGeom>
          <a:solidFill>
            <a:schemeClr val="tx1">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solidFill>
                <a:srgbClr val="000000"/>
              </a:solidFill>
              <a:latin typeface="Times"/>
              <a:cs typeface="Times"/>
            </a:endParaRPr>
          </a:p>
        </p:txBody>
      </p:sp>
      <p:sp>
        <p:nvSpPr>
          <p:cNvPr id="24" name="Oval 23"/>
          <p:cNvSpPr/>
          <p:nvPr/>
        </p:nvSpPr>
        <p:spPr bwMode="auto">
          <a:xfrm>
            <a:off x="457200" y="3090446"/>
            <a:ext cx="381000" cy="304800"/>
          </a:xfrm>
          <a:prstGeom prst="ellipse">
            <a:avLst/>
          </a:prstGeom>
          <a:solidFill>
            <a:schemeClr val="accent1">
              <a:lumMod val="20000"/>
              <a:lumOff val="8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F</a:t>
            </a:r>
          </a:p>
        </p:txBody>
      </p:sp>
      <p:sp>
        <p:nvSpPr>
          <p:cNvPr id="26" name="Oval 25"/>
          <p:cNvSpPr/>
          <p:nvPr/>
        </p:nvSpPr>
        <p:spPr bwMode="auto">
          <a:xfrm>
            <a:off x="838200" y="3090446"/>
            <a:ext cx="381000" cy="304800"/>
          </a:xfrm>
          <a:prstGeom prst="ellipse">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O</a:t>
            </a:r>
          </a:p>
        </p:txBody>
      </p:sp>
      <p:sp>
        <p:nvSpPr>
          <p:cNvPr id="27" name="Oval 26"/>
          <p:cNvSpPr/>
          <p:nvPr/>
        </p:nvSpPr>
        <p:spPr bwMode="auto">
          <a:xfrm>
            <a:off x="1246080" y="3090446"/>
            <a:ext cx="381000" cy="304800"/>
          </a:xfrm>
          <a:prstGeom prst="ellipse">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latin typeface="Times"/>
              </a:rPr>
              <a:t>S</a:t>
            </a:r>
          </a:p>
        </p:txBody>
      </p:sp>
      <p:sp>
        <p:nvSpPr>
          <p:cNvPr id="34" name="Oval 33"/>
          <p:cNvSpPr/>
          <p:nvPr/>
        </p:nvSpPr>
        <p:spPr bwMode="auto">
          <a:xfrm>
            <a:off x="1676400" y="3090446"/>
            <a:ext cx="381000" cy="304800"/>
          </a:xfrm>
          <a:prstGeom prst="ellipse">
            <a:avLst/>
          </a:prstGeom>
          <a:solidFill>
            <a:schemeClr val="accent1">
              <a:lumMod val="5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C</a:t>
            </a:r>
          </a:p>
        </p:txBody>
      </p:sp>
      <p:sp>
        <p:nvSpPr>
          <p:cNvPr id="38" name="TextBox 37"/>
          <p:cNvSpPr txBox="1"/>
          <p:nvPr/>
        </p:nvSpPr>
        <p:spPr>
          <a:xfrm>
            <a:off x="1905000" y="4876800"/>
            <a:ext cx="1905000" cy="338554"/>
          </a:xfrm>
          <a:prstGeom prst="rect">
            <a:avLst/>
          </a:prstGeom>
          <a:noFill/>
        </p:spPr>
        <p:txBody>
          <a:bodyPr wrap="square" rtlCol="0">
            <a:spAutoFit/>
          </a:bodyPr>
          <a:lstStyle/>
          <a:p>
            <a:r>
              <a:rPr lang="en-US" sz="1600" dirty="0" smtClean="0">
                <a:solidFill>
                  <a:schemeClr val="bg1"/>
                </a:solidFill>
                <a:latin typeface="Times"/>
              </a:rPr>
              <a:t>Compute Node</a:t>
            </a:r>
            <a:endParaRPr lang="en-US" sz="1600" dirty="0">
              <a:solidFill>
                <a:schemeClr val="bg1"/>
              </a:solidFill>
              <a:latin typeface="Times"/>
            </a:endParaRPr>
          </a:p>
        </p:txBody>
      </p:sp>
      <p:sp>
        <p:nvSpPr>
          <p:cNvPr id="22" name="Rounded Rectangle 21"/>
          <p:cNvSpPr/>
          <p:nvPr/>
        </p:nvSpPr>
        <p:spPr bwMode="auto">
          <a:xfrm>
            <a:off x="762000" y="3166646"/>
            <a:ext cx="1600200" cy="762000"/>
          </a:xfrm>
          <a:prstGeom prst="roundRect">
            <a:avLst/>
          </a:prstGeom>
          <a:solidFill>
            <a:schemeClr val="tx1">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solidFill>
                <a:srgbClr val="000000"/>
              </a:solidFill>
              <a:latin typeface="Times"/>
              <a:cs typeface="Times"/>
            </a:endParaRPr>
          </a:p>
        </p:txBody>
      </p:sp>
      <p:sp>
        <p:nvSpPr>
          <p:cNvPr id="25" name="Oval 24"/>
          <p:cNvSpPr/>
          <p:nvPr/>
        </p:nvSpPr>
        <p:spPr bwMode="auto">
          <a:xfrm>
            <a:off x="762000" y="3395246"/>
            <a:ext cx="381000" cy="304800"/>
          </a:xfrm>
          <a:prstGeom prst="ellipse">
            <a:avLst/>
          </a:prstGeom>
          <a:solidFill>
            <a:schemeClr val="accent1">
              <a:lumMod val="20000"/>
              <a:lumOff val="8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F</a:t>
            </a:r>
          </a:p>
        </p:txBody>
      </p:sp>
      <p:sp>
        <p:nvSpPr>
          <p:cNvPr id="29" name="Oval 28"/>
          <p:cNvSpPr/>
          <p:nvPr/>
        </p:nvSpPr>
        <p:spPr bwMode="auto">
          <a:xfrm>
            <a:off x="1143000" y="3395246"/>
            <a:ext cx="381000" cy="304800"/>
          </a:xfrm>
          <a:prstGeom prst="ellipse">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O</a:t>
            </a:r>
          </a:p>
        </p:txBody>
      </p:sp>
      <p:sp>
        <p:nvSpPr>
          <p:cNvPr id="35" name="Oval 34"/>
          <p:cNvSpPr/>
          <p:nvPr/>
        </p:nvSpPr>
        <p:spPr bwMode="auto">
          <a:xfrm>
            <a:off x="1550880" y="3395246"/>
            <a:ext cx="381000" cy="304800"/>
          </a:xfrm>
          <a:prstGeom prst="ellipse">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latin typeface="Times"/>
              </a:rPr>
              <a:t>S</a:t>
            </a:r>
          </a:p>
        </p:txBody>
      </p:sp>
      <p:sp>
        <p:nvSpPr>
          <p:cNvPr id="39" name="Oval 38"/>
          <p:cNvSpPr/>
          <p:nvPr/>
        </p:nvSpPr>
        <p:spPr bwMode="auto">
          <a:xfrm>
            <a:off x="1981200" y="3395246"/>
            <a:ext cx="381000" cy="304800"/>
          </a:xfrm>
          <a:prstGeom prst="ellipse">
            <a:avLst/>
          </a:prstGeom>
          <a:solidFill>
            <a:schemeClr val="accent1">
              <a:lumMod val="5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C</a:t>
            </a:r>
          </a:p>
        </p:txBody>
      </p:sp>
      <p:sp>
        <p:nvSpPr>
          <p:cNvPr id="40" name="Rounded Rectangle 39"/>
          <p:cNvSpPr/>
          <p:nvPr/>
        </p:nvSpPr>
        <p:spPr bwMode="auto">
          <a:xfrm>
            <a:off x="1143000" y="3471446"/>
            <a:ext cx="1600200" cy="762000"/>
          </a:xfrm>
          <a:prstGeom prst="roundRect">
            <a:avLst/>
          </a:prstGeom>
          <a:solidFill>
            <a:schemeClr val="tx1">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solidFill>
                <a:srgbClr val="000000"/>
              </a:solidFill>
              <a:latin typeface="Times"/>
              <a:cs typeface="Times"/>
            </a:endParaRPr>
          </a:p>
        </p:txBody>
      </p:sp>
      <p:sp>
        <p:nvSpPr>
          <p:cNvPr id="41" name="Oval 40"/>
          <p:cNvSpPr/>
          <p:nvPr/>
        </p:nvSpPr>
        <p:spPr bwMode="auto">
          <a:xfrm>
            <a:off x="1143000" y="3700046"/>
            <a:ext cx="381000" cy="304800"/>
          </a:xfrm>
          <a:prstGeom prst="ellipse">
            <a:avLst/>
          </a:prstGeom>
          <a:solidFill>
            <a:schemeClr val="accent1">
              <a:lumMod val="20000"/>
              <a:lumOff val="8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F</a:t>
            </a:r>
          </a:p>
        </p:txBody>
      </p:sp>
      <p:sp>
        <p:nvSpPr>
          <p:cNvPr id="42" name="Oval 41"/>
          <p:cNvSpPr/>
          <p:nvPr/>
        </p:nvSpPr>
        <p:spPr bwMode="auto">
          <a:xfrm>
            <a:off x="1524000" y="3700046"/>
            <a:ext cx="381000" cy="304800"/>
          </a:xfrm>
          <a:prstGeom prst="ellipse">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O</a:t>
            </a:r>
          </a:p>
        </p:txBody>
      </p:sp>
      <p:sp>
        <p:nvSpPr>
          <p:cNvPr id="43" name="Oval 42"/>
          <p:cNvSpPr/>
          <p:nvPr/>
        </p:nvSpPr>
        <p:spPr bwMode="auto">
          <a:xfrm>
            <a:off x="1931880" y="3700046"/>
            <a:ext cx="381000" cy="304800"/>
          </a:xfrm>
          <a:prstGeom prst="ellipse">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latin typeface="Times"/>
              </a:rPr>
              <a:t>S</a:t>
            </a:r>
          </a:p>
        </p:txBody>
      </p:sp>
      <p:sp>
        <p:nvSpPr>
          <p:cNvPr id="44" name="Oval 43"/>
          <p:cNvSpPr/>
          <p:nvPr/>
        </p:nvSpPr>
        <p:spPr bwMode="auto">
          <a:xfrm>
            <a:off x="2362200" y="3700046"/>
            <a:ext cx="381000" cy="304800"/>
          </a:xfrm>
          <a:prstGeom prst="ellipse">
            <a:avLst/>
          </a:prstGeom>
          <a:solidFill>
            <a:schemeClr val="accent1">
              <a:lumMod val="5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C</a:t>
            </a:r>
          </a:p>
        </p:txBody>
      </p:sp>
      <p:sp>
        <p:nvSpPr>
          <p:cNvPr id="45" name="Rounded Rectangle 44"/>
          <p:cNvSpPr/>
          <p:nvPr/>
        </p:nvSpPr>
        <p:spPr bwMode="auto">
          <a:xfrm>
            <a:off x="1524000" y="3776246"/>
            <a:ext cx="1600200" cy="762000"/>
          </a:xfrm>
          <a:prstGeom prst="roundRect">
            <a:avLst/>
          </a:prstGeom>
          <a:solidFill>
            <a:schemeClr val="tx1">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solidFill>
                <a:srgbClr val="000000"/>
              </a:solidFill>
              <a:latin typeface="Times"/>
              <a:cs typeface="Times"/>
            </a:endParaRPr>
          </a:p>
        </p:txBody>
      </p:sp>
      <p:sp>
        <p:nvSpPr>
          <p:cNvPr id="46" name="Oval 45"/>
          <p:cNvSpPr/>
          <p:nvPr/>
        </p:nvSpPr>
        <p:spPr bwMode="auto">
          <a:xfrm>
            <a:off x="1524000" y="4004846"/>
            <a:ext cx="381000" cy="304800"/>
          </a:xfrm>
          <a:prstGeom prst="ellipse">
            <a:avLst/>
          </a:prstGeom>
          <a:solidFill>
            <a:schemeClr val="accent1">
              <a:lumMod val="20000"/>
              <a:lumOff val="8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F</a:t>
            </a:r>
          </a:p>
        </p:txBody>
      </p:sp>
      <p:sp>
        <p:nvSpPr>
          <p:cNvPr id="47" name="Oval 46"/>
          <p:cNvSpPr/>
          <p:nvPr/>
        </p:nvSpPr>
        <p:spPr bwMode="auto">
          <a:xfrm>
            <a:off x="1905000" y="4004846"/>
            <a:ext cx="381000" cy="304800"/>
          </a:xfrm>
          <a:prstGeom prst="ellipse">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O</a:t>
            </a:r>
          </a:p>
        </p:txBody>
      </p:sp>
      <p:sp>
        <p:nvSpPr>
          <p:cNvPr id="48" name="Oval 47"/>
          <p:cNvSpPr/>
          <p:nvPr/>
        </p:nvSpPr>
        <p:spPr bwMode="auto">
          <a:xfrm>
            <a:off x="2312880" y="4004846"/>
            <a:ext cx="381000" cy="304800"/>
          </a:xfrm>
          <a:prstGeom prst="ellipse">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latin typeface="Times"/>
              </a:rPr>
              <a:t>S</a:t>
            </a:r>
          </a:p>
        </p:txBody>
      </p:sp>
      <p:sp>
        <p:nvSpPr>
          <p:cNvPr id="49" name="Oval 48"/>
          <p:cNvSpPr/>
          <p:nvPr/>
        </p:nvSpPr>
        <p:spPr bwMode="auto">
          <a:xfrm>
            <a:off x="2743200" y="4004846"/>
            <a:ext cx="381000" cy="304800"/>
          </a:xfrm>
          <a:prstGeom prst="ellipse">
            <a:avLst/>
          </a:prstGeom>
          <a:solidFill>
            <a:schemeClr val="accent1">
              <a:lumMod val="5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C</a:t>
            </a:r>
          </a:p>
        </p:txBody>
      </p:sp>
      <p:sp>
        <p:nvSpPr>
          <p:cNvPr id="50" name="Rounded Rectangle 49"/>
          <p:cNvSpPr/>
          <p:nvPr/>
        </p:nvSpPr>
        <p:spPr bwMode="auto">
          <a:xfrm>
            <a:off x="1905000" y="4081046"/>
            <a:ext cx="1600200" cy="762000"/>
          </a:xfrm>
          <a:prstGeom prst="roundRect">
            <a:avLst/>
          </a:prstGeom>
          <a:solidFill>
            <a:schemeClr val="tx1">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solidFill>
                <a:srgbClr val="000000"/>
              </a:solidFill>
              <a:latin typeface="Times"/>
              <a:cs typeface="Times"/>
            </a:endParaRPr>
          </a:p>
        </p:txBody>
      </p:sp>
      <p:sp>
        <p:nvSpPr>
          <p:cNvPr id="51" name="Oval 50"/>
          <p:cNvSpPr/>
          <p:nvPr/>
        </p:nvSpPr>
        <p:spPr bwMode="auto">
          <a:xfrm>
            <a:off x="1905000" y="4309646"/>
            <a:ext cx="381000" cy="304800"/>
          </a:xfrm>
          <a:prstGeom prst="ellipse">
            <a:avLst/>
          </a:prstGeom>
          <a:solidFill>
            <a:schemeClr val="accent1">
              <a:lumMod val="20000"/>
              <a:lumOff val="8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F</a:t>
            </a:r>
          </a:p>
        </p:txBody>
      </p:sp>
      <p:sp>
        <p:nvSpPr>
          <p:cNvPr id="52" name="Oval 51"/>
          <p:cNvSpPr/>
          <p:nvPr/>
        </p:nvSpPr>
        <p:spPr bwMode="auto">
          <a:xfrm>
            <a:off x="2286000" y="4309646"/>
            <a:ext cx="381000" cy="304800"/>
          </a:xfrm>
          <a:prstGeom prst="ellipse">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O</a:t>
            </a:r>
          </a:p>
        </p:txBody>
      </p:sp>
      <p:sp>
        <p:nvSpPr>
          <p:cNvPr id="53" name="Oval 52"/>
          <p:cNvSpPr/>
          <p:nvPr/>
        </p:nvSpPr>
        <p:spPr bwMode="auto">
          <a:xfrm>
            <a:off x="2693880" y="4309646"/>
            <a:ext cx="381000" cy="304800"/>
          </a:xfrm>
          <a:prstGeom prst="ellipse">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latin typeface="Times"/>
              </a:rPr>
              <a:t>S</a:t>
            </a:r>
          </a:p>
        </p:txBody>
      </p:sp>
      <p:sp>
        <p:nvSpPr>
          <p:cNvPr id="54" name="Oval 53"/>
          <p:cNvSpPr/>
          <p:nvPr/>
        </p:nvSpPr>
        <p:spPr bwMode="auto">
          <a:xfrm>
            <a:off x="3124200" y="4309646"/>
            <a:ext cx="381000" cy="304800"/>
          </a:xfrm>
          <a:prstGeom prst="ellipse">
            <a:avLst/>
          </a:prstGeom>
          <a:solidFill>
            <a:schemeClr val="accent1">
              <a:lumMod val="5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Times"/>
              </a:rPr>
              <a:t>C</a:t>
            </a:r>
          </a:p>
        </p:txBody>
      </p:sp>
      <p:sp>
        <p:nvSpPr>
          <p:cNvPr id="55" name="Rounded Rectangle 54"/>
          <p:cNvSpPr/>
          <p:nvPr/>
        </p:nvSpPr>
        <p:spPr bwMode="auto">
          <a:xfrm>
            <a:off x="4038600" y="3276600"/>
            <a:ext cx="1600200" cy="762000"/>
          </a:xfrm>
          <a:prstGeom prst="round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latin typeface="Times"/>
                <a:cs typeface="Times"/>
              </a:rPr>
              <a:t>Aggregator</a:t>
            </a:r>
          </a:p>
        </p:txBody>
      </p:sp>
      <p:sp>
        <p:nvSpPr>
          <p:cNvPr id="56" name="Rounded Rectangle 55"/>
          <p:cNvSpPr/>
          <p:nvPr/>
        </p:nvSpPr>
        <p:spPr bwMode="auto">
          <a:xfrm>
            <a:off x="4648200" y="3657600"/>
            <a:ext cx="1600200" cy="762000"/>
          </a:xfrm>
          <a:prstGeom prst="round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latin typeface="Times"/>
                <a:cs typeface="Times"/>
              </a:rPr>
              <a:t>Aggregator</a:t>
            </a:r>
          </a:p>
        </p:txBody>
      </p:sp>
      <p:sp>
        <p:nvSpPr>
          <p:cNvPr id="3" name="TextBox 2"/>
          <p:cNvSpPr txBox="1"/>
          <p:nvPr/>
        </p:nvSpPr>
        <p:spPr>
          <a:xfrm>
            <a:off x="1947420" y="4038600"/>
            <a:ext cx="381000" cy="276999"/>
          </a:xfrm>
          <a:prstGeom prst="rect">
            <a:avLst/>
          </a:prstGeom>
          <a:noFill/>
        </p:spPr>
        <p:txBody>
          <a:bodyPr wrap="square" rtlCol="0">
            <a:spAutoFit/>
          </a:bodyPr>
          <a:lstStyle/>
          <a:p>
            <a:r>
              <a:rPr lang="en-US" sz="1200" dirty="0" smtClean="0">
                <a:solidFill>
                  <a:srgbClr val="000000"/>
                </a:solidFill>
                <a:latin typeface="Times"/>
                <a:cs typeface="Times"/>
              </a:rPr>
              <a:t>P</a:t>
            </a:r>
            <a:r>
              <a:rPr lang="en-US" sz="1200" baseline="-25000" dirty="0">
                <a:solidFill>
                  <a:srgbClr val="000000"/>
                </a:solidFill>
                <a:latin typeface="Times"/>
                <a:cs typeface="Times"/>
              </a:rPr>
              <a:t>1</a:t>
            </a:r>
          </a:p>
        </p:txBody>
      </p:sp>
      <p:sp>
        <p:nvSpPr>
          <p:cNvPr id="57" name="TextBox 56"/>
          <p:cNvSpPr txBox="1"/>
          <p:nvPr/>
        </p:nvSpPr>
        <p:spPr>
          <a:xfrm>
            <a:off x="1690950" y="3734717"/>
            <a:ext cx="381000" cy="276999"/>
          </a:xfrm>
          <a:prstGeom prst="rect">
            <a:avLst/>
          </a:prstGeom>
          <a:noFill/>
        </p:spPr>
        <p:txBody>
          <a:bodyPr wrap="square" rtlCol="0">
            <a:spAutoFit/>
          </a:bodyPr>
          <a:lstStyle/>
          <a:p>
            <a:r>
              <a:rPr lang="en-US" sz="1200" dirty="0" smtClean="0">
                <a:solidFill>
                  <a:srgbClr val="000000"/>
                </a:solidFill>
                <a:latin typeface="Times"/>
                <a:cs typeface="Times"/>
              </a:rPr>
              <a:t>P</a:t>
            </a:r>
            <a:r>
              <a:rPr lang="en-US" sz="1200" baseline="-25000" dirty="0" smtClean="0">
                <a:solidFill>
                  <a:srgbClr val="000000"/>
                </a:solidFill>
                <a:latin typeface="Times"/>
                <a:cs typeface="Times"/>
              </a:rPr>
              <a:t>2</a:t>
            </a:r>
            <a:endParaRPr lang="en-US" sz="1200" baseline="-25000" dirty="0">
              <a:solidFill>
                <a:srgbClr val="000000"/>
              </a:solidFill>
              <a:latin typeface="Times"/>
              <a:cs typeface="Times"/>
            </a:endParaRPr>
          </a:p>
        </p:txBody>
      </p:sp>
      <p:sp>
        <p:nvSpPr>
          <p:cNvPr id="58" name="TextBox 57"/>
          <p:cNvSpPr txBox="1"/>
          <p:nvPr/>
        </p:nvSpPr>
        <p:spPr>
          <a:xfrm>
            <a:off x="1295400" y="3429917"/>
            <a:ext cx="381000" cy="276999"/>
          </a:xfrm>
          <a:prstGeom prst="rect">
            <a:avLst/>
          </a:prstGeom>
          <a:noFill/>
        </p:spPr>
        <p:txBody>
          <a:bodyPr wrap="square" rtlCol="0">
            <a:spAutoFit/>
          </a:bodyPr>
          <a:lstStyle/>
          <a:p>
            <a:r>
              <a:rPr lang="en-US" sz="1200" dirty="0" smtClean="0">
                <a:solidFill>
                  <a:srgbClr val="000000"/>
                </a:solidFill>
                <a:latin typeface="Times"/>
                <a:cs typeface="Times"/>
              </a:rPr>
              <a:t>P</a:t>
            </a:r>
            <a:r>
              <a:rPr lang="en-US" sz="1200" baseline="-25000" dirty="0" smtClean="0">
                <a:solidFill>
                  <a:srgbClr val="000000"/>
                </a:solidFill>
                <a:latin typeface="Times"/>
                <a:cs typeface="Times"/>
              </a:rPr>
              <a:t>3</a:t>
            </a:r>
            <a:endParaRPr lang="en-US" sz="1200" baseline="-25000" dirty="0">
              <a:solidFill>
                <a:srgbClr val="000000"/>
              </a:solidFill>
              <a:latin typeface="Times"/>
              <a:cs typeface="Times"/>
            </a:endParaRPr>
          </a:p>
        </p:txBody>
      </p:sp>
      <p:sp>
        <p:nvSpPr>
          <p:cNvPr id="59" name="TextBox 58"/>
          <p:cNvSpPr txBox="1"/>
          <p:nvPr/>
        </p:nvSpPr>
        <p:spPr>
          <a:xfrm>
            <a:off x="798990" y="3115014"/>
            <a:ext cx="381000" cy="276999"/>
          </a:xfrm>
          <a:prstGeom prst="rect">
            <a:avLst/>
          </a:prstGeom>
          <a:noFill/>
        </p:spPr>
        <p:txBody>
          <a:bodyPr wrap="square" rtlCol="0">
            <a:spAutoFit/>
          </a:bodyPr>
          <a:lstStyle/>
          <a:p>
            <a:r>
              <a:rPr lang="en-US" sz="1200" dirty="0" smtClean="0">
                <a:solidFill>
                  <a:srgbClr val="000000"/>
                </a:solidFill>
                <a:latin typeface="Times"/>
                <a:cs typeface="Times"/>
              </a:rPr>
              <a:t>P</a:t>
            </a:r>
            <a:r>
              <a:rPr lang="en-US" sz="1200" baseline="-25000" dirty="0">
                <a:solidFill>
                  <a:srgbClr val="000000"/>
                </a:solidFill>
                <a:latin typeface="Times"/>
                <a:cs typeface="Times"/>
              </a:rPr>
              <a:t>4</a:t>
            </a:r>
          </a:p>
        </p:txBody>
      </p:sp>
      <p:sp>
        <p:nvSpPr>
          <p:cNvPr id="60" name="TextBox 59"/>
          <p:cNvSpPr txBox="1"/>
          <p:nvPr/>
        </p:nvSpPr>
        <p:spPr>
          <a:xfrm>
            <a:off x="457200" y="2819400"/>
            <a:ext cx="381000" cy="276999"/>
          </a:xfrm>
          <a:prstGeom prst="rect">
            <a:avLst/>
          </a:prstGeom>
          <a:noFill/>
        </p:spPr>
        <p:txBody>
          <a:bodyPr wrap="square" rtlCol="0">
            <a:spAutoFit/>
          </a:bodyPr>
          <a:lstStyle/>
          <a:p>
            <a:r>
              <a:rPr lang="en-US" sz="1200" dirty="0" smtClean="0">
                <a:solidFill>
                  <a:srgbClr val="000000"/>
                </a:solidFill>
                <a:latin typeface="Times"/>
                <a:cs typeface="Times"/>
              </a:rPr>
              <a:t>P</a:t>
            </a:r>
            <a:r>
              <a:rPr lang="en-US" sz="1200" baseline="-25000" dirty="0">
                <a:solidFill>
                  <a:srgbClr val="000000"/>
                </a:solidFill>
                <a:latin typeface="Times"/>
                <a:cs typeface="Times"/>
              </a:rPr>
              <a:t>5</a:t>
            </a:r>
          </a:p>
        </p:txBody>
      </p:sp>
      <p:cxnSp>
        <p:nvCxnSpPr>
          <p:cNvPr id="8" name="Straight Arrow Connector 7"/>
          <p:cNvCxnSpPr/>
          <p:nvPr/>
        </p:nvCxnSpPr>
        <p:spPr>
          <a:xfrm flipV="1">
            <a:off x="3505200" y="4114801"/>
            <a:ext cx="1143000" cy="380999"/>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2743200" y="3657601"/>
            <a:ext cx="1905000" cy="380999"/>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2362200" y="3352800"/>
            <a:ext cx="2286000" cy="6096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endCxn id="55" idx="1"/>
          </p:cNvCxnSpPr>
          <p:nvPr/>
        </p:nvCxnSpPr>
        <p:spPr>
          <a:xfrm flipV="1">
            <a:off x="3124200" y="3657600"/>
            <a:ext cx="914400" cy="304800"/>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endCxn id="55" idx="1"/>
          </p:cNvCxnSpPr>
          <p:nvPr/>
        </p:nvCxnSpPr>
        <p:spPr>
          <a:xfrm>
            <a:off x="2057400" y="3048000"/>
            <a:ext cx="1981200" cy="609600"/>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24400" y="3657600"/>
            <a:ext cx="381000" cy="276999"/>
          </a:xfrm>
          <a:prstGeom prst="rect">
            <a:avLst/>
          </a:prstGeom>
          <a:noFill/>
        </p:spPr>
        <p:txBody>
          <a:bodyPr wrap="square" rtlCol="0">
            <a:spAutoFit/>
          </a:bodyPr>
          <a:lstStyle/>
          <a:p>
            <a:r>
              <a:rPr lang="en-US" sz="1200" dirty="0">
                <a:solidFill>
                  <a:srgbClr val="000000"/>
                </a:solidFill>
                <a:latin typeface="Times"/>
                <a:cs typeface="Times"/>
              </a:rPr>
              <a:t>A</a:t>
            </a:r>
            <a:r>
              <a:rPr lang="en-US" sz="1200" baseline="-25000" dirty="0" smtClean="0">
                <a:solidFill>
                  <a:srgbClr val="000000"/>
                </a:solidFill>
                <a:latin typeface="Times"/>
                <a:cs typeface="Times"/>
              </a:rPr>
              <a:t>1</a:t>
            </a:r>
            <a:endParaRPr lang="en-US" sz="1200" baseline="-25000" dirty="0">
              <a:solidFill>
                <a:srgbClr val="000000"/>
              </a:solidFill>
              <a:latin typeface="Times"/>
              <a:cs typeface="Times"/>
            </a:endParaRPr>
          </a:p>
        </p:txBody>
      </p:sp>
      <p:sp>
        <p:nvSpPr>
          <p:cNvPr id="66" name="TextBox 65"/>
          <p:cNvSpPr txBox="1"/>
          <p:nvPr/>
        </p:nvSpPr>
        <p:spPr>
          <a:xfrm>
            <a:off x="4114800" y="3304401"/>
            <a:ext cx="381000" cy="276999"/>
          </a:xfrm>
          <a:prstGeom prst="rect">
            <a:avLst/>
          </a:prstGeom>
          <a:noFill/>
        </p:spPr>
        <p:txBody>
          <a:bodyPr wrap="square" rtlCol="0">
            <a:spAutoFit/>
          </a:bodyPr>
          <a:lstStyle/>
          <a:p>
            <a:r>
              <a:rPr lang="en-US" sz="1200" dirty="0" smtClean="0">
                <a:solidFill>
                  <a:srgbClr val="000000"/>
                </a:solidFill>
                <a:latin typeface="Times"/>
                <a:cs typeface="Times"/>
              </a:rPr>
              <a:t>A</a:t>
            </a:r>
            <a:r>
              <a:rPr lang="en-US" sz="1200" baseline="-25000" dirty="0">
                <a:solidFill>
                  <a:srgbClr val="000000"/>
                </a:solidFill>
                <a:latin typeface="Times"/>
                <a:cs typeface="Times"/>
              </a:rPr>
              <a:t>2</a:t>
            </a:r>
          </a:p>
        </p:txBody>
      </p:sp>
      <p:sp>
        <p:nvSpPr>
          <p:cNvPr id="68" name="Cloud 67"/>
          <p:cNvSpPr/>
          <p:nvPr/>
        </p:nvSpPr>
        <p:spPr bwMode="auto">
          <a:xfrm>
            <a:off x="7543800" y="3429000"/>
            <a:ext cx="1143000" cy="762000"/>
          </a:xfrm>
          <a:prstGeom prst="cloud">
            <a:avLst/>
          </a:prstGeom>
          <a:noFill/>
          <a:ln>
            <a:solidFill>
              <a:schemeClr val="bg1">
                <a:lumMod val="75000"/>
                <a:lumOff val="25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000000"/>
                </a:solidFill>
                <a:latin typeface="Times"/>
                <a:cs typeface="Times"/>
              </a:rPr>
              <a:t>PFS</a:t>
            </a:r>
          </a:p>
        </p:txBody>
      </p:sp>
      <p:cxnSp>
        <p:nvCxnSpPr>
          <p:cNvPr id="69" name="Straight Arrow Connector 68"/>
          <p:cNvCxnSpPr/>
          <p:nvPr/>
        </p:nvCxnSpPr>
        <p:spPr>
          <a:xfrm>
            <a:off x="5638800" y="3505200"/>
            <a:ext cx="1905000" cy="2286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68" idx="2"/>
          </p:cNvCxnSpPr>
          <p:nvPr/>
        </p:nvCxnSpPr>
        <p:spPr>
          <a:xfrm flipV="1">
            <a:off x="6248400" y="3810000"/>
            <a:ext cx="1298945" cy="1524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6576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35</a:t>
            </a:fld>
            <a:endParaRPr lang="en-US" dirty="0"/>
          </a:p>
        </p:txBody>
      </p:sp>
      <p:sp>
        <p:nvSpPr>
          <p:cNvPr id="7" name="Content Placeholder 2"/>
          <p:cNvSpPr>
            <a:spLocks noGrp="1"/>
          </p:cNvSpPr>
          <p:nvPr>
            <p:ph idx="1"/>
          </p:nvPr>
        </p:nvSpPr>
        <p:spPr>
          <a:xfrm>
            <a:off x="381000" y="1143000"/>
            <a:ext cx="8382000" cy="4497129"/>
          </a:xfrm>
        </p:spPr>
        <p:txBody>
          <a:bodyPr/>
          <a:lstStyle/>
          <a:p>
            <a:r>
              <a:rPr lang="en-US" dirty="0" smtClean="0"/>
              <a:t>Application</a:t>
            </a:r>
          </a:p>
          <a:p>
            <a:pPr lvl="1"/>
            <a:r>
              <a:rPr lang="en-US" dirty="0" smtClean="0"/>
              <a:t>IOR (synthetic checkpoints)</a:t>
            </a:r>
          </a:p>
          <a:p>
            <a:pPr lvl="1"/>
            <a:r>
              <a:rPr lang="en-US" dirty="0" smtClean="0"/>
              <a:t>Cactus</a:t>
            </a:r>
          </a:p>
          <a:p>
            <a:pPr marL="0" indent="0">
              <a:buNone/>
            </a:pPr>
            <a:endParaRPr lang="en-US" dirty="0" smtClean="0"/>
          </a:p>
          <a:p>
            <a:r>
              <a:rPr lang="en-US" dirty="0" smtClean="0"/>
              <a:t>Experimental </a:t>
            </a:r>
            <a:r>
              <a:rPr lang="en-US" dirty="0"/>
              <a:t>test-bed</a:t>
            </a:r>
          </a:p>
          <a:p>
            <a:pPr lvl="1"/>
            <a:r>
              <a:rPr lang="en-US" dirty="0"/>
              <a:t>LLNL’s Sierra: 261.3 TFLOP/s, Linux cluster</a:t>
            </a:r>
          </a:p>
          <a:p>
            <a:pPr lvl="1"/>
            <a:r>
              <a:rPr lang="en-US" dirty="0"/>
              <a:t>23,328 cores, 1.3 Petabyte </a:t>
            </a:r>
            <a:r>
              <a:rPr lang="en-US" dirty="0" err="1"/>
              <a:t>Lustre</a:t>
            </a:r>
            <a:r>
              <a:rPr lang="en-US" dirty="0"/>
              <a:t> file </a:t>
            </a:r>
            <a:r>
              <a:rPr lang="en-US" dirty="0" smtClean="0"/>
              <a:t>system</a:t>
            </a:r>
          </a:p>
          <a:p>
            <a:pPr lvl="1"/>
            <a:endParaRPr lang="en-US" dirty="0"/>
          </a:p>
          <a:p>
            <a:r>
              <a:rPr lang="en-US" dirty="0" smtClean="0"/>
              <a:t>Evaluation metric:</a:t>
            </a:r>
          </a:p>
          <a:p>
            <a:pPr lvl="1"/>
            <a:r>
              <a:rPr lang="en-US" dirty="0" smtClean="0"/>
              <a:t>Macro benchmark: Effectiveness of clustering</a:t>
            </a:r>
          </a:p>
          <a:p>
            <a:pPr lvl="1"/>
            <a:r>
              <a:rPr lang="en-US" dirty="0" smtClean="0"/>
              <a:t>Micro benchmark: Effectiveness of sampling</a:t>
            </a:r>
            <a:endParaRPr lang="en-US" dirty="0"/>
          </a:p>
          <a:p>
            <a:pPr marL="0" indent="0">
              <a:buNone/>
            </a:pPr>
            <a:endParaRPr lang="en-US" dirty="0"/>
          </a:p>
        </p:txBody>
      </p:sp>
    </p:spTree>
    <p:extLst>
      <p:ext uri="{BB962C8B-B14F-4D97-AF65-F5344CB8AC3E}">
        <p14:creationId xmlns:p14="http://schemas.microsoft.com/office/powerpoint/2010/main" val="2729677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a:t>
            </a:r>
            <a:r>
              <a:rPr lang="en-US" cap="small" dirty="0" err="1" smtClean="0"/>
              <a:t>mcrCluster</a:t>
            </a:r>
            <a:endParaRPr lang="en-US" cap="small" dirty="0"/>
          </a:p>
        </p:txBody>
      </p:sp>
      <p:sp>
        <p:nvSpPr>
          <p:cNvPr id="3" name="Content Placeholder 2"/>
          <p:cNvSpPr>
            <a:spLocks noGrp="1"/>
          </p:cNvSpPr>
          <p:nvPr>
            <p:ph idx="1"/>
          </p:nvPr>
        </p:nvSpPr>
        <p:spPr>
          <a:xfrm>
            <a:off x="381000" y="1143000"/>
            <a:ext cx="8382000" cy="1657890"/>
          </a:xfrm>
        </p:spPr>
        <p:txBody>
          <a:bodyPr/>
          <a:lstStyle/>
          <a:p>
            <a:r>
              <a:rPr lang="en-US" dirty="0" smtClean="0"/>
              <a:t>IOR: 32 checkpoints</a:t>
            </a:r>
          </a:p>
          <a:p>
            <a:pPr lvl="1"/>
            <a:r>
              <a:rPr lang="en-US" dirty="0" smtClean="0"/>
              <a:t>Odd processes write 0</a:t>
            </a:r>
          </a:p>
          <a:p>
            <a:pPr lvl="1"/>
            <a:r>
              <a:rPr lang="en-US" dirty="0" smtClean="0"/>
              <a:t>Even processes write: &lt;rank&gt; | 1234567</a:t>
            </a:r>
          </a:p>
          <a:p>
            <a:pPr lvl="1"/>
            <a:r>
              <a:rPr lang="en-US" dirty="0" smtClean="0">
                <a:solidFill>
                  <a:srgbClr val="FF0000"/>
                </a:solidFill>
              </a:rPr>
              <a:t>29% more compression compared to rank-wise, 22% more compared to random grouping</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36</a:t>
            </a:fld>
            <a:endParaRPr lang="en-US" dirty="0"/>
          </a:p>
        </p:txBody>
      </p:sp>
      <p:pic>
        <p:nvPicPr>
          <p:cNvPr id="7" name="Picture 6" descr="euclidean-dist-ior-distAndEuc-clusterX-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667000"/>
            <a:ext cx="3886200" cy="3886200"/>
          </a:xfrm>
          <a:prstGeom prst="rect">
            <a:avLst/>
          </a:prstGeom>
        </p:spPr>
      </p:pic>
      <p:pic>
        <p:nvPicPr>
          <p:cNvPr id="9" name="Picture 8" descr="euclidean-dist-ior-distAndEuc----matrix.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858613"/>
            <a:ext cx="3809999" cy="3809999"/>
          </a:xfrm>
          <a:prstGeom prst="rect">
            <a:avLst/>
          </a:prstGeom>
        </p:spPr>
      </p:pic>
      <p:sp>
        <p:nvSpPr>
          <p:cNvPr id="11" name="TextBox 10"/>
          <p:cNvSpPr txBox="1"/>
          <p:nvPr/>
        </p:nvSpPr>
        <p:spPr>
          <a:xfrm>
            <a:off x="609600" y="2831068"/>
            <a:ext cx="3733800" cy="369332"/>
          </a:xfrm>
          <a:prstGeom prst="rect">
            <a:avLst/>
          </a:prstGeom>
          <a:blipFill rotWithShape="1">
            <a:blip r:embed="rId4"/>
            <a:tile tx="0" ty="0" sx="100000" sy="100000" flip="none" algn="tl"/>
          </a:blipFill>
        </p:spPr>
        <p:txBody>
          <a:bodyPr wrap="square" rtlCol="0">
            <a:spAutoFit/>
          </a:bodyPr>
          <a:lstStyle/>
          <a:p>
            <a:endParaRPr lang="en-US" dirty="0"/>
          </a:p>
        </p:txBody>
      </p:sp>
      <p:sp>
        <p:nvSpPr>
          <p:cNvPr id="13" name="TextBox 12"/>
          <p:cNvSpPr txBox="1"/>
          <p:nvPr/>
        </p:nvSpPr>
        <p:spPr>
          <a:xfrm>
            <a:off x="5334000" y="2754868"/>
            <a:ext cx="3733800" cy="369332"/>
          </a:xfrm>
          <a:prstGeom prst="rect">
            <a:avLst/>
          </a:prstGeom>
          <a:blipFill rotWithShape="1">
            <a:blip r:embed="rId4"/>
            <a:tile tx="0" ty="0" sx="100000" sy="100000" flip="none" algn="tl"/>
          </a:blipFill>
        </p:spPr>
        <p:txBody>
          <a:bodyPr wrap="square" rtlCol="0">
            <a:spAutoFit/>
          </a:bodyPr>
          <a:lstStyle/>
          <a:p>
            <a:endParaRPr lang="en-US" dirty="0"/>
          </a:p>
        </p:txBody>
      </p:sp>
    </p:spTree>
    <p:extLst>
      <p:ext uri="{BB962C8B-B14F-4D97-AF65-F5344CB8AC3E}">
        <p14:creationId xmlns:p14="http://schemas.microsoft.com/office/powerpoint/2010/main" val="2791385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Sampling</a:t>
            </a:r>
            <a:endParaRPr lang="en-US" dirty="0"/>
          </a:p>
        </p:txBody>
      </p:sp>
      <p:sp>
        <p:nvSpPr>
          <p:cNvPr id="3" name="Content Placeholder 2"/>
          <p:cNvSpPr>
            <a:spLocks noGrp="1"/>
          </p:cNvSpPr>
          <p:nvPr>
            <p:ph idx="1"/>
          </p:nvPr>
        </p:nvSpPr>
        <p:spPr>
          <a:xfrm>
            <a:off x="381000" y="1143000"/>
            <a:ext cx="8382000" cy="1584023"/>
          </a:xfrm>
        </p:spPr>
        <p:txBody>
          <a:bodyPr/>
          <a:lstStyle/>
          <a:p>
            <a:r>
              <a:rPr lang="en-US" dirty="0" smtClean="0"/>
              <a:t>X axis: Each variable</a:t>
            </a:r>
          </a:p>
          <a:p>
            <a:r>
              <a:rPr lang="en-US" dirty="0" smtClean="0"/>
              <a:t>Y axis: Range of benefit values</a:t>
            </a:r>
          </a:p>
          <a:p>
            <a:r>
              <a:rPr lang="en-US" dirty="0" smtClean="0">
                <a:solidFill>
                  <a:srgbClr val="FF0000"/>
                </a:solidFill>
              </a:rPr>
              <a:t>Take away: </a:t>
            </a:r>
          </a:p>
          <a:p>
            <a:pPr lvl="1"/>
            <a:r>
              <a:rPr lang="en-US" dirty="0" smtClean="0">
                <a:solidFill>
                  <a:srgbClr val="FF0000"/>
                </a:solidFill>
              </a:rPr>
              <a:t>Chunking method preserves benefit relationships the closest</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37</a:t>
            </a:fld>
            <a:endParaRPr lang="en-US" dirty="0"/>
          </a:p>
        </p:txBody>
      </p:sp>
      <p:pic>
        <p:nvPicPr>
          <p:cNvPr id="8" name="Picture 7" descr="boxplot-chart.reduced_benefit_matX.C1.1.10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110523"/>
            <a:ext cx="3747477" cy="3747477"/>
          </a:xfrm>
          <a:prstGeom prst="rect">
            <a:avLst/>
          </a:prstGeom>
        </p:spPr>
      </p:pic>
      <p:pic>
        <p:nvPicPr>
          <p:cNvPr id="9" name="Picture 8" descr="boxplot-chart.reduced_benefit_matX.W1.1.100.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924" y="3124200"/>
            <a:ext cx="3747476" cy="3747476"/>
          </a:xfrm>
          <a:prstGeom prst="rect">
            <a:avLst/>
          </a:prstGeom>
        </p:spPr>
      </p:pic>
      <p:pic>
        <p:nvPicPr>
          <p:cNvPr id="7" name="Picture 6" descr="boxplot-chart.full_benefit_matX.C1.1.100.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2050" y="3122852"/>
            <a:ext cx="3748350" cy="3747477"/>
          </a:xfrm>
          <a:prstGeom prst="rect">
            <a:avLst/>
          </a:prstGeom>
          <a:noFill/>
        </p:spPr>
      </p:pic>
      <p:pic>
        <p:nvPicPr>
          <p:cNvPr id="13" name="Picture 12" descr="boxplot-chart.full_benefit_matX.C1.1.100.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3111871"/>
            <a:ext cx="3746130" cy="3747477"/>
          </a:xfrm>
          <a:prstGeom prst="rect">
            <a:avLst/>
          </a:prstGeom>
          <a:noFill/>
        </p:spPr>
      </p:pic>
      <p:pic>
        <p:nvPicPr>
          <p:cNvPr id="14" name="Picture 13" descr="boxplot-chart.full_benefit_matX.C1.1.100.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270" y="3124200"/>
            <a:ext cx="3761020" cy="3747477"/>
          </a:xfrm>
          <a:prstGeom prst="rect">
            <a:avLst/>
          </a:prstGeom>
          <a:noFill/>
        </p:spPr>
      </p:pic>
      <p:sp>
        <p:nvSpPr>
          <p:cNvPr id="15" name="TextBox 14"/>
          <p:cNvSpPr txBox="1"/>
          <p:nvPr/>
        </p:nvSpPr>
        <p:spPr>
          <a:xfrm>
            <a:off x="1241640" y="3135868"/>
            <a:ext cx="1981200" cy="369332"/>
          </a:xfrm>
          <a:prstGeom prst="rect">
            <a:avLst/>
          </a:prstGeom>
          <a:noFill/>
        </p:spPr>
        <p:txBody>
          <a:bodyPr wrap="square" rtlCol="0">
            <a:spAutoFit/>
          </a:bodyPr>
          <a:lstStyle/>
          <a:p>
            <a:r>
              <a:rPr lang="en-US" dirty="0" smtClean="0">
                <a:solidFill>
                  <a:schemeClr val="bg1"/>
                </a:solidFill>
                <a:latin typeface="Times"/>
                <a:cs typeface="Times"/>
              </a:rPr>
              <a:t>Chunking</a:t>
            </a:r>
            <a:endParaRPr lang="en-US" dirty="0">
              <a:solidFill>
                <a:schemeClr val="bg1"/>
              </a:solidFill>
              <a:latin typeface="Times"/>
              <a:cs typeface="Times"/>
            </a:endParaRPr>
          </a:p>
        </p:txBody>
      </p:sp>
      <p:sp>
        <p:nvSpPr>
          <p:cNvPr id="16" name="TextBox 15"/>
          <p:cNvSpPr txBox="1"/>
          <p:nvPr/>
        </p:nvSpPr>
        <p:spPr>
          <a:xfrm>
            <a:off x="4289640" y="3136529"/>
            <a:ext cx="1981200" cy="369332"/>
          </a:xfrm>
          <a:prstGeom prst="rect">
            <a:avLst/>
          </a:prstGeom>
          <a:noFill/>
        </p:spPr>
        <p:txBody>
          <a:bodyPr wrap="square" rtlCol="0">
            <a:spAutoFit/>
          </a:bodyPr>
          <a:lstStyle/>
          <a:p>
            <a:r>
              <a:rPr lang="en-US" dirty="0" smtClean="0">
                <a:solidFill>
                  <a:schemeClr val="bg1"/>
                </a:solidFill>
                <a:latin typeface="Times"/>
                <a:cs typeface="Times"/>
              </a:rPr>
              <a:t>Wavelet Transform</a:t>
            </a:r>
            <a:endParaRPr lang="en-US" dirty="0">
              <a:solidFill>
                <a:schemeClr val="bg1"/>
              </a:solidFill>
              <a:latin typeface="Times"/>
              <a:cs typeface="Times"/>
            </a:endParaRPr>
          </a:p>
        </p:txBody>
      </p:sp>
      <p:sp>
        <p:nvSpPr>
          <p:cNvPr id="17" name="Oval 16"/>
          <p:cNvSpPr/>
          <p:nvPr/>
        </p:nvSpPr>
        <p:spPr bwMode="auto">
          <a:xfrm>
            <a:off x="479640" y="5638800"/>
            <a:ext cx="609600" cy="304800"/>
          </a:xfrm>
          <a:prstGeom prst="ellipse">
            <a:avLst/>
          </a:prstGeom>
          <a:noFill/>
          <a:ln w="12700" cmpd="sng">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2918040" y="5638800"/>
            <a:ext cx="609600" cy="304800"/>
          </a:xfrm>
          <a:prstGeom prst="ellipse">
            <a:avLst/>
          </a:prstGeom>
          <a:noFill/>
          <a:ln w="12700" cmpd="sng">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3832440" y="5638800"/>
            <a:ext cx="609600" cy="304800"/>
          </a:xfrm>
          <a:prstGeom prst="ellipse">
            <a:avLst/>
          </a:prstGeom>
          <a:noFill/>
          <a:ln w="12700" cmpd="sng">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Oval 19"/>
          <p:cNvSpPr/>
          <p:nvPr/>
        </p:nvSpPr>
        <p:spPr bwMode="auto">
          <a:xfrm>
            <a:off x="6248400" y="5638800"/>
            <a:ext cx="609600" cy="304800"/>
          </a:xfrm>
          <a:prstGeom prst="ellipse">
            <a:avLst/>
          </a:prstGeom>
          <a:noFill/>
          <a:ln w="12700" cmpd="sng">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2" name="Straight Connector 11"/>
          <p:cNvCxnSpPr/>
          <p:nvPr/>
        </p:nvCxnSpPr>
        <p:spPr>
          <a:xfrm>
            <a:off x="936840" y="6172200"/>
            <a:ext cx="220980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289640" y="6172200"/>
            <a:ext cx="220980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289640" y="6083671"/>
            <a:ext cx="2209800"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458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of </a:t>
            </a:r>
            <a:r>
              <a:rPr lang="en-US" cap="small" dirty="0" err="1" smtClean="0"/>
              <a:t>mcrCluster</a:t>
            </a:r>
            <a:endParaRPr lang="en-US" cap="small" dirty="0"/>
          </a:p>
        </p:txBody>
      </p:sp>
      <p:sp>
        <p:nvSpPr>
          <p:cNvPr id="3" name="Content Placeholder 2"/>
          <p:cNvSpPr>
            <a:spLocks noGrp="1"/>
          </p:cNvSpPr>
          <p:nvPr>
            <p:ph idx="1"/>
          </p:nvPr>
        </p:nvSpPr>
        <p:spPr>
          <a:xfrm>
            <a:off x="381000" y="1143000"/>
            <a:ext cx="8382000" cy="3756926"/>
          </a:xfrm>
        </p:spPr>
        <p:txBody>
          <a:bodyPr/>
          <a:lstStyle/>
          <a:p>
            <a:r>
              <a:rPr lang="en-US" dirty="0" smtClean="0"/>
              <a:t>Design similarity and distance metric</a:t>
            </a:r>
          </a:p>
          <a:p>
            <a:endParaRPr lang="en-US" dirty="0" smtClean="0"/>
          </a:p>
          <a:p>
            <a:r>
              <a:rPr lang="en-US" dirty="0" smtClean="0"/>
              <a:t>Demonstrate significant result on synthetic data</a:t>
            </a:r>
          </a:p>
          <a:p>
            <a:pPr lvl="1"/>
            <a:r>
              <a:rPr lang="en-US" dirty="0" smtClean="0"/>
              <a:t>22% and 29% improvement compared to random and rank-wise clustering, respectively</a:t>
            </a:r>
          </a:p>
          <a:p>
            <a:endParaRPr lang="en-US" dirty="0" smtClean="0"/>
          </a:p>
          <a:p>
            <a:r>
              <a:rPr lang="en-US" dirty="0" smtClean="0"/>
              <a:t>Future directions for a first year Ph.D. student</a:t>
            </a:r>
          </a:p>
          <a:p>
            <a:pPr lvl="1"/>
            <a:r>
              <a:rPr lang="en-US" dirty="0" smtClean="0"/>
              <a:t>Study impact on real applications</a:t>
            </a:r>
          </a:p>
          <a:p>
            <a:pPr lvl="1"/>
            <a:r>
              <a:rPr lang="en-US" dirty="0" smtClean="0"/>
              <a:t>Design scalable clustering technique</a:t>
            </a:r>
            <a:endParaRPr lang="en-US" cap="small" dirty="0" smtClean="0"/>
          </a:p>
          <a:p>
            <a:pPr marL="517525" lvl="1" indent="0">
              <a:buNone/>
            </a:pP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38</a:t>
            </a:fld>
            <a:endParaRPr lang="en-US" dirty="0"/>
          </a:p>
        </p:txBody>
      </p:sp>
    </p:spTree>
    <p:extLst>
      <p:ext uri="{BB962C8B-B14F-4D97-AF65-F5344CB8AC3E}">
        <p14:creationId xmlns:p14="http://schemas.microsoft.com/office/powerpoint/2010/main" val="2212947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Checkpointing Systems</a:t>
            </a:r>
            <a:endParaRPr lang="en-US" dirty="0"/>
          </a:p>
        </p:txBody>
      </p:sp>
      <p:sp>
        <p:nvSpPr>
          <p:cNvPr id="4" name="Date Placeholder 3"/>
          <p:cNvSpPr>
            <a:spLocks noGrp="1"/>
          </p:cNvSpPr>
          <p:nvPr>
            <p:ph type="dt" sz="half" idx="11"/>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grpSp>
        <p:nvGrpSpPr>
          <p:cNvPr id="6" name="Group 5"/>
          <p:cNvGrpSpPr/>
          <p:nvPr/>
        </p:nvGrpSpPr>
        <p:grpSpPr>
          <a:xfrm>
            <a:off x="3708339" y="3733800"/>
            <a:ext cx="6121461" cy="2746349"/>
            <a:chOff x="990460" y="1352332"/>
            <a:chExt cx="8232352" cy="3300928"/>
          </a:xfrm>
        </p:grpSpPr>
        <p:sp>
          <p:nvSpPr>
            <p:cNvPr id="8" name="AutoShape 1"/>
            <p:cNvSpPr>
              <a:spLocks noChangeArrowheads="1"/>
            </p:cNvSpPr>
            <p:nvPr/>
          </p:nvSpPr>
          <p:spPr bwMode="auto">
            <a:xfrm>
              <a:off x="3996532" y="1352332"/>
              <a:ext cx="2438384" cy="146539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60000"/>
                <a:lumOff val="4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pic>
          <p:nvPicPr>
            <p:cNvPr id="9" name="Picture 28"/>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5166475" y="1847017"/>
              <a:ext cx="469679" cy="469680"/>
            </a:xfrm>
            <a:prstGeom prst="rect">
              <a:avLst/>
            </a:prstGeom>
            <a:noFill/>
            <a:ln w="9525">
              <a:noFill/>
              <a:round/>
              <a:headEnd/>
              <a:tailEnd/>
            </a:ln>
          </p:spPr>
        </p:pic>
        <p:sp>
          <p:nvSpPr>
            <p:cNvPr id="12" name="AutoShape 1"/>
            <p:cNvSpPr>
              <a:spLocks noChangeArrowheads="1"/>
            </p:cNvSpPr>
            <p:nvPr/>
          </p:nvSpPr>
          <p:spPr bwMode="auto">
            <a:xfrm rot="219192">
              <a:off x="990460" y="2649113"/>
              <a:ext cx="3155177" cy="200414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20000"/>
                <a:lumOff val="8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sp>
          <p:nvSpPr>
            <p:cNvPr id="13" name="AutoShape 1"/>
            <p:cNvSpPr>
              <a:spLocks noChangeArrowheads="1"/>
            </p:cNvSpPr>
            <p:nvPr/>
          </p:nvSpPr>
          <p:spPr bwMode="auto">
            <a:xfrm rot="481580">
              <a:off x="6154536" y="2732845"/>
              <a:ext cx="2158532" cy="1524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40000"/>
                <a:lumOff val="6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pic>
          <p:nvPicPr>
            <p:cNvPr id="14"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219200" y="3427948"/>
              <a:ext cx="719138" cy="717550"/>
            </a:xfrm>
            <a:prstGeom prst="rect">
              <a:avLst/>
            </a:prstGeom>
            <a:noFill/>
            <a:ln w="9525">
              <a:noFill/>
              <a:round/>
              <a:headEnd/>
              <a:tailEnd/>
            </a:ln>
          </p:spPr>
        </p:pic>
        <p:pic>
          <p:nvPicPr>
            <p:cNvPr id="15"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828800" y="3123148"/>
              <a:ext cx="719138" cy="717550"/>
            </a:xfrm>
            <a:prstGeom prst="rect">
              <a:avLst/>
            </a:prstGeom>
            <a:noFill/>
            <a:ln w="9525">
              <a:noFill/>
              <a:round/>
              <a:headEnd/>
              <a:tailEnd/>
            </a:ln>
          </p:spPr>
        </p:pic>
        <p:pic>
          <p:nvPicPr>
            <p:cNvPr id="16"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2176462" y="3199348"/>
              <a:ext cx="719138" cy="717550"/>
            </a:xfrm>
            <a:prstGeom prst="rect">
              <a:avLst/>
            </a:prstGeom>
            <a:noFill/>
            <a:ln w="9525">
              <a:noFill/>
              <a:round/>
              <a:headEnd/>
              <a:tailEnd/>
            </a:ln>
          </p:spPr>
        </p:pic>
        <p:pic>
          <p:nvPicPr>
            <p:cNvPr id="17"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2514600" y="3383498"/>
              <a:ext cx="719138" cy="717550"/>
            </a:xfrm>
            <a:prstGeom prst="rect">
              <a:avLst/>
            </a:prstGeom>
            <a:noFill/>
            <a:ln w="9525">
              <a:noFill/>
              <a:round/>
              <a:headEnd/>
              <a:tailEnd/>
            </a:ln>
          </p:spPr>
        </p:pic>
        <p:pic>
          <p:nvPicPr>
            <p:cNvPr id="18" name="Picture 28"/>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5371428" y="1923218"/>
              <a:ext cx="469679" cy="469680"/>
            </a:xfrm>
            <a:prstGeom prst="rect">
              <a:avLst/>
            </a:prstGeom>
            <a:noFill/>
            <a:ln w="9525">
              <a:noFill/>
              <a:round/>
              <a:headEnd/>
              <a:tailEnd/>
            </a:ln>
          </p:spPr>
        </p:pic>
        <p:pic>
          <p:nvPicPr>
            <p:cNvPr id="19" name="Picture 28"/>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6448728" y="3218618"/>
              <a:ext cx="622080" cy="622080"/>
            </a:xfrm>
            <a:prstGeom prst="rect">
              <a:avLst/>
            </a:prstGeom>
            <a:noFill/>
            <a:ln w="9525">
              <a:noFill/>
              <a:round/>
              <a:headEnd/>
              <a:tailEnd/>
            </a:ln>
          </p:spPr>
        </p:pic>
        <p:sp>
          <p:nvSpPr>
            <p:cNvPr id="20" name="TextBox 19"/>
            <p:cNvSpPr txBox="1"/>
            <p:nvPr/>
          </p:nvSpPr>
          <p:spPr>
            <a:xfrm>
              <a:off x="1332146" y="2726142"/>
              <a:ext cx="2895599" cy="369332"/>
            </a:xfrm>
            <a:prstGeom prst="rect">
              <a:avLst/>
            </a:prstGeom>
            <a:noFill/>
          </p:spPr>
          <p:txBody>
            <a:bodyPr wrap="square" rtlCol="0">
              <a:spAutoFit/>
            </a:bodyPr>
            <a:lstStyle/>
            <a:p>
              <a:r>
                <a:rPr lang="en-US" dirty="0" smtClean="0">
                  <a:solidFill>
                    <a:srgbClr val="000000"/>
                  </a:solidFill>
                  <a:latin typeface="+mn-lt"/>
                </a:rPr>
                <a:t>@Purdue</a:t>
              </a:r>
              <a:endParaRPr lang="en-US" dirty="0">
                <a:solidFill>
                  <a:srgbClr val="000000"/>
                </a:solidFill>
                <a:latin typeface="+mn-lt"/>
              </a:endParaRPr>
            </a:p>
          </p:txBody>
        </p:sp>
        <p:sp>
          <p:nvSpPr>
            <p:cNvPr id="21" name="TextBox 20"/>
            <p:cNvSpPr txBox="1"/>
            <p:nvPr/>
          </p:nvSpPr>
          <p:spPr>
            <a:xfrm>
              <a:off x="4201485" y="1490166"/>
              <a:ext cx="3505199" cy="369332"/>
            </a:xfrm>
            <a:prstGeom prst="rect">
              <a:avLst/>
            </a:prstGeom>
            <a:noFill/>
          </p:spPr>
          <p:txBody>
            <a:bodyPr wrap="square" rtlCol="0">
              <a:spAutoFit/>
            </a:bodyPr>
            <a:lstStyle/>
            <a:p>
              <a:r>
                <a:rPr lang="en-US" dirty="0" smtClean="0">
                  <a:solidFill>
                    <a:srgbClr val="000000"/>
                  </a:solidFill>
                  <a:latin typeface="+mn-lt"/>
                </a:rPr>
                <a:t>@Notre Dame</a:t>
              </a:r>
              <a:endParaRPr lang="en-US" dirty="0">
                <a:solidFill>
                  <a:srgbClr val="000000"/>
                </a:solidFill>
                <a:latin typeface="+mn-lt"/>
              </a:endParaRPr>
            </a:p>
          </p:txBody>
        </p:sp>
        <p:pic>
          <p:nvPicPr>
            <p:cNvPr id="22" name="Picture 28"/>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6865855" y="3307298"/>
              <a:ext cx="622080" cy="622080"/>
            </a:xfrm>
            <a:prstGeom prst="rect">
              <a:avLst/>
            </a:prstGeom>
            <a:noFill/>
            <a:ln w="9525">
              <a:noFill/>
              <a:round/>
              <a:headEnd/>
              <a:tailEnd/>
            </a:ln>
          </p:spPr>
        </p:pic>
        <p:pic>
          <p:nvPicPr>
            <p:cNvPr id="23" name="Picture 28"/>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7268539" y="3458840"/>
              <a:ext cx="622080" cy="622080"/>
            </a:xfrm>
            <a:prstGeom prst="rect">
              <a:avLst/>
            </a:prstGeom>
            <a:noFill/>
            <a:ln w="9525">
              <a:noFill/>
              <a:round/>
              <a:headEnd/>
              <a:tailEnd/>
            </a:ln>
          </p:spPr>
        </p:pic>
        <p:pic>
          <p:nvPicPr>
            <p:cNvPr id="24" name="Picture 28"/>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5576381" y="1993443"/>
              <a:ext cx="469679" cy="469680"/>
            </a:xfrm>
            <a:prstGeom prst="rect">
              <a:avLst/>
            </a:prstGeom>
            <a:noFill/>
            <a:ln w="9525">
              <a:noFill/>
              <a:round/>
              <a:headEnd/>
              <a:tailEnd/>
            </a:ln>
          </p:spPr>
        </p:pic>
        <p:sp>
          <p:nvSpPr>
            <p:cNvPr id="27" name="Flowchart: Magnetic Disk 28"/>
            <p:cNvSpPr/>
            <p:nvPr/>
          </p:nvSpPr>
          <p:spPr>
            <a:xfrm flipH="1">
              <a:off x="4406438" y="2085031"/>
              <a:ext cx="533399"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lowchart: Magnetic Disk 28"/>
            <p:cNvSpPr/>
            <p:nvPr/>
          </p:nvSpPr>
          <p:spPr>
            <a:xfrm flipH="1">
              <a:off x="4713867" y="2165286"/>
              <a:ext cx="533399"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251013" y="2861766"/>
              <a:ext cx="2971799" cy="369332"/>
            </a:xfrm>
            <a:prstGeom prst="rect">
              <a:avLst/>
            </a:prstGeom>
            <a:noFill/>
          </p:spPr>
          <p:txBody>
            <a:bodyPr wrap="square" rtlCol="0">
              <a:spAutoFit/>
            </a:bodyPr>
            <a:lstStyle/>
            <a:p>
              <a:r>
                <a:rPr lang="en-US" dirty="0" smtClean="0">
                  <a:solidFill>
                    <a:srgbClr val="000000"/>
                  </a:solidFill>
                  <a:latin typeface="+mn-lt"/>
                </a:rPr>
                <a:t>@Indiana U.   </a:t>
              </a:r>
              <a:endParaRPr lang="en-US" dirty="0">
                <a:solidFill>
                  <a:srgbClr val="000000"/>
                </a:solidFill>
                <a:latin typeface="+mn-lt"/>
              </a:endParaRPr>
            </a:p>
          </p:txBody>
        </p:sp>
        <p:sp>
          <p:nvSpPr>
            <p:cNvPr id="30" name="AutoShape 1"/>
            <p:cNvSpPr>
              <a:spLocks noChangeArrowheads="1"/>
            </p:cNvSpPr>
            <p:nvPr/>
          </p:nvSpPr>
          <p:spPr bwMode="auto">
            <a:xfrm>
              <a:off x="4544973" y="3392818"/>
              <a:ext cx="1193658" cy="7987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66FF"/>
            </a:solidFill>
            <a:ln w="19050" cmpd="sng">
              <a:solidFill>
                <a:srgbClr val="3366FF"/>
              </a:solidFill>
              <a:headEnd/>
              <a:tailEnd/>
            </a:ln>
            <a:effectLst>
              <a:outerShdw blurRad="50800" dist="38100" dir="2700000" algn="tl" rotWithShape="0">
                <a:srgbClr val="000000">
                  <a:alpha val="43000"/>
                </a:srgbClr>
              </a:outerShdw>
            </a:effectLst>
            <a:scene3d>
              <a:camera prst="orthographicFront"/>
              <a:lightRig rig="soft" dir="t"/>
            </a:scene3d>
            <a:sp3d prstMaterial="metal"/>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r>
                <a:rPr lang="en-US" sz="1400" dirty="0" smtClean="0">
                  <a:solidFill>
                    <a:schemeClr val="tx1"/>
                  </a:solidFill>
                  <a:latin typeface="+mn-lt"/>
                </a:rPr>
                <a:t>Internet</a:t>
              </a:r>
              <a:endParaRPr lang="en-US" sz="1400" dirty="0">
                <a:solidFill>
                  <a:schemeClr val="tx1"/>
                </a:solidFill>
                <a:latin typeface="+mn-lt"/>
              </a:endParaRPr>
            </a:p>
          </p:txBody>
        </p:sp>
        <p:sp>
          <p:nvSpPr>
            <p:cNvPr id="31" name="Right Arrow 30"/>
            <p:cNvSpPr/>
            <p:nvPr/>
          </p:nvSpPr>
          <p:spPr bwMode="auto">
            <a:xfrm>
              <a:off x="4180467" y="3535777"/>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ight Arrow 31"/>
            <p:cNvSpPr/>
            <p:nvPr/>
          </p:nvSpPr>
          <p:spPr bwMode="auto">
            <a:xfrm rot="5400000">
              <a:off x="4974001" y="3001640"/>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ight Arrow 32"/>
            <p:cNvSpPr/>
            <p:nvPr/>
          </p:nvSpPr>
          <p:spPr bwMode="auto">
            <a:xfrm rot="10800000">
              <a:off x="5636156" y="3535776"/>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5"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566862" y="3580348"/>
              <a:ext cx="719138" cy="717550"/>
            </a:xfrm>
            <a:prstGeom prst="rect">
              <a:avLst/>
            </a:prstGeom>
            <a:noFill/>
            <a:ln w="9525">
              <a:noFill/>
              <a:round/>
              <a:headEnd/>
              <a:tailEnd/>
            </a:ln>
          </p:spPr>
        </p:pic>
        <p:pic>
          <p:nvPicPr>
            <p:cNvPr id="36"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871662" y="3732748"/>
              <a:ext cx="719138" cy="717550"/>
            </a:xfrm>
            <a:prstGeom prst="rect">
              <a:avLst/>
            </a:prstGeom>
            <a:noFill/>
            <a:ln w="9525">
              <a:noFill/>
              <a:round/>
              <a:headEnd/>
              <a:tailEnd/>
            </a:ln>
          </p:spPr>
        </p:pic>
        <p:pic>
          <p:nvPicPr>
            <p:cNvPr id="37" name="Picture 19"/>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1871662" y="3732748"/>
              <a:ext cx="719138" cy="717550"/>
            </a:xfrm>
            <a:prstGeom prst="rect">
              <a:avLst/>
            </a:prstGeom>
            <a:noFill/>
            <a:ln w="9525">
              <a:noFill/>
              <a:round/>
              <a:headEnd/>
              <a:tailEnd/>
            </a:ln>
          </p:spPr>
        </p:pic>
        <p:sp>
          <p:nvSpPr>
            <p:cNvPr id="10" name="Flowchart: Magnetic Disk 28"/>
            <p:cNvSpPr/>
            <p:nvPr/>
          </p:nvSpPr>
          <p:spPr>
            <a:xfrm flipH="1">
              <a:off x="2848274" y="2909316"/>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Magnetic Disk 28"/>
            <p:cNvSpPr/>
            <p:nvPr/>
          </p:nvSpPr>
          <p:spPr>
            <a:xfrm flipH="1">
              <a:off x="3158332" y="3000904"/>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owchart: Magnetic Disk 28"/>
            <p:cNvSpPr/>
            <p:nvPr/>
          </p:nvSpPr>
          <p:spPr>
            <a:xfrm flipH="1">
              <a:off x="3463132" y="3077104"/>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Content Placeholder 2"/>
          <p:cNvSpPr txBox="1">
            <a:spLocks/>
          </p:cNvSpPr>
          <p:nvPr/>
        </p:nvSpPr>
        <p:spPr>
          <a:xfrm>
            <a:off x="228600" y="1143000"/>
            <a:ext cx="5105400" cy="5334000"/>
          </a:xfrm>
          <a:prstGeom prst="rect">
            <a:avLst/>
          </a:prstGeom>
        </p:spPr>
        <p:txBody>
          <a:bodyPr/>
          <a:lstStyle>
            <a:lvl1pPr marL="396875" indent="-396875" algn="l" defTabSz="914363" rtl="0" eaLnBrk="1" latinLnBrk="0" hangingPunct="1">
              <a:lnSpc>
                <a:spcPct val="90000"/>
              </a:lnSpc>
              <a:spcBef>
                <a:spcPct val="20000"/>
              </a:spcBef>
              <a:buClr>
                <a:schemeClr val="accent1">
                  <a:lumMod val="75000"/>
                </a:schemeClr>
              </a:buClr>
              <a:buFontTx/>
              <a:buBlip>
                <a:blip r:embed="rId5"/>
              </a:buBlip>
              <a:defRPr sz="2600" kern="1200">
                <a:solidFill>
                  <a:schemeClr val="bg1"/>
                </a:solidFill>
                <a:latin typeface="Times"/>
                <a:ea typeface="+mn-ea"/>
                <a:cs typeface="+mn-cs"/>
              </a:defRPr>
            </a:lvl1pPr>
            <a:lvl2pPr marL="914400" indent="-396875" algn="l" defTabSz="914363" rtl="0" eaLnBrk="1" latinLnBrk="0" hangingPunct="1">
              <a:lnSpc>
                <a:spcPct val="90000"/>
              </a:lnSpc>
              <a:spcBef>
                <a:spcPct val="20000"/>
              </a:spcBef>
              <a:buClr>
                <a:schemeClr val="accent1">
                  <a:lumMod val="75000"/>
                </a:schemeClr>
              </a:buClr>
              <a:buFontTx/>
              <a:buBlip>
                <a:blip r:embed="rId6"/>
              </a:buBlip>
              <a:defRPr sz="2000" kern="1200">
                <a:solidFill>
                  <a:schemeClr val="bg1">
                    <a:lumMod val="75000"/>
                    <a:lumOff val="25000"/>
                  </a:schemeClr>
                </a:solidFill>
                <a:latin typeface="Times"/>
                <a:ea typeface="+mn-ea"/>
                <a:cs typeface="+mn-cs"/>
              </a:defRPr>
            </a:lvl2pPr>
            <a:lvl3pPr marL="1258888" indent="-344488" algn="l" defTabSz="914363" rtl="0" eaLnBrk="1" latinLnBrk="0" hangingPunct="1">
              <a:lnSpc>
                <a:spcPct val="90000"/>
              </a:lnSpc>
              <a:spcBef>
                <a:spcPct val="20000"/>
              </a:spcBef>
              <a:buClr>
                <a:schemeClr val="accent1">
                  <a:lumMod val="75000"/>
                </a:schemeClr>
              </a:buClr>
              <a:buFontTx/>
              <a:buBlip>
                <a:blip r:embed="rId6"/>
              </a:buBlip>
              <a:defRPr sz="2000" kern="1200">
                <a:solidFill>
                  <a:schemeClr val="bg1">
                    <a:lumMod val="75000"/>
                    <a:lumOff val="25000"/>
                  </a:schemeClr>
                </a:solidFill>
                <a:latin typeface="Times"/>
                <a:ea typeface="+mn-ea"/>
                <a:cs typeface="+mn-cs"/>
              </a:defRPr>
            </a:lvl3pPr>
            <a:lvl4pPr marL="1604963" indent="-346075" algn="l" defTabSz="914363" rtl="0" eaLnBrk="1" latinLnBrk="0" hangingPunct="1">
              <a:lnSpc>
                <a:spcPct val="90000"/>
              </a:lnSpc>
              <a:spcBef>
                <a:spcPct val="20000"/>
              </a:spcBef>
              <a:buClr>
                <a:schemeClr val="accent1">
                  <a:lumMod val="75000"/>
                </a:schemeClr>
              </a:buClr>
              <a:buFontTx/>
              <a:buBlip>
                <a:blip r:embed="rId6"/>
              </a:buBlip>
              <a:defRPr sz="2000" kern="1200">
                <a:solidFill>
                  <a:schemeClr val="bg1">
                    <a:lumMod val="75000"/>
                    <a:lumOff val="25000"/>
                  </a:schemeClr>
                </a:solidFill>
                <a:latin typeface="Times"/>
                <a:ea typeface="+mn-ea"/>
                <a:cs typeface="+mn-cs"/>
              </a:defRPr>
            </a:lvl4pPr>
            <a:lvl5pPr marL="1941513" indent="-336550" algn="l" defTabSz="914363" rtl="0" eaLnBrk="1" latinLnBrk="0" hangingPunct="1">
              <a:lnSpc>
                <a:spcPct val="90000"/>
              </a:lnSpc>
              <a:spcBef>
                <a:spcPct val="20000"/>
              </a:spcBef>
              <a:buClr>
                <a:schemeClr val="accent1">
                  <a:lumMod val="75000"/>
                </a:schemeClr>
              </a:buClr>
              <a:buFontTx/>
              <a:buBlip>
                <a:blip r:embed="rId6"/>
              </a:buBlip>
              <a:defRPr sz="2000" kern="1200">
                <a:solidFill>
                  <a:schemeClr val="bg1">
                    <a:lumMod val="75000"/>
                    <a:lumOff val="25000"/>
                  </a:schemeClr>
                </a:solidFill>
                <a:latin typeface="Times"/>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HPC:</a:t>
            </a:r>
          </a:p>
          <a:p>
            <a:pPr lvl="1"/>
            <a:r>
              <a:rPr lang="en-US" dirty="0" smtClean="0"/>
              <a:t>Scalability of checkpointing systems</a:t>
            </a:r>
          </a:p>
          <a:p>
            <a:pPr marL="0" indent="0">
              <a:buNone/>
            </a:pPr>
            <a:endParaRPr lang="en-US" dirty="0"/>
          </a:p>
          <a:p>
            <a:endParaRPr lang="en-US" dirty="0" smtClean="0"/>
          </a:p>
          <a:p>
            <a:endParaRPr lang="en-US" dirty="0"/>
          </a:p>
          <a:p>
            <a:endParaRPr lang="en-US" dirty="0" smtClean="0"/>
          </a:p>
          <a:p>
            <a:endParaRPr lang="en-US" dirty="0"/>
          </a:p>
          <a:p>
            <a:r>
              <a:rPr lang="en-US" dirty="0" smtClean="0"/>
              <a:t>Grid:</a:t>
            </a:r>
          </a:p>
          <a:p>
            <a:pPr lvl="1"/>
            <a:r>
              <a:rPr lang="en-US" dirty="0" smtClean="0"/>
              <a:t>Use of dedicated checkpoint servers</a:t>
            </a:r>
            <a:endParaRPr lang="en-US" dirty="0"/>
          </a:p>
          <a:p>
            <a:pPr marL="517525" lvl="1" indent="0">
              <a:buNone/>
            </a:pPr>
            <a:endParaRPr lang="en-US" dirty="0" smtClean="0"/>
          </a:p>
          <a:p>
            <a:pPr lvl="1"/>
            <a:endParaRPr lang="en-US" dirty="0" smtClean="0"/>
          </a:p>
          <a:p>
            <a:pPr lvl="1"/>
            <a:endParaRPr lang="en-US" dirty="0" smtClean="0"/>
          </a:p>
        </p:txBody>
      </p:sp>
      <p:pic>
        <p:nvPicPr>
          <p:cNvPr id="39" name="Picture 38" descr="Sequoia_LeftSideFinal_0013_800x600-0x6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6820" y="1143000"/>
            <a:ext cx="3649980" cy="2286000"/>
          </a:xfrm>
          <a:prstGeom prst="rect">
            <a:avLst/>
          </a:prstGeom>
        </p:spPr>
      </p:pic>
      <p:sp>
        <p:nvSpPr>
          <p:cNvPr id="7" name="Slide Number Placeholder 6"/>
          <p:cNvSpPr>
            <a:spLocks noGrp="1"/>
          </p:cNvSpPr>
          <p:nvPr>
            <p:ph type="sldNum" sz="quarter" idx="4"/>
          </p:nvPr>
        </p:nvSpPr>
        <p:spPr/>
        <p:txBody>
          <a:bodyPr/>
          <a:lstStyle/>
          <a:p>
            <a:fld id="{0EF8A7D6-9BFA-C441-9BC7-0AEF5299FFED}" type="slidenum">
              <a:rPr lang="en-US" smtClean="0"/>
              <a:pPr/>
              <a:t>3</a:t>
            </a:fld>
            <a:endParaRPr lang="en-US" dirty="0"/>
          </a:p>
        </p:txBody>
      </p:sp>
    </p:spTree>
    <p:extLst>
      <p:ext uri="{BB962C8B-B14F-4D97-AF65-F5344CB8AC3E}">
        <p14:creationId xmlns:p14="http://schemas.microsoft.com/office/powerpoint/2010/main" val="3862916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 of My Research</a:t>
            </a:r>
            <a:endParaRPr lang="en-US" dirty="0"/>
          </a:p>
        </p:txBody>
      </p:sp>
      <p:sp>
        <p:nvSpPr>
          <p:cNvPr id="3" name="Content Placeholder 2"/>
          <p:cNvSpPr>
            <a:spLocks noGrp="1"/>
          </p:cNvSpPr>
          <p:nvPr>
            <p:ph idx="1"/>
          </p:nvPr>
        </p:nvSpPr>
        <p:spPr>
          <a:xfrm>
            <a:off x="381000" y="1143000"/>
            <a:ext cx="8382000" cy="2560701"/>
          </a:xfrm>
        </p:spPr>
        <p:txBody>
          <a:bodyPr/>
          <a:lstStyle/>
          <a:p>
            <a:r>
              <a:rPr lang="en-US" dirty="0" smtClean="0"/>
              <a:t>Condor systems</a:t>
            </a:r>
          </a:p>
          <a:p>
            <a:pPr marL="0" indent="0">
              <a:buNone/>
            </a:pPr>
            <a:endParaRPr lang="en-US" dirty="0" smtClean="0"/>
          </a:p>
          <a:p>
            <a:r>
              <a:rPr lang="en-US" dirty="0" smtClean="0"/>
              <a:t>Compression for scientific data</a:t>
            </a:r>
          </a:p>
          <a:p>
            <a:endParaRPr lang="en-US" dirty="0" smtClean="0"/>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39</a:t>
            </a:fld>
            <a:endParaRPr lang="en-US" dirty="0"/>
          </a:p>
        </p:txBody>
      </p:sp>
    </p:spTree>
    <p:extLst>
      <p:ext uri="{BB962C8B-B14F-4D97-AF65-F5344CB8AC3E}">
        <p14:creationId xmlns:p14="http://schemas.microsoft.com/office/powerpoint/2010/main" val="14453207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143000"/>
            <a:ext cx="8382000" cy="3892347"/>
          </a:xfrm>
        </p:spPr>
        <p:txBody>
          <a:bodyPr/>
          <a:lstStyle/>
          <a:p>
            <a:r>
              <a:rPr lang="en-US" dirty="0" smtClean="0"/>
              <a:t>This thesis addresses:</a:t>
            </a:r>
          </a:p>
          <a:p>
            <a:pPr lvl="1"/>
            <a:r>
              <a:rPr lang="en-US" dirty="0" smtClean="0"/>
              <a:t>Reliability </a:t>
            </a:r>
            <a:r>
              <a:rPr lang="en-US" smtClean="0"/>
              <a:t>of checkpointing-based recovery in large-scale </a:t>
            </a:r>
            <a:r>
              <a:rPr lang="en-US" dirty="0" smtClean="0"/>
              <a:t>computing</a:t>
            </a:r>
          </a:p>
          <a:p>
            <a:pPr marL="517525" lvl="1" indent="0">
              <a:buNone/>
            </a:pPr>
            <a:endParaRPr lang="en-US" dirty="0"/>
          </a:p>
          <a:p>
            <a:r>
              <a:rPr lang="en-US" dirty="0" smtClean="0"/>
              <a:t>Proposed three novel systems:</a:t>
            </a:r>
          </a:p>
          <a:p>
            <a:pPr lvl="1"/>
            <a:r>
              <a:rPr lang="en-US" cap="small" dirty="0" smtClean="0">
                <a:solidFill>
                  <a:srgbClr val="0000FF"/>
                </a:solidFill>
              </a:rPr>
              <a:t>Falcon: </a:t>
            </a:r>
            <a:r>
              <a:rPr lang="en-US" dirty="0">
                <a:solidFill>
                  <a:schemeClr val="bg1"/>
                </a:solidFill>
              </a:rPr>
              <a:t>D</a:t>
            </a:r>
            <a:r>
              <a:rPr lang="en-US" dirty="0" smtClean="0">
                <a:solidFill>
                  <a:schemeClr val="bg1"/>
                </a:solidFill>
              </a:rPr>
              <a:t>istributed checkpointing system for Grids</a:t>
            </a:r>
            <a:endParaRPr lang="en-US" cap="small" dirty="0" smtClean="0">
              <a:solidFill>
                <a:srgbClr val="0000FF"/>
              </a:solidFill>
            </a:endParaRPr>
          </a:p>
          <a:p>
            <a:pPr lvl="1"/>
            <a:r>
              <a:rPr lang="en-US" cap="small" dirty="0" err="1" smtClean="0">
                <a:solidFill>
                  <a:srgbClr val="0000FF"/>
                </a:solidFill>
              </a:rPr>
              <a:t>mcrEngine</a:t>
            </a:r>
            <a:r>
              <a:rPr lang="en-US" dirty="0" smtClean="0">
                <a:solidFill>
                  <a:srgbClr val="0000FF"/>
                </a:solidFill>
              </a:rPr>
              <a:t>:</a:t>
            </a:r>
            <a:r>
              <a:rPr lang="en-US" dirty="0" smtClean="0">
                <a:solidFill>
                  <a:srgbClr val="000000"/>
                </a:solidFill>
              </a:rPr>
              <a:t> “Data-Aware Compression” and scalable checkpointing system for HPC</a:t>
            </a:r>
          </a:p>
          <a:p>
            <a:pPr lvl="1"/>
            <a:r>
              <a:rPr lang="en-US" cap="small" dirty="0" err="1" smtClean="0">
                <a:solidFill>
                  <a:srgbClr val="0000FF"/>
                </a:solidFill>
              </a:rPr>
              <a:t>mcrCluster</a:t>
            </a:r>
            <a:r>
              <a:rPr lang="en-US" dirty="0" smtClean="0">
                <a:solidFill>
                  <a:srgbClr val="0000FF"/>
                </a:solidFill>
              </a:rPr>
              <a:t>:</a:t>
            </a:r>
            <a:r>
              <a:rPr lang="en-US" dirty="0" smtClean="0">
                <a:solidFill>
                  <a:srgbClr val="000000"/>
                </a:solidFill>
              </a:rPr>
              <a:t> “Benefit-</a:t>
            </a:r>
            <a:r>
              <a:rPr lang="en-US" dirty="0">
                <a:solidFill>
                  <a:srgbClr val="000000"/>
                </a:solidFill>
              </a:rPr>
              <a:t>Aware </a:t>
            </a:r>
            <a:r>
              <a:rPr lang="en-US" dirty="0" smtClean="0">
                <a:solidFill>
                  <a:srgbClr val="000000"/>
                </a:solidFill>
              </a:rPr>
              <a:t>Clustering”</a:t>
            </a:r>
          </a:p>
          <a:p>
            <a:pPr lvl="1"/>
            <a:endParaRPr lang="en-US" dirty="0">
              <a:solidFill>
                <a:srgbClr val="000000"/>
              </a:solidFill>
            </a:endParaRPr>
          </a:p>
          <a:p>
            <a:r>
              <a:rPr lang="en-US" dirty="0" smtClean="0">
                <a:solidFill>
                  <a:srgbClr val="000000"/>
                </a:solidFill>
              </a:rPr>
              <a:t>Provides a good foundation for further research in this field</a:t>
            </a:r>
            <a:endParaRPr lang="en-US" dirty="0">
              <a:solidFill>
                <a:srgbClr val="000000"/>
              </a:solidFill>
            </a:endParaRPr>
          </a:p>
          <a:p>
            <a:pPr marL="517525" lvl="1" indent="0">
              <a:buNone/>
            </a:pPr>
            <a:endParaRPr lang="en-US" dirty="0" smtClean="0">
              <a:solidFill>
                <a:srgbClr val="0000FF"/>
              </a:solidFill>
            </a:endParaRPr>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40</a:t>
            </a:fld>
            <a:endParaRPr lang="en-US" dirty="0"/>
          </a:p>
        </p:txBody>
      </p:sp>
    </p:spTree>
    <p:extLst>
      <p:ext uri="{BB962C8B-B14F-4D97-AF65-F5344CB8AC3E}">
        <p14:creationId xmlns:p14="http://schemas.microsoft.com/office/powerpoint/2010/main" val="10460929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41</a:t>
            </a:fld>
            <a:endParaRPr lang="en-US" dirty="0"/>
          </a:p>
        </p:txBody>
      </p:sp>
      <p:sp>
        <p:nvSpPr>
          <p:cNvPr id="7" name="TextBox 6"/>
          <p:cNvSpPr txBox="1"/>
          <p:nvPr/>
        </p:nvSpPr>
        <p:spPr>
          <a:xfrm>
            <a:off x="3338609" y="3314700"/>
            <a:ext cx="2608406" cy="707886"/>
          </a:xfrm>
          <a:prstGeom prst="rect">
            <a:avLst/>
          </a:prstGeom>
          <a:noFill/>
        </p:spPr>
        <p:txBody>
          <a:bodyPr wrap="none" rtlCol="0">
            <a:spAutoFit/>
          </a:bodyPr>
          <a:lstStyle/>
          <a:p>
            <a:r>
              <a:rPr lang="en-US" sz="4000" b="1" dirty="0" smtClean="0">
                <a:solidFill>
                  <a:srgbClr val="000000"/>
                </a:solidFill>
                <a:latin typeface="Times"/>
                <a:cs typeface="Times"/>
              </a:rPr>
              <a:t>Questions?</a:t>
            </a:r>
            <a:endParaRPr lang="en-US" sz="4000" b="1" dirty="0">
              <a:solidFill>
                <a:srgbClr val="000000"/>
              </a:solidFill>
              <a:latin typeface="Times"/>
              <a:cs typeface="Times"/>
            </a:endParaRPr>
          </a:p>
        </p:txBody>
      </p:sp>
    </p:spTree>
    <p:extLst>
      <p:ext uri="{BB962C8B-B14F-4D97-AF65-F5344CB8AC3E}">
        <p14:creationId xmlns:p14="http://schemas.microsoft.com/office/powerpoint/2010/main" val="13709154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 Reliability</a:t>
            </a:r>
            <a:endParaRPr lang="en-US" dirty="0"/>
          </a:p>
        </p:txBody>
      </p:sp>
      <p:sp>
        <p:nvSpPr>
          <p:cNvPr id="3" name="Content Placeholder 2"/>
          <p:cNvSpPr>
            <a:spLocks noGrp="1"/>
          </p:cNvSpPr>
          <p:nvPr>
            <p:ph idx="1"/>
          </p:nvPr>
        </p:nvSpPr>
        <p:spPr>
          <a:xfrm>
            <a:off x="381000" y="1143000"/>
            <a:ext cx="8382000" cy="2622769"/>
          </a:xfrm>
        </p:spPr>
        <p:txBody>
          <a:bodyPr/>
          <a:lstStyle/>
          <a:p>
            <a:r>
              <a:rPr lang="en-US" dirty="0" smtClean="0"/>
              <a:t>Reliability: Similarity-based process grouping for better compression</a:t>
            </a:r>
          </a:p>
          <a:p>
            <a:pPr lvl="1"/>
            <a:r>
              <a:rPr lang="en-US" dirty="0" smtClean="0"/>
              <a:t>Group processes based on similarity instead of rank [On going]</a:t>
            </a:r>
          </a:p>
          <a:p>
            <a:pPr lvl="1"/>
            <a:r>
              <a:rPr lang="en-US" dirty="0" smtClean="0"/>
              <a:t>Analytical solution to group size selection</a:t>
            </a:r>
          </a:p>
          <a:p>
            <a:pPr lvl="1"/>
            <a:r>
              <a:rPr lang="en-US" dirty="0" smtClean="0"/>
              <a:t>Variable streaming</a:t>
            </a:r>
            <a:endParaRPr lang="en-US" dirty="0"/>
          </a:p>
          <a:p>
            <a:endParaRPr lang="en-US" dirty="0"/>
          </a:p>
          <a:p>
            <a:r>
              <a:rPr lang="en-US" dirty="0" smtClean="0"/>
              <a:t>Integrating </a:t>
            </a:r>
            <a:r>
              <a:rPr lang="en-US" dirty="0" err="1" smtClean="0"/>
              <a:t>mcrEngine</a:t>
            </a:r>
            <a:r>
              <a:rPr lang="en-US" dirty="0" smtClean="0"/>
              <a:t> with SCR</a:t>
            </a:r>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42</a:t>
            </a:fld>
            <a:endParaRPr lang="en-US" dirty="0"/>
          </a:p>
        </p:txBody>
      </p:sp>
    </p:spTree>
    <p:extLst>
      <p:ext uri="{BB962C8B-B14F-4D97-AF65-F5344CB8AC3E}">
        <p14:creationId xmlns:p14="http://schemas.microsoft.com/office/powerpoint/2010/main" val="27205878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 Performance</a:t>
            </a:r>
            <a:endParaRPr lang="en-US" dirty="0"/>
          </a:p>
        </p:txBody>
      </p:sp>
      <p:sp>
        <p:nvSpPr>
          <p:cNvPr id="3" name="Content Placeholder 2"/>
          <p:cNvSpPr>
            <a:spLocks noGrp="1"/>
          </p:cNvSpPr>
          <p:nvPr>
            <p:ph idx="1"/>
          </p:nvPr>
        </p:nvSpPr>
        <p:spPr>
          <a:xfrm>
            <a:off x="381000" y="1143000"/>
            <a:ext cx="8382000" cy="3412216"/>
          </a:xfrm>
        </p:spPr>
        <p:txBody>
          <a:bodyPr/>
          <a:lstStyle/>
          <a:p>
            <a:r>
              <a:rPr lang="en-US" dirty="0" smtClean="0"/>
              <a:t>Cache usage analysis and optimization</a:t>
            </a:r>
          </a:p>
          <a:p>
            <a:pPr lvl="1"/>
            <a:r>
              <a:rPr lang="en-US" dirty="0" smtClean="0"/>
              <a:t>Developed user-level tool for analyzing cache utilization [Summer’12]</a:t>
            </a:r>
          </a:p>
          <a:p>
            <a:pPr lvl="1"/>
            <a:endParaRPr lang="en-US" dirty="0" smtClean="0"/>
          </a:p>
          <a:p>
            <a:pPr lvl="1"/>
            <a:r>
              <a:rPr lang="en-US" dirty="0" smtClean="0"/>
              <a:t>Short term goals:</a:t>
            </a:r>
          </a:p>
          <a:p>
            <a:pPr lvl="2"/>
            <a:r>
              <a:rPr lang="en-US" dirty="0" smtClean="0"/>
              <a:t>Apply to real-applications</a:t>
            </a:r>
          </a:p>
          <a:p>
            <a:pPr lvl="2"/>
            <a:r>
              <a:rPr lang="en-US" dirty="0" smtClean="0"/>
              <a:t>Automate analysis</a:t>
            </a:r>
          </a:p>
          <a:p>
            <a:pPr lvl="1"/>
            <a:endParaRPr lang="en-US" dirty="0" smtClean="0"/>
          </a:p>
          <a:p>
            <a:pPr lvl="1"/>
            <a:r>
              <a:rPr lang="en-US" dirty="0" smtClean="0"/>
              <a:t>Long-term goals:</a:t>
            </a:r>
            <a:endParaRPr lang="en-US" dirty="0"/>
          </a:p>
          <a:p>
            <a:pPr lvl="2"/>
            <a:r>
              <a:rPr lang="en-US" dirty="0" smtClean="0"/>
              <a:t>Suggest potential code optimizations</a:t>
            </a:r>
          </a:p>
          <a:p>
            <a:pPr lvl="2"/>
            <a:r>
              <a:rPr lang="en-US" dirty="0" smtClean="0"/>
              <a:t>Automate application tuning</a:t>
            </a:r>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43</a:t>
            </a:fld>
            <a:endParaRPr lang="en-US" dirty="0"/>
          </a:p>
        </p:txBody>
      </p:sp>
    </p:spTree>
    <p:extLst>
      <p:ext uri="{BB962C8B-B14F-4D97-AF65-F5344CB8AC3E}">
        <p14:creationId xmlns:p14="http://schemas.microsoft.com/office/powerpoint/2010/main" val="9014889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51406"/>
          </a:xfrm>
        </p:spPr>
        <p:txBody>
          <a:bodyPr/>
          <a:lstStyle/>
          <a:p>
            <a:r>
              <a:rPr lang="en-US" dirty="0" smtClean="0"/>
              <a:t>Contact Information</a:t>
            </a:r>
            <a:endParaRPr lang="en-US" dirty="0"/>
          </a:p>
        </p:txBody>
      </p:sp>
      <p:sp>
        <p:nvSpPr>
          <p:cNvPr id="3" name="Content Placeholder 2"/>
          <p:cNvSpPr>
            <a:spLocks noGrp="1"/>
          </p:cNvSpPr>
          <p:nvPr>
            <p:ph idx="1"/>
          </p:nvPr>
        </p:nvSpPr>
        <p:spPr>
          <a:xfrm>
            <a:off x="381000" y="2667000"/>
            <a:ext cx="8382000" cy="1364541"/>
          </a:xfrm>
        </p:spPr>
        <p:txBody>
          <a:bodyPr>
            <a:normAutofit/>
          </a:bodyPr>
          <a:lstStyle/>
          <a:p>
            <a:r>
              <a:rPr lang="en-US" dirty="0" smtClean="0"/>
              <a:t>Tanzima </a:t>
            </a:r>
            <a:r>
              <a:rPr lang="en-US" dirty="0"/>
              <a:t>Islam (</a:t>
            </a:r>
            <a:r>
              <a:rPr lang="en-US" dirty="0">
                <a:hlinkClick r:id="rId3"/>
              </a:rPr>
              <a:t>tislam@purdue.edu</a:t>
            </a:r>
            <a:r>
              <a:rPr lang="en-US" dirty="0"/>
              <a:t>)</a:t>
            </a:r>
          </a:p>
          <a:p>
            <a:r>
              <a:rPr lang="en-US" dirty="0"/>
              <a:t>Website: </a:t>
            </a:r>
            <a:r>
              <a:rPr lang="en-US" dirty="0" err="1"/>
              <a:t>web.ics.purdue.edu</a:t>
            </a:r>
            <a:r>
              <a:rPr lang="en-US" dirty="0"/>
              <a:t>/~</a:t>
            </a:r>
            <a:r>
              <a:rPr lang="en-US" dirty="0" err="1"/>
              <a:t>tislam</a:t>
            </a:r>
            <a:endParaRPr lang="en-US" dirty="0"/>
          </a:p>
          <a:p>
            <a:pPr marL="0" indent="0">
              <a:buNone/>
            </a:pPr>
            <a:endParaRPr lang="en-US" dirty="0" smtClean="0"/>
          </a:p>
        </p:txBody>
      </p:sp>
      <p:sp>
        <p:nvSpPr>
          <p:cNvPr id="6" name="Date Placeholder 5"/>
          <p:cNvSpPr>
            <a:spLocks noGrp="1"/>
          </p:cNvSpPr>
          <p:nvPr>
            <p:ph type="dt" sz="half" idx="10"/>
          </p:nvPr>
        </p:nvSpPr>
        <p:spPr/>
        <p:txBody>
          <a:bodyPr/>
          <a:lstStyle/>
          <a:p>
            <a:r>
              <a:rPr lang="en-US" smtClean="0"/>
              <a:t>Tanzima Islam (tislam@purdue.edu)</a:t>
            </a:r>
            <a:endParaRPr lang="en-US" dirty="0"/>
          </a:p>
        </p:txBody>
      </p:sp>
      <p:sp>
        <p:nvSpPr>
          <p:cNvPr id="7" name="Footer Placeholder 6"/>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44</a:t>
            </a:fld>
            <a:endParaRPr lang="en-US" dirty="0"/>
          </a:p>
        </p:txBody>
      </p:sp>
    </p:spTree>
    <p:extLst>
      <p:ext uri="{BB962C8B-B14F-4D97-AF65-F5344CB8AC3E}">
        <p14:creationId xmlns:p14="http://schemas.microsoft.com/office/powerpoint/2010/main" val="27557927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a:t>
            </a:r>
            <a:r>
              <a:rPr lang="en-US" dirty="0" err="1" smtClean="0"/>
              <a:t>mcrCluster</a:t>
            </a:r>
            <a:endParaRPr lang="en-US" dirty="0"/>
          </a:p>
        </p:txBody>
      </p:sp>
      <p:sp>
        <p:nvSpPr>
          <p:cNvPr id="5" name="Date Placeholder 4"/>
          <p:cNvSpPr>
            <a:spLocks noGrp="1"/>
          </p:cNvSpPr>
          <p:nvPr>
            <p:ph type="dt" sz="half" idx="10"/>
          </p:nvPr>
        </p:nvSpPr>
        <p:spPr/>
        <p:txBody>
          <a:bodyPr/>
          <a:lstStyle/>
          <a:p>
            <a:r>
              <a:rPr lang="en-US" smtClean="0"/>
              <a:t>Tanzima Islam (tislam@purdue.edu)</a:t>
            </a:r>
            <a:endParaRPr lang="en-US" dirty="0"/>
          </a:p>
        </p:txBody>
      </p:sp>
      <p:sp>
        <p:nvSpPr>
          <p:cNvPr id="6" name="Footer Placeholder 5"/>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45</a:t>
            </a:fld>
            <a:endParaRPr lang="en-US" dirty="0"/>
          </a:p>
        </p:txBody>
      </p:sp>
    </p:spTree>
    <p:extLst>
      <p:ext uri="{BB962C8B-B14F-4D97-AF65-F5344CB8AC3E}">
        <p14:creationId xmlns:p14="http://schemas.microsoft.com/office/powerpoint/2010/main" val="33875777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Date Placeholder 2"/>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46</a:t>
            </a:fld>
            <a:endParaRPr lang="en-US" dirty="0"/>
          </a:p>
        </p:txBody>
      </p:sp>
    </p:spTree>
    <p:extLst>
      <p:ext uri="{BB962C8B-B14F-4D97-AF65-F5344CB8AC3E}">
        <p14:creationId xmlns:p14="http://schemas.microsoft.com/office/powerpoint/2010/main" val="3639845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 Failures in HPC</a:t>
            </a:r>
            <a:endParaRPr lang="en-US" dirty="0"/>
          </a:p>
        </p:txBody>
      </p:sp>
      <p:sp>
        <p:nvSpPr>
          <p:cNvPr id="3" name="Content Placeholder 2"/>
          <p:cNvSpPr>
            <a:spLocks noGrp="1"/>
          </p:cNvSpPr>
          <p:nvPr>
            <p:ph idx="1"/>
          </p:nvPr>
        </p:nvSpPr>
        <p:spPr>
          <a:xfrm>
            <a:off x="381000" y="1219200"/>
            <a:ext cx="8382000" cy="726866"/>
          </a:xfrm>
        </p:spPr>
        <p:txBody>
          <a:bodyPr/>
          <a:lstStyle/>
          <a:p>
            <a:r>
              <a:rPr lang="en-US" dirty="0" smtClean="0"/>
              <a:t>“A Large-scale Study of Failures in High-performance Computing Systems”, by Bianca Schroeder, Garth Gibson</a:t>
            </a:r>
          </a:p>
        </p:txBody>
      </p:sp>
      <p:pic>
        <p:nvPicPr>
          <p:cNvPr id="4" name="Picture 3" descr="failures-in-hpc-cmu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3" y="2435134"/>
            <a:ext cx="4294227" cy="2822666"/>
          </a:xfrm>
          <a:prstGeom prst="rect">
            <a:avLst/>
          </a:prstGeom>
          <a:solidFill>
            <a:schemeClr val="tx1"/>
          </a:solidFill>
        </p:spPr>
      </p:pic>
      <p:pic>
        <p:nvPicPr>
          <p:cNvPr id="5" name="Picture 4" descr="failures-in-hpc-cmu (dragged) 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375" y="2362200"/>
            <a:ext cx="4531426" cy="2904536"/>
          </a:xfrm>
          <a:prstGeom prst="rect">
            <a:avLst/>
          </a:prstGeom>
        </p:spPr>
      </p:pic>
      <p:sp>
        <p:nvSpPr>
          <p:cNvPr id="6" name="TextBox 5"/>
          <p:cNvSpPr txBox="1"/>
          <p:nvPr/>
        </p:nvSpPr>
        <p:spPr>
          <a:xfrm>
            <a:off x="533400" y="5562600"/>
            <a:ext cx="3657600" cy="369332"/>
          </a:xfrm>
          <a:prstGeom prst="rect">
            <a:avLst/>
          </a:prstGeom>
          <a:noFill/>
        </p:spPr>
        <p:txBody>
          <a:bodyPr wrap="square" rtlCol="0">
            <a:spAutoFit/>
          </a:bodyPr>
          <a:lstStyle/>
          <a:p>
            <a:r>
              <a:rPr lang="en-US" dirty="0" smtClean="0">
                <a:solidFill>
                  <a:srgbClr val="000000"/>
                </a:solidFill>
                <a:latin typeface="Times"/>
                <a:cs typeface="Times"/>
              </a:rPr>
              <a:t>Breakdown of root causes of failures</a:t>
            </a:r>
            <a:endParaRPr lang="en-US" dirty="0">
              <a:solidFill>
                <a:srgbClr val="000000"/>
              </a:solidFill>
              <a:latin typeface="Times"/>
              <a:cs typeface="Times"/>
            </a:endParaRPr>
          </a:p>
        </p:txBody>
      </p:sp>
      <p:sp>
        <p:nvSpPr>
          <p:cNvPr id="10" name="TextBox 9"/>
          <p:cNvSpPr txBox="1"/>
          <p:nvPr/>
        </p:nvSpPr>
        <p:spPr>
          <a:xfrm>
            <a:off x="4648200" y="5562600"/>
            <a:ext cx="4191000" cy="369332"/>
          </a:xfrm>
          <a:prstGeom prst="rect">
            <a:avLst/>
          </a:prstGeom>
          <a:noFill/>
        </p:spPr>
        <p:txBody>
          <a:bodyPr wrap="square" rtlCol="0">
            <a:spAutoFit/>
          </a:bodyPr>
          <a:lstStyle/>
          <a:p>
            <a:r>
              <a:rPr lang="en-US" dirty="0" smtClean="0">
                <a:solidFill>
                  <a:srgbClr val="000000"/>
                </a:solidFill>
                <a:latin typeface="Times"/>
                <a:cs typeface="Times"/>
              </a:rPr>
              <a:t>Breakdown of downtime into root causes</a:t>
            </a:r>
            <a:endParaRPr lang="en-US" dirty="0">
              <a:solidFill>
                <a:srgbClr val="000000"/>
              </a:solidFill>
              <a:latin typeface="Times"/>
              <a:cs typeface="Times"/>
            </a:endParaRPr>
          </a:p>
        </p:txBody>
      </p:sp>
      <p:sp>
        <p:nvSpPr>
          <p:cNvPr id="9" name="Date Placeholder 8"/>
          <p:cNvSpPr>
            <a:spLocks noGrp="1"/>
          </p:cNvSpPr>
          <p:nvPr>
            <p:ph type="dt" sz="half" idx="10"/>
          </p:nvPr>
        </p:nvSpPr>
        <p:spPr/>
        <p:txBody>
          <a:bodyPr/>
          <a:lstStyle/>
          <a:p>
            <a:r>
              <a:rPr lang="en-US" smtClean="0"/>
              <a:t>Tanzima Islam (tislam@purdue.edu)</a:t>
            </a:r>
            <a:endParaRPr lang="en-US" dirty="0"/>
          </a:p>
        </p:txBody>
      </p:sp>
      <p:sp>
        <p:nvSpPr>
          <p:cNvPr id="11" name="Footer Placeholder 10"/>
          <p:cNvSpPr>
            <a:spLocks noGrp="1"/>
          </p:cNvSpPr>
          <p:nvPr>
            <p:ph type="ftr" sz="quarter" idx="3"/>
          </p:nvPr>
        </p:nvSpPr>
        <p:spPr/>
        <p:txBody>
          <a:bodyPr/>
          <a:lstStyle/>
          <a:p>
            <a:r>
              <a:rPr lang="en-US" smtClean="0"/>
              <a:t>Reliable &amp; Scalable Checkpointing Systems</a:t>
            </a:r>
            <a:endParaRPr lang="en-US" dirty="0"/>
          </a:p>
        </p:txBody>
      </p:sp>
      <p:sp>
        <p:nvSpPr>
          <p:cNvPr id="7" name="Slide Number Placeholder 6"/>
          <p:cNvSpPr>
            <a:spLocks noGrp="1"/>
          </p:cNvSpPr>
          <p:nvPr>
            <p:ph type="sldNum" sz="quarter" idx="4"/>
          </p:nvPr>
        </p:nvSpPr>
        <p:spPr/>
        <p:txBody>
          <a:bodyPr/>
          <a:lstStyle/>
          <a:p>
            <a:fld id="{0EF8A7D6-9BFA-C441-9BC7-0AEF5299FFED}" type="slidenum">
              <a:rPr lang="en-US" smtClean="0"/>
              <a:pPr/>
              <a:t>47</a:t>
            </a:fld>
            <a:endParaRPr lang="en-US" dirty="0"/>
          </a:p>
        </p:txBody>
      </p:sp>
    </p:spTree>
    <p:extLst>
      <p:ext uri="{BB962C8B-B14F-4D97-AF65-F5344CB8AC3E}">
        <p14:creationId xmlns:p14="http://schemas.microsoft.com/office/powerpoint/2010/main" val="34755981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 Failures in HPC</a:t>
            </a:r>
            <a:endParaRPr lang="en-US" dirty="0"/>
          </a:p>
        </p:txBody>
      </p:sp>
      <p:sp>
        <p:nvSpPr>
          <p:cNvPr id="3" name="Content Placeholder 2"/>
          <p:cNvSpPr>
            <a:spLocks noGrp="1"/>
          </p:cNvSpPr>
          <p:nvPr>
            <p:ph idx="1"/>
          </p:nvPr>
        </p:nvSpPr>
        <p:spPr>
          <a:xfrm>
            <a:off x="381000" y="1219200"/>
            <a:ext cx="8382000" cy="726866"/>
          </a:xfrm>
        </p:spPr>
        <p:txBody>
          <a:bodyPr/>
          <a:lstStyle/>
          <a:p>
            <a:r>
              <a:rPr lang="en-US" dirty="0" smtClean="0"/>
              <a:t>“Hiding Checkpoint Overhead in HPC Applications with a Semi-Blocking Algorithm”, by </a:t>
            </a:r>
            <a:r>
              <a:rPr lang="en-US" dirty="0" err="1" smtClean="0"/>
              <a:t>Laxmikant</a:t>
            </a:r>
            <a:r>
              <a:rPr lang="en-US" dirty="0" smtClean="0"/>
              <a:t> </a:t>
            </a:r>
            <a:r>
              <a:rPr lang="en-US" dirty="0" err="1" smtClean="0"/>
              <a:t>Kalé</a:t>
            </a:r>
            <a:r>
              <a:rPr lang="en-US" dirty="0" smtClean="0"/>
              <a:t> </a:t>
            </a:r>
            <a:r>
              <a:rPr lang="en-US" i="1" dirty="0" smtClean="0"/>
              <a:t>et. al.</a:t>
            </a:r>
          </a:p>
        </p:txBody>
      </p:sp>
      <p:sp>
        <p:nvSpPr>
          <p:cNvPr id="10" name="TextBox 9"/>
          <p:cNvSpPr txBox="1"/>
          <p:nvPr/>
        </p:nvSpPr>
        <p:spPr>
          <a:xfrm>
            <a:off x="1828800" y="5562600"/>
            <a:ext cx="5867400" cy="369332"/>
          </a:xfrm>
          <a:prstGeom prst="rect">
            <a:avLst/>
          </a:prstGeom>
          <a:noFill/>
        </p:spPr>
        <p:txBody>
          <a:bodyPr wrap="square" rtlCol="0">
            <a:spAutoFit/>
          </a:bodyPr>
          <a:lstStyle/>
          <a:p>
            <a:r>
              <a:rPr lang="en-US" dirty="0" smtClean="0">
                <a:solidFill>
                  <a:srgbClr val="000000"/>
                </a:solidFill>
                <a:latin typeface="Times"/>
                <a:cs typeface="Times"/>
              </a:rPr>
              <a:t>Disparity between network bandwidth and memory size</a:t>
            </a:r>
            <a:endParaRPr lang="en-US" dirty="0">
              <a:solidFill>
                <a:srgbClr val="000000"/>
              </a:solidFill>
              <a:latin typeface="Times"/>
              <a:cs typeface="Times"/>
            </a:endParaRPr>
          </a:p>
        </p:txBody>
      </p:sp>
      <p:pic>
        <p:nvPicPr>
          <p:cNvPr id="9" name="Picture 8" descr="kale-uiuc-ckpt-freq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514600"/>
            <a:ext cx="7228702" cy="2971800"/>
          </a:xfrm>
          <a:prstGeom prst="rect">
            <a:avLst/>
          </a:prstGeom>
        </p:spPr>
      </p:pic>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48</a:t>
            </a:fld>
            <a:endParaRPr lang="en-US" dirty="0"/>
          </a:p>
        </p:txBody>
      </p:sp>
    </p:spTree>
    <p:extLst>
      <p:ext uri="{BB962C8B-B14F-4D97-AF65-F5344CB8AC3E}">
        <p14:creationId xmlns:p14="http://schemas.microsoft.com/office/powerpoint/2010/main" val="39779868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of This Thesis</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4</a:t>
            </a:fld>
            <a:endParaRPr lang="en-US" dirty="0"/>
          </a:p>
        </p:txBody>
      </p:sp>
      <p:sp>
        <p:nvSpPr>
          <p:cNvPr id="7" name="Cross 6"/>
          <p:cNvSpPr/>
          <p:nvPr/>
        </p:nvSpPr>
        <p:spPr>
          <a:xfrm>
            <a:off x="2819400" y="2667000"/>
            <a:ext cx="1752600" cy="1447800"/>
          </a:xfrm>
          <a:prstGeom prst="plus">
            <a:avLst/>
          </a:prstGeom>
          <a:solidFill>
            <a:srgbClr val="800000"/>
          </a:solidFill>
          <a:ln>
            <a:solidFill>
              <a:srgbClr val="7F7F7F"/>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cap="small" dirty="0" smtClean="0">
                <a:solidFill>
                  <a:srgbClr val="FFFFFF"/>
                </a:solidFill>
                <a:latin typeface="Times"/>
                <a:cs typeface="Times"/>
              </a:rPr>
              <a:t>FALCON</a:t>
            </a:r>
            <a:endParaRPr lang="en-US" sz="1600" b="1" cap="small" dirty="0">
              <a:solidFill>
                <a:srgbClr val="FFFFFF"/>
              </a:solidFill>
              <a:latin typeface="Times"/>
              <a:cs typeface="Times"/>
            </a:endParaRPr>
          </a:p>
        </p:txBody>
      </p:sp>
      <p:sp>
        <p:nvSpPr>
          <p:cNvPr id="16" name="Rounded Rectangular Callout 15"/>
          <p:cNvSpPr/>
          <p:nvPr/>
        </p:nvSpPr>
        <p:spPr>
          <a:xfrm>
            <a:off x="146336" y="3962684"/>
            <a:ext cx="2803972" cy="1123712"/>
          </a:xfrm>
          <a:prstGeom prst="wedgeRoundRectCallout">
            <a:avLst>
              <a:gd name="adj1" fmla="val 54993"/>
              <a:gd name="adj2" fmla="val -73741"/>
              <a:gd name="adj3" fmla="val 16667"/>
            </a:avLst>
          </a:prstGeom>
          <a:solidFill>
            <a:srgbClr val="FFFFFF"/>
          </a:solidFill>
          <a:ln w="19050" cmpd="sng">
            <a:solidFill>
              <a:schemeClr val="tx2">
                <a:lumMod val="90000"/>
              </a:schemeClr>
            </a:solid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500" b="1" dirty="0" smtClean="0">
                <a:solidFill>
                  <a:schemeClr val="bg1"/>
                </a:solidFill>
                <a:latin typeface="Times"/>
                <a:cs typeface="Times"/>
              </a:rPr>
              <a:t>Reliable Checkpointing System in Grid</a:t>
            </a:r>
          </a:p>
          <a:p>
            <a:pPr algn="ctr"/>
            <a:r>
              <a:rPr lang="en-US" sz="1500" b="1" dirty="0" smtClean="0">
                <a:solidFill>
                  <a:schemeClr val="bg1"/>
                </a:solidFill>
                <a:latin typeface="Times"/>
                <a:cs typeface="Times"/>
              </a:rPr>
              <a:t>[Best Student Paper Nomination, SC’09]</a:t>
            </a:r>
          </a:p>
        </p:txBody>
      </p:sp>
      <p:sp>
        <p:nvSpPr>
          <p:cNvPr id="17" name="Rounded Rectangular Callout 16"/>
          <p:cNvSpPr/>
          <p:nvPr/>
        </p:nvSpPr>
        <p:spPr>
          <a:xfrm>
            <a:off x="6934200" y="2813100"/>
            <a:ext cx="2144672" cy="1123712"/>
          </a:xfrm>
          <a:prstGeom prst="wedgeRoundRectCallout">
            <a:avLst>
              <a:gd name="adj1" fmla="val -88078"/>
              <a:gd name="adj2" fmla="val 12349"/>
              <a:gd name="adj3" fmla="val 16667"/>
            </a:avLst>
          </a:prstGeom>
          <a:solidFill>
            <a:srgbClr val="FFFFFF"/>
          </a:solidFill>
          <a:ln w="19050" cmpd="sng">
            <a:solidFill>
              <a:schemeClr val="tx2">
                <a:lumMod val="90000"/>
              </a:schemeClr>
            </a:solidFill>
          </a:ln>
        </p:spPr>
        <p:style>
          <a:lnRef idx="1">
            <a:schemeClr val="accent1"/>
          </a:lnRef>
          <a:fillRef idx="3">
            <a:schemeClr val="accent1"/>
          </a:fillRef>
          <a:effectRef idx="2">
            <a:schemeClr val="accent1"/>
          </a:effectRef>
          <a:fontRef idx="minor">
            <a:schemeClr val="lt1"/>
          </a:fontRef>
        </p:style>
        <p:txBody>
          <a:bodyPr wrap="square" lIns="0" rIns="0" rtlCol="0" anchor="ctr">
            <a:spAutoFit/>
          </a:bodyPr>
          <a:lstStyle/>
          <a:p>
            <a:pPr algn="ctr"/>
            <a:r>
              <a:rPr lang="en-US" sz="1500" b="1" dirty="0" smtClean="0">
                <a:solidFill>
                  <a:schemeClr val="bg1"/>
                </a:solidFill>
                <a:latin typeface="Times"/>
                <a:cs typeface="Times"/>
              </a:rPr>
              <a:t>Scalable Checkpointing System in HPC</a:t>
            </a:r>
          </a:p>
          <a:p>
            <a:pPr algn="ctr"/>
            <a:r>
              <a:rPr lang="en-US" sz="1500" b="1" dirty="0" smtClean="0">
                <a:solidFill>
                  <a:schemeClr val="bg1"/>
                </a:solidFill>
                <a:latin typeface="Times"/>
                <a:cs typeface="Times"/>
              </a:rPr>
              <a:t>[Best Student Paper Nomination, SC’12]</a:t>
            </a:r>
            <a:endParaRPr lang="en-US" sz="1500" b="1" dirty="0">
              <a:solidFill>
                <a:schemeClr val="bg1"/>
              </a:solidFill>
              <a:latin typeface="Times"/>
              <a:cs typeface="Times"/>
            </a:endParaRPr>
          </a:p>
        </p:txBody>
      </p:sp>
      <p:sp>
        <p:nvSpPr>
          <p:cNvPr id="18" name="Oval Callout 17"/>
          <p:cNvSpPr/>
          <p:nvPr/>
        </p:nvSpPr>
        <p:spPr>
          <a:xfrm>
            <a:off x="5486400" y="5007392"/>
            <a:ext cx="2604368" cy="555208"/>
          </a:xfrm>
          <a:prstGeom prst="wedgeEllipseCallout">
            <a:avLst>
              <a:gd name="adj1" fmla="val -71530"/>
              <a:gd name="adj2" fmla="val -97923"/>
            </a:avLst>
          </a:prstGeom>
          <a:solidFill>
            <a:srgbClr val="FFFFFF"/>
          </a:solidFill>
          <a:ln>
            <a:solidFill>
              <a:schemeClr val="tx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latin typeface="Times"/>
                <a:cs typeface="Times"/>
              </a:rPr>
              <a:t>Unpublished</a:t>
            </a:r>
            <a:endParaRPr lang="en-US" sz="1200" b="1" dirty="0">
              <a:solidFill>
                <a:schemeClr val="bg1"/>
              </a:solidFill>
              <a:latin typeface="Times"/>
              <a:cs typeface="Times"/>
            </a:endParaRPr>
          </a:p>
        </p:txBody>
      </p:sp>
      <p:sp>
        <p:nvSpPr>
          <p:cNvPr id="19" name="Cross 18"/>
          <p:cNvSpPr/>
          <p:nvPr/>
        </p:nvSpPr>
        <p:spPr>
          <a:xfrm>
            <a:off x="3886200" y="1676400"/>
            <a:ext cx="1447800" cy="1371600"/>
          </a:xfrm>
          <a:prstGeom prst="plus">
            <a:avLst/>
          </a:prstGeom>
          <a:solidFill>
            <a:srgbClr val="7F7F7F"/>
          </a:solidFill>
          <a:ln>
            <a:solidFill>
              <a:srgbClr val="7F7F7F"/>
            </a:solidFill>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1400" b="1" dirty="0" smtClean="0">
                <a:solidFill>
                  <a:srgbClr val="FFFFFF"/>
                </a:solidFill>
                <a:latin typeface="Times"/>
                <a:cs typeface="Times"/>
              </a:rPr>
              <a:t>Compression on Multi-core</a:t>
            </a:r>
            <a:endParaRPr lang="en-US" sz="1400" b="1" dirty="0">
              <a:solidFill>
                <a:srgbClr val="FFFFFF"/>
              </a:solidFill>
              <a:latin typeface="Times"/>
              <a:cs typeface="Times"/>
            </a:endParaRPr>
          </a:p>
        </p:txBody>
      </p:sp>
      <p:sp>
        <p:nvSpPr>
          <p:cNvPr id="21" name="Oval Callout 20"/>
          <p:cNvSpPr/>
          <p:nvPr/>
        </p:nvSpPr>
        <p:spPr>
          <a:xfrm>
            <a:off x="1066800" y="1447800"/>
            <a:ext cx="2133600" cy="763966"/>
          </a:xfrm>
          <a:prstGeom prst="wedgeEllipseCallout">
            <a:avLst>
              <a:gd name="adj1" fmla="val 90261"/>
              <a:gd name="adj2" fmla="val 39800"/>
            </a:avLst>
          </a:prstGeom>
          <a:solidFill>
            <a:srgbClr val="FFFFFF"/>
          </a:solidFill>
          <a:ln>
            <a:solidFill>
              <a:schemeClr val="tx2">
                <a:lumMod val="90000"/>
              </a:schemeClr>
            </a:solidFill>
          </a:ln>
          <a:effectLst>
            <a:outerShdw blurRad="50800" dist="381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latin typeface="Times"/>
                <a:cs typeface="Times"/>
              </a:rPr>
              <a:t>2</a:t>
            </a:r>
            <a:r>
              <a:rPr lang="en-US" sz="1200" b="1" baseline="30000" dirty="0" smtClean="0">
                <a:solidFill>
                  <a:schemeClr val="bg1"/>
                </a:solidFill>
                <a:latin typeface="Times"/>
                <a:cs typeface="Times"/>
              </a:rPr>
              <a:t>nd</a:t>
            </a:r>
            <a:r>
              <a:rPr lang="en-US" sz="1200" b="1" dirty="0" smtClean="0">
                <a:solidFill>
                  <a:schemeClr val="bg1"/>
                </a:solidFill>
                <a:latin typeface="Times"/>
                <a:cs typeface="Times"/>
              </a:rPr>
              <a:t> Place, ACM Student Research Competition’10</a:t>
            </a:r>
            <a:endParaRPr lang="en-US" sz="1200" b="1" dirty="0">
              <a:solidFill>
                <a:schemeClr val="bg1"/>
              </a:solidFill>
              <a:latin typeface="Times"/>
              <a:cs typeface="Times"/>
            </a:endParaRPr>
          </a:p>
        </p:txBody>
      </p:sp>
      <p:sp>
        <p:nvSpPr>
          <p:cNvPr id="14" name="Cross 13"/>
          <p:cNvSpPr/>
          <p:nvPr/>
        </p:nvSpPr>
        <p:spPr>
          <a:xfrm>
            <a:off x="4572000" y="2667000"/>
            <a:ext cx="1752600" cy="1447800"/>
          </a:xfrm>
          <a:prstGeom prst="plus">
            <a:avLst/>
          </a:prstGeom>
          <a:solidFill>
            <a:srgbClr val="800000"/>
          </a:solidFill>
          <a:ln>
            <a:solidFill>
              <a:srgbClr val="7F7F7F"/>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cap="small" dirty="0" err="1" smtClean="0">
                <a:solidFill>
                  <a:srgbClr val="FFFFFF"/>
                </a:solidFill>
                <a:latin typeface="Times"/>
                <a:cs typeface="Times"/>
              </a:rPr>
              <a:t>mcrEngine</a:t>
            </a:r>
            <a:endParaRPr lang="en-US" sz="1600" b="1" cap="small" dirty="0">
              <a:solidFill>
                <a:srgbClr val="FFFFFF"/>
              </a:solidFill>
              <a:latin typeface="Times"/>
              <a:cs typeface="Times"/>
            </a:endParaRPr>
          </a:p>
        </p:txBody>
      </p:sp>
      <p:sp>
        <p:nvSpPr>
          <p:cNvPr id="15" name="Cross 14"/>
          <p:cNvSpPr/>
          <p:nvPr/>
        </p:nvSpPr>
        <p:spPr>
          <a:xfrm>
            <a:off x="3886200" y="3733800"/>
            <a:ext cx="1447800" cy="1371600"/>
          </a:xfrm>
          <a:prstGeom prst="plus">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cap="small" dirty="0" err="1" smtClean="0">
                <a:solidFill>
                  <a:schemeClr val="tx1"/>
                </a:solidFill>
                <a:latin typeface="Times"/>
                <a:cs typeface="Times"/>
              </a:rPr>
              <a:t>mcrCluster</a:t>
            </a:r>
            <a:endParaRPr lang="en-US" sz="1600" b="1" cap="small" dirty="0">
              <a:solidFill>
                <a:schemeClr val="tx1"/>
              </a:solidFill>
              <a:latin typeface="Times"/>
              <a:cs typeface="Times"/>
            </a:endParaRPr>
          </a:p>
        </p:txBody>
      </p:sp>
      <p:grpSp>
        <p:nvGrpSpPr>
          <p:cNvPr id="20" name="Group 19"/>
          <p:cNvGrpSpPr/>
          <p:nvPr/>
        </p:nvGrpSpPr>
        <p:grpSpPr>
          <a:xfrm>
            <a:off x="1143000" y="5867400"/>
            <a:ext cx="1600200" cy="381000"/>
            <a:chOff x="3676" y="0"/>
            <a:chExt cx="2139850" cy="381000"/>
          </a:xfrm>
        </p:grpSpPr>
        <p:sp>
          <p:nvSpPr>
            <p:cNvPr id="22" name="Chevron 21"/>
            <p:cNvSpPr/>
            <p:nvPr/>
          </p:nvSpPr>
          <p:spPr>
            <a:xfrm>
              <a:off x="3676" y="0"/>
              <a:ext cx="2139850" cy="381000"/>
            </a:xfrm>
            <a:prstGeom prst="chevron">
              <a:avLst/>
            </a:prstGeom>
            <a:solidFill>
              <a:schemeClr val="accent3">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Chevron 4"/>
            <p:cNvSpPr/>
            <p:nvPr/>
          </p:nvSpPr>
          <p:spPr>
            <a:xfrm>
              <a:off x="194176" y="0"/>
              <a:ext cx="1758850" cy="381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2007 - 2009</a:t>
              </a:r>
              <a:endParaRPr lang="en-US" sz="1800" kern="1200" dirty="0"/>
            </a:p>
          </p:txBody>
        </p:sp>
      </p:grpSp>
      <p:grpSp>
        <p:nvGrpSpPr>
          <p:cNvPr id="24" name="Group 23"/>
          <p:cNvGrpSpPr/>
          <p:nvPr/>
        </p:nvGrpSpPr>
        <p:grpSpPr>
          <a:xfrm>
            <a:off x="2743201" y="5867400"/>
            <a:ext cx="1600200" cy="381000"/>
            <a:chOff x="2321" y="0"/>
            <a:chExt cx="2828627" cy="381000"/>
          </a:xfrm>
        </p:grpSpPr>
        <p:sp>
          <p:nvSpPr>
            <p:cNvPr id="25" name="Chevron 24"/>
            <p:cNvSpPr/>
            <p:nvPr/>
          </p:nvSpPr>
          <p:spPr>
            <a:xfrm>
              <a:off x="2321" y="0"/>
              <a:ext cx="2828627" cy="381000"/>
            </a:xfrm>
            <a:prstGeom prst="chevron">
              <a:avLst/>
            </a:prstGeom>
            <a:solidFill>
              <a:schemeClr val="accent3">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Chevron 4"/>
            <p:cNvSpPr/>
            <p:nvPr/>
          </p:nvSpPr>
          <p:spPr>
            <a:xfrm>
              <a:off x="192821" y="0"/>
              <a:ext cx="2447627" cy="381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2009-2010</a:t>
              </a:r>
              <a:endParaRPr lang="en-US" sz="1800" kern="1200" dirty="0"/>
            </a:p>
          </p:txBody>
        </p:sp>
      </p:grpSp>
      <p:grpSp>
        <p:nvGrpSpPr>
          <p:cNvPr id="27" name="Group 26"/>
          <p:cNvGrpSpPr/>
          <p:nvPr/>
        </p:nvGrpSpPr>
        <p:grpSpPr>
          <a:xfrm>
            <a:off x="4304190" y="5867400"/>
            <a:ext cx="1600200" cy="381000"/>
            <a:chOff x="2319" y="0"/>
            <a:chExt cx="2828627" cy="381000"/>
          </a:xfrm>
        </p:grpSpPr>
        <p:sp>
          <p:nvSpPr>
            <p:cNvPr id="28" name="Chevron 27"/>
            <p:cNvSpPr/>
            <p:nvPr/>
          </p:nvSpPr>
          <p:spPr>
            <a:xfrm>
              <a:off x="2319" y="0"/>
              <a:ext cx="2828627" cy="381000"/>
            </a:xfrm>
            <a:prstGeom prst="chevron">
              <a:avLst/>
            </a:prstGeom>
            <a:solidFill>
              <a:schemeClr val="accent3">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Chevron 4"/>
            <p:cNvSpPr/>
            <p:nvPr/>
          </p:nvSpPr>
          <p:spPr>
            <a:xfrm>
              <a:off x="71629" y="0"/>
              <a:ext cx="2447627" cy="381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2010-2012</a:t>
              </a:r>
              <a:endParaRPr lang="en-US" sz="1800" kern="1200" dirty="0"/>
            </a:p>
          </p:txBody>
        </p:sp>
      </p:grpSp>
      <p:grpSp>
        <p:nvGrpSpPr>
          <p:cNvPr id="30" name="Group 29"/>
          <p:cNvGrpSpPr/>
          <p:nvPr/>
        </p:nvGrpSpPr>
        <p:grpSpPr>
          <a:xfrm>
            <a:off x="5840520" y="5867400"/>
            <a:ext cx="1600200" cy="381000"/>
            <a:chOff x="-45195" y="0"/>
            <a:chExt cx="2828626" cy="381000"/>
          </a:xfrm>
        </p:grpSpPr>
        <p:sp>
          <p:nvSpPr>
            <p:cNvPr id="31" name="Chevron 30"/>
            <p:cNvSpPr/>
            <p:nvPr/>
          </p:nvSpPr>
          <p:spPr>
            <a:xfrm>
              <a:off x="-45195" y="0"/>
              <a:ext cx="2828626" cy="381000"/>
            </a:xfrm>
            <a:prstGeom prst="chevron">
              <a:avLst/>
            </a:prstGeom>
            <a:solidFill>
              <a:schemeClr val="accent3">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Chevron 4"/>
            <p:cNvSpPr/>
            <p:nvPr/>
          </p:nvSpPr>
          <p:spPr>
            <a:xfrm>
              <a:off x="113925" y="0"/>
              <a:ext cx="2447628" cy="381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2012-2013</a:t>
              </a:r>
              <a:endParaRPr lang="en-US" sz="1800" kern="1200" dirty="0"/>
            </a:p>
          </p:txBody>
        </p:sp>
      </p:grpSp>
      <p:sp>
        <p:nvSpPr>
          <p:cNvPr id="8" name="Rounded Rectangular Callout 7"/>
          <p:cNvSpPr/>
          <p:nvPr/>
        </p:nvSpPr>
        <p:spPr bwMode="auto">
          <a:xfrm>
            <a:off x="3810000" y="5334000"/>
            <a:ext cx="762000" cy="381000"/>
          </a:xfrm>
          <a:prstGeom prst="wedgeRoundRectCallout">
            <a:avLst>
              <a:gd name="adj1" fmla="val 6674"/>
              <a:gd name="adj2" fmla="val 104567"/>
              <a:gd name="adj3" fmla="val 16667"/>
            </a:avLst>
          </a:prstGeom>
          <a:noFill/>
          <a:ln>
            <a:solidFill>
              <a:schemeClr val="bg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latin typeface="Times"/>
              </a:rPr>
              <a:t>Prelim</a:t>
            </a:r>
          </a:p>
        </p:txBody>
      </p:sp>
    </p:spTree>
    <p:extLst>
      <p:ext uri="{BB962C8B-B14F-4D97-AF65-F5344CB8AC3E}">
        <p14:creationId xmlns:p14="http://schemas.microsoft.com/office/powerpoint/2010/main" val="16037323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9" presetClass="emph" presetSubtype="0" grpId="1" nodeType="withEffect">
                                  <p:stCondLst>
                                    <p:cond delay="0"/>
                                  </p:stCondLst>
                                  <p:childTnLst>
                                    <p:set>
                                      <p:cBhvr rctx="PPT">
                                        <p:cTn id="32" dur="indefinite"/>
                                        <p:tgtEl>
                                          <p:spTgt spid="7"/>
                                        </p:tgtEl>
                                        <p:attrNameLst>
                                          <p:attrName>style.opacity</p:attrName>
                                        </p:attrNameLst>
                                      </p:cBhvr>
                                      <p:to>
                                        <p:strVal val="0.5"/>
                                      </p:to>
                                    </p:set>
                                    <p:animEffect filter="image" prLst="opacity: 0.5">
                                      <p:cBhvr rctx="IE">
                                        <p:cTn id="33" dur="indefinite"/>
                                        <p:tgtEl>
                                          <p:spTgt spid="7"/>
                                        </p:tgtEl>
                                      </p:cBhvr>
                                    </p:animEffect>
                                  </p:childTnLst>
                                </p:cTn>
                              </p:par>
                              <p:par>
                                <p:cTn id="34" presetID="9" presetClass="emph" presetSubtype="0" grpId="1" nodeType="withEffect">
                                  <p:stCondLst>
                                    <p:cond delay="0"/>
                                  </p:stCondLst>
                                  <p:childTnLst>
                                    <p:set>
                                      <p:cBhvr rctx="PPT">
                                        <p:cTn id="35" dur="indefinite"/>
                                        <p:tgtEl>
                                          <p:spTgt spid="19"/>
                                        </p:tgtEl>
                                        <p:attrNameLst>
                                          <p:attrName>style.opacity</p:attrName>
                                        </p:attrNameLst>
                                      </p:cBhvr>
                                      <p:to>
                                        <p:strVal val="0.5"/>
                                      </p:to>
                                    </p:set>
                                    <p:animEffect filter="image" prLst="opacity: 0.5">
                                      <p:cBhvr rctx="IE">
                                        <p:cTn id="36" dur="indefinite"/>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6" grpId="0" animBg="1"/>
      <p:bldP spid="17" grpId="0" animBg="1"/>
      <p:bldP spid="18" grpId="0" animBg="1"/>
      <p:bldP spid="19" grpId="0" animBg="1"/>
      <p:bldP spid="19" grpId="1" animBg="1"/>
      <p:bldP spid="21" grpId="0" animBg="1"/>
      <p:bldP spid="14" grpId="0" animBg="1"/>
      <p:bldP spid="15"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Falcon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49</a:t>
            </a:fld>
            <a:endParaRPr lang="en-US" dirty="0"/>
          </a:p>
        </p:txBody>
      </p:sp>
    </p:spTree>
    <p:extLst>
      <p:ext uri="{BB962C8B-B14F-4D97-AF65-F5344CB8AC3E}">
        <p14:creationId xmlns:p14="http://schemas.microsoft.com/office/powerpoint/2010/main" val="35801144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a:rPr>
              <a:t>[Backup Slide] Breakdown of Overheads</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11" name="Content Placeholder 2"/>
          <p:cNvSpPr>
            <a:spLocks noGrp="1"/>
          </p:cNvSpPr>
          <p:nvPr>
            <p:ph idx="1"/>
          </p:nvPr>
        </p:nvSpPr>
        <p:spPr>
          <a:xfrm>
            <a:off x="381000" y="1143000"/>
            <a:ext cx="8382000" cy="806888"/>
          </a:xfrm>
        </p:spPr>
        <p:txBody>
          <a:bodyPr/>
          <a:lstStyle/>
          <a:p>
            <a:r>
              <a:rPr lang="en-US" dirty="0"/>
              <a:t>Performance scales with checkpoint </a:t>
            </a:r>
            <a:r>
              <a:rPr lang="en-US" dirty="0" smtClean="0"/>
              <a:t>sizes</a:t>
            </a:r>
          </a:p>
          <a:p>
            <a:r>
              <a:rPr lang="en-US" dirty="0" smtClean="0"/>
              <a:t>Lower network transfer overhead</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4212068741"/>
              </p:ext>
            </p:extLst>
          </p:nvPr>
        </p:nvGraphicFramePr>
        <p:xfrm>
          <a:off x="0" y="2438400"/>
          <a:ext cx="47244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3894928555"/>
              </p:ext>
            </p:extLst>
          </p:nvPr>
        </p:nvGraphicFramePr>
        <p:xfrm>
          <a:off x="4343400" y="2438400"/>
          <a:ext cx="4800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0EF8A7D6-9BFA-C441-9BC7-0AEF5299FFED}" type="slidenum">
              <a:rPr lang="en-US" smtClean="0"/>
              <a:pPr/>
              <a:t>50</a:t>
            </a:fld>
            <a:endParaRPr lang="en-US" dirty="0"/>
          </a:p>
        </p:txBody>
      </p:sp>
    </p:spTree>
    <p:extLst>
      <p:ext uri="{BB962C8B-B14F-4D97-AF65-F5344CB8AC3E}">
        <p14:creationId xmlns:p14="http://schemas.microsoft.com/office/powerpoint/2010/main" val="42558670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a:rPr>
              <a:t>[Backup Slide] Parallel Falcon</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11" name="Content Placeholder 2"/>
          <p:cNvSpPr>
            <a:spLocks noGrp="1"/>
          </p:cNvSpPr>
          <p:nvPr>
            <p:ph idx="1"/>
          </p:nvPr>
        </p:nvSpPr>
        <p:spPr>
          <a:xfrm>
            <a:off x="381000" y="1143000"/>
            <a:ext cx="8382000" cy="366767"/>
          </a:xfrm>
        </p:spPr>
        <p:txBody>
          <a:bodyPr/>
          <a:lstStyle/>
          <a:p>
            <a:r>
              <a:rPr lang="en-US" dirty="0" smtClean="0"/>
              <a:t>67% improvement in CPU time</a:t>
            </a:r>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2769577902"/>
              </p:ext>
            </p:extLst>
          </p:nvPr>
        </p:nvGraphicFramePr>
        <p:xfrm>
          <a:off x="4495800" y="2438400"/>
          <a:ext cx="46482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2959839725"/>
              </p:ext>
            </p:extLst>
          </p:nvPr>
        </p:nvGraphicFramePr>
        <p:xfrm>
          <a:off x="0" y="2438400"/>
          <a:ext cx="4724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0EF8A7D6-9BFA-C441-9BC7-0AEF5299FFED}" type="slidenum">
              <a:rPr lang="en-US" smtClean="0"/>
              <a:pPr/>
              <a:t>51</a:t>
            </a:fld>
            <a:endParaRPr lang="en-US" dirty="0"/>
          </a:p>
        </p:txBody>
      </p:sp>
    </p:spTree>
    <p:extLst>
      <p:ext uri="{BB962C8B-B14F-4D97-AF65-F5344CB8AC3E}">
        <p14:creationId xmlns:p14="http://schemas.microsoft.com/office/powerpoint/2010/main" val="15255949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chart seriesIdx="-4" categoryIdx="3" bldStep="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graphicEl>
                                              <a:chart seriesIdx="-4" categoryIdx="4" bldStep="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graphicEl>
                                              <a:chart seriesIdx="-4" categoryIdx="5" bldStep="category"/>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graphicEl>
                                              <a:chart seriesIdx="-4" categoryIdx="6"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graphicEl>
                                              <a:chart seriesIdx="-4" categoryIdx="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category"/>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a:t>
            </a:r>
            <a:r>
              <a:rPr lang="en-US" dirty="0" err="1" smtClean="0"/>
              <a:t>mcrEngine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52</a:t>
            </a:fld>
            <a:endParaRPr lang="en-US" dirty="0"/>
          </a:p>
        </p:txBody>
      </p:sp>
    </p:spTree>
    <p:extLst>
      <p:ext uri="{BB962C8B-B14F-4D97-AF65-F5344CB8AC3E}">
        <p14:creationId xmlns:p14="http://schemas.microsoft.com/office/powerpoint/2010/main" val="4944194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 How to Find Similarity</a:t>
            </a:r>
            <a:endParaRPr lang="en-US" dirty="0"/>
          </a:p>
        </p:txBody>
      </p:sp>
      <p:grpSp>
        <p:nvGrpSpPr>
          <p:cNvPr id="11" name="Group 10"/>
          <p:cNvGrpSpPr/>
          <p:nvPr/>
        </p:nvGrpSpPr>
        <p:grpSpPr>
          <a:xfrm>
            <a:off x="1132064" y="1331854"/>
            <a:ext cx="6564136" cy="4136588"/>
            <a:chOff x="268466" y="155097"/>
            <a:chExt cx="10132834" cy="6646530"/>
          </a:xfrm>
        </p:grpSpPr>
        <p:sp>
          <p:nvSpPr>
            <p:cNvPr id="12" name="Rectangle 11"/>
            <p:cNvSpPr/>
            <p:nvPr/>
          </p:nvSpPr>
          <p:spPr>
            <a:xfrm>
              <a:off x="283662" y="1022832"/>
              <a:ext cx="2668509" cy="1852279"/>
            </a:xfrm>
            <a:prstGeom prst="rect">
              <a:avLst/>
            </a:prstGeom>
            <a:noFill/>
            <a:ln>
              <a:solidFill>
                <a:schemeClr val="tx2">
                  <a:lumMod val="50000"/>
                </a:schemeClr>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000">
                <a:solidFill>
                  <a:schemeClr val="bg1"/>
                </a:solidFill>
                <a:latin typeface="Times"/>
              </a:endParaRPr>
            </a:p>
          </p:txBody>
        </p:sp>
        <p:sp>
          <p:nvSpPr>
            <p:cNvPr id="13" name="TextBox 12"/>
            <p:cNvSpPr txBox="1"/>
            <p:nvPr/>
          </p:nvSpPr>
          <p:spPr>
            <a:xfrm>
              <a:off x="296363" y="1469203"/>
              <a:ext cx="2636004" cy="1384670"/>
            </a:xfrm>
            <a:prstGeom prst="rect">
              <a:avLst/>
            </a:prstGeom>
            <a:noFill/>
            <a:effectLst/>
          </p:spPr>
          <p:txBody>
            <a:bodyPr wrap="square" rtlCol="0">
              <a:spAutoFit/>
            </a:bodyPr>
            <a:lstStyle/>
            <a:p>
              <a:r>
                <a:rPr lang="en-US" sz="1000" dirty="0" smtClean="0">
                  <a:solidFill>
                    <a:schemeClr val="bg1"/>
                  </a:solidFill>
                  <a:latin typeface="Times"/>
                  <a:cs typeface="Times"/>
                </a:rPr>
                <a:t>Group </a:t>
              </a:r>
              <a:r>
                <a:rPr lang="en-US" sz="1000" dirty="0" err="1" smtClean="0">
                  <a:solidFill>
                    <a:schemeClr val="bg1"/>
                  </a:solidFill>
                  <a:latin typeface="Times"/>
                  <a:cs typeface="Times"/>
                </a:rPr>
                <a:t>ToyGrp</a:t>
              </a:r>
              <a:r>
                <a:rPr lang="en-US" sz="1000" dirty="0" smtClean="0">
                  <a:solidFill>
                    <a:schemeClr val="bg1"/>
                  </a:solidFill>
                  <a:latin typeface="Times"/>
                  <a:cs typeface="Times"/>
                </a:rPr>
                <a:t>{</a:t>
              </a:r>
            </a:p>
            <a:p>
              <a:r>
                <a:rPr lang="en-US" sz="1000" dirty="0">
                  <a:solidFill>
                    <a:schemeClr val="bg1"/>
                  </a:solidFill>
                  <a:latin typeface="Times"/>
                  <a:cs typeface="Times"/>
                </a:rPr>
                <a:t> </a:t>
              </a:r>
              <a:r>
                <a:rPr lang="en-US" sz="1000" dirty="0" smtClean="0">
                  <a:solidFill>
                    <a:schemeClr val="bg1"/>
                  </a:solidFill>
                  <a:latin typeface="Times"/>
                  <a:cs typeface="Times"/>
                </a:rPr>
                <a:t>      float Temperature[1024];</a:t>
              </a:r>
            </a:p>
            <a:p>
              <a:r>
                <a:rPr lang="en-US" sz="1000" dirty="0" smtClean="0">
                  <a:solidFill>
                    <a:schemeClr val="bg1"/>
                  </a:solidFill>
                  <a:latin typeface="Times"/>
                  <a:cs typeface="Times"/>
                </a:rPr>
                <a:t>       short Pressure[20][30];</a:t>
              </a:r>
            </a:p>
            <a:p>
              <a:r>
                <a:rPr lang="en-US" sz="1000" dirty="0" smtClean="0">
                  <a:solidFill>
                    <a:schemeClr val="bg1"/>
                  </a:solidFill>
                  <a:latin typeface="Times"/>
                  <a:cs typeface="Times"/>
                </a:rPr>
                <a:t>       </a:t>
              </a:r>
              <a:r>
                <a:rPr lang="en-US" sz="1000" dirty="0" err="1" smtClean="0">
                  <a:solidFill>
                    <a:schemeClr val="bg1"/>
                  </a:solidFill>
                  <a:latin typeface="Times"/>
                  <a:cs typeface="Times"/>
                </a:rPr>
                <a:t>int</a:t>
              </a:r>
              <a:r>
                <a:rPr lang="en-US" sz="1000" dirty="0" smtClean="0">
                  <a:solidFill>
                    <a:schemeClr val="bg1"/>
                  </a:solidFill>
                  <a:latin typeface="Times"/>
                  <a:cs typeface="Times"/>
                </a:rPr>
                <a:t> Humidity;</a:t>
              </a:r>
            </a:p>
            <a:p>
              <a:r>
                <a:rPr lang="en-US" sz="1000" dirty="0" smtClean="0">
                  <a:solidFill>
                    <a:schemeClr val="bg1"/>
                  </a:solidFill>
                  <a:latin typeface="Times"/>
                  <a:cs typeface="Times"/>
                </a:rPr>
                <a:t>};</a:t>
              </a:r>
              <a:endParaRPr lang="en-US" sz="1000" dirty="0">
                <a:solidFill>
                  <a:schemeClr val="bg1"/>
                </a:solidFill>
                <a:latin typeface="Times"/>
                <a:cs typeface="Times"/>
              </a:endParaRPr>
            </a:p>
          </p:txBody>
        </p:sp>
        <p:sp>
          <p:nvSpPr>
            <p:cNvPr id="14" name="Rectangle 13"/>
            <p:cNvSpPr/>
            <p:nvPr/>
          </p:nvSpPr>
          <p:spPr>
            <a:xfrm>
              <a:off x="283664" y="3143553"/>
              <a:ext cx="2655810" cy="2028053"/>
            </a:xfrm>
            <a:prstGeom prst="rect">
              <a:avLst/>
            </a:prstGeom>
            <a:noFill/>
            <a:ln>
              <a:solidFill>
                <a:schemeClr val="bg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000">
                <a:solidFill>
                  <a:schemeClr val="bg1"/>
                </a:solidFill>
                <a:latin typeface="Times"/>
              </a:endParaRPr>
            </a:p>
          </p:txBody>
        </p:sp>
        <p:sp>
          <p:nvSpPr>
            <p:cNvPr id="15" name="TextBox 14"/>
            <p:cNvSpPr txBox="1"/>
            <p:nvPr/>
          </p:nvSpPr>
          <p:spPr>
            <a:xfrm>
              <a:off x="268466" y="3507742"/>
              <a:ext cx="2663901" cy="1643251"/>
            </a:xfrm>
            <a:prstGeom prst="rect">
              <a:avLst/>
            </a:prstGeom>
            <a:noFill/>
            <a:effectLst/>
          </p:spPr>
          <p:txBody>
            <a:bodyPr wrap="square" rtlCol="0">
              <a:spAutoFit/>
            </a:bodyPr>
            <a:lstStyle/>
            <a:p>
              <a:r>
                <a:rPr lang="en-US" sz="1000" dirty="0" smtClean="0">
                  <a:solidFill>
                    <a:schemeClr val="bg1"/>
                  </a:solidFill>
                  <a:latin typeface="Times"/>
                  <a:cs typeface="Times"/>
                </a:rPr>
                <a:t>Group </a:t>
              </a:r>
              <a:r>
                <a:rPr lang="en-US" sz="1000" dirty="0" err="1" smtClean="0">
                  <a:solidFill>
                    <a:schemeClr val="bg1"/>
                  </a:solidFill>
                  <a:latin typeface="Times"/>
                  <a:cs typeface="Times"/>
                </a:rPr>
                <a:t>ToyGrp</a:t>
              </a:r>
              <a:r>
                <a:rPr lang="en-US" sz="1000" dirty="0" smtClean="0">
                  <a:solidFill>
                    <a:schemeClr val="bg1"/>
                  </a:solidFill>
                  <a:latin typeface="Times"/>
                  <a:cs typeface="Times"/>
                </a:rPr>
                <a:t>{</a:t>
              </a:r>
            </a:p>
            <a:p>
              <a:r>
                <a:rPr lang="en-US" sz="1000" dirty="0">
                  <a:solidFill>
                    <a:schemeClr val="bg1"/>
                  </a:solidFill>
                  <a:latin typeface="Times"/>
                  <a:cs typeface="Times"/>
                </a:rPr>
                <a:t> </a:t>
              </a:r>
              <a:r>
                <a:rPr lang="en-US" sz="1000" dirty="0" smtClean="0">
                  <a:solidFill>
                    <a:schemeClr val="bg1"/>
                  </a:solidFill>
                  <a:latin typeface="Times"/>
                  <a:cs typeface="Times"/>
                </a:rPr>
                <a:t>   </a:t>
              </a:r>
              <a:r>
                <a:rPr lang="en-US" sz="1000" dirty="0">
                  <a:solidFill>
                    <a:schemeClr val="bg1"/>
                  </a:solidFill>
                  <a:latin typeface="Times"/>
                  <a:cs typeface="Times"/>
                </a:rPr>
                <a:t> </a:t>
              </a:r>
              <a:r>
                <a:rPr lang="en-US" sz="1000" dirty="0" smtClean="0">
                  <a:solidFill>
                    <a:schemeClr val="bg1"/>
                  </a:solidFill>
                  <a:latin typeface="Times"/>
                  <a:cs typeface="Times"/>
                </a:rPr>
                <a:t>float Temperature[50];</a:t>
              </a:r>
            </a:p>
            <a:p>
              <a:r>
                <a:rPr lang="en-US" sz="1000" dirty="0" smtClean="0">
                  <a:solidFill>
                    <a:schemeClr val="bg1"/>
                  </a:solidFill>
                  <a:latin typeface="Times"/>
                  <a:cs typeface="Times"/>
                </a:rPr>
                <a:t>    </a:t>
              </a:r>
              <a:r>
                <a:rPr lang="en-US" sz="1000" dirty="0">
                  <a:solidFill>
                    <a:schemeClr val="bg1"/>
                  </a:solidFill>
                  <a:latin typeface="Times"/>
                  <a:cs typeface="Times"/>
                </a:rPr>
                <a:t> </a:t>
              </a:r>
              <a:r>
                <a:rPr lang="en-US" sz="1000" dirty="0" smtClean="0">
                  <a:solidFill>
                    <a:schemeClr val="bg1"/>
                  </a:solidFill>
                  <a:latin typeface="Times"/>
                  <a:cs typeface="Times"/>
                </a:rPr>
                <a:t>short Pressure[2][6];</a:t>
              </a:r>
            </a:p>
            <a:p>
              <a:r>
                <a:rPr lang="en-US" sz="1000" dirty="0">
                  <a:solidFill>
                    <a:schemeClr val="bg1"/>
                  </a:solidFill>
                  <a:latin typeface="Times"/>
                  <a:cs typeface="Times"/>
                </a:rPr>
                <a:t> </a:t>
              </a:r>
              <a:r>
                <a:rPr lang="en-US" sz="1000" dirty="0" smtClean="0">
                  <a:solidFill>
                    <a:schemeClr val="bg1"/>
                  </a:solidFill>
                  <a:latin typeface="Times"/>
                  <a:cs typeface="Times"/>
                </a:rPr>
                <a:t>    double Unit;</a:t>
              </a:r>
            </a:p>
            <a:p>
              <a:r>
                <a:rPr lang="en-US" sz="1000" dirty="0">
                  <a:solidFill>
                    <a:schemeClr val="bg1"/>
                  </a:solidFill>
                  <a:latin typeface="Times"/>
                  <a:cs typeface="Times"/>
                </a:rPr>
                <a:t> </a:t>
              </a:r>
              <a:r>
                <a:rPr lang="en-US" sz="1000" dirty="0" smtClean="0">
                  <a:solidFill>
                    <a:schemeClr val="bg1"/>
                  </a:solidFill>
                  <a:latin typeface="Times"/>
                  <a:cs typeface="Times"/>
                </a:rPr>
                <a:t>    </a:t>
              </a:r>
              <a:r>
                <a:rPr lang="en-US" sz="1000" dirty="0" err="1" smtClean="0">
                  <a:solidFill>
                    <a:schemeClr val="bg1"/>
                  </a:solidFill>
                  <a:latin typeface="Times"/>
                  <a:cs typeface="Times"/>
                </a:rPr>
                <a:t>int</a:t>
              </a:r>
              <a:r>
                <a:rPr lang="en-US" sz="1000" dirty="0" smtClean="0">
                  <a:solidFill>
                    <a:schemeClr val="bg1"/>
                  </a:solidFill>
                  <a:latin typeface="Times"/>
                  <a:cs typeface="Times"/>
                </a:rPr>
                <a:t> Humidity;</a:t>
              </a:r>
            </a:p>
            <a:p>
              <a:r>
                <a:rPr lang="en-US" sz="1000" dirty="0" smtClean="0">
                  <a:solidFill>
                    <a:schemeClr val="bg1"/>
                  </a:solidFill>
                  <a:latin typeface="Times"/>
                  <a:cs typeface="Times"/>
                </a:rPr>
                <a:t>};</a:t>
              </a:r>
              <a:endParaRPr lang="en-US" sz="1000" dirty="0">
                <a:solidFill>
                  <a:schemeClr val="bg1"/>
                </a:solidFill>
                <a:latin typeface="Times"/>
                <a:cs typeface="Times"/>
              </a:endParaRPr>
            </a:p>
          </p:txBody>
        </p:sp>
        <p:sp>
          <p:nvSpPr>
            <p:cNvPr id="16" name="TextBox 15"/>
            <p:cNvSpPr txBox="1"/>
            <p:nvPr/>
          </p:nvSpPr>
          <p:spPr>
            <a:xfrm>
              <a:off x="296362" y="992616"/>
              <a:ext cx="1990997" cy="395620"/>
            </a:xfrm>
            <a:prstGeom prst="rect">
              <a:avLst/>
            </a:prstGeom>
            <a:noFill/>
            <a:effectLst/>
          </p:spPr>
          <p:txBody>
            <a:bodyPr wrap="square" rtlCol="0">
              <a:spAutoFit/>
            </a:bodyPr>
            <a:lstStyle/>
            <a:p>
              <a:r>
                <a:rPr lang="en-US" sz="1000" dirty="0" smtClean="0">
                  <a:solidFill>
                    <a:schemeClr val="bg1"/>
                  </a:solidFill>
                  <a:latin typeface="Times"/>
                  <a:cs typeface="Times"/>
                </a:rPr>
                <a:t>P</a:t>
              </a:r>
              <a:r>
                <a:rPr lang="en-US" sz="1000" baseline="-25000" dirty="0" smtClean="0">
                  <a:solidFill>
                    <a:schemeClr val="bg1"/>
                  </a:solidFill>
                  <a:latin typeface="Times"/>
                  <a:cs typeface="Times"/>
                </a:rPr>
                <a:t>0</a:t>
              </a:r>
              <a:endParaRPr lang="en-US" sz="1000" baseline="-25000" dirty="0">
                <a:solidFill>
                  <a:schemeClr val="bg1"/>
                </a:solidFill>
                <a:latin typeface="Times"/>
                <a:cs typeface="Times"/>
              </a:endParaRPr>
            </a:p>
          </p:txBody>
        </p:sp>
        <p:sp>
          <p:nvSpPr>
            <p:cNvPr id="17" name="TextBox 16"/>
            <p:cNvSpPr txBox="1"/>
            <p:nvPr/>
          </p:nvSpPr>
          <p:spPr>
            <a:xfrm>
              <a:off x="283663" y="3143555"/>
              <a:ext cx="1060330" cy="395620"/>
            </a:xfrm>
            <a:prstGeom prst="rect">
              <a:avLst/>
            </a:prstGeom>
            <a:noFill/>
            <a:effectLst/>
          </p:spPr>
          <p:txBody>
            <a:bodyPr wrap="square" rtlCol="0">
              <a:spAutoFit/>
            </a:bodyPr>
            <a:lstStyle/>
            <a:p>
              <a:r>
                <a:rPr lang="en-US" sz="1000" dirty="0" smtClean="0">
                  <a:solidFill>
                    <a:schemeClr val="bg1"/>
                  </a:solidFill>
                  <a:latin typeface="Times"/>
                  <a:cs typeface="Times"/>
                </a:rPr>
                <a:t>P</a:t>
              </a:r>
              <a:r>
                <a:rPr lang="en-US" sz="1000" baseline="-25000" dirty="0">
                  <a:solidFill>
                    <a:schemeClr val="bg1"/>
                  </a:solidFill>
                  <a:latin typeface="Times"/>
                  <a:cs typeface="Times"/>
                </a:rPr>
                <a:t>1</a:t>
              </a:r>
            </a:p>
          </p:txBody>
        </p:sp>
        <p:sp>
          <p:nvSpPr>
            <p:cNvPr id="18" name="TextBox 17"/>
            <p:cNvSpPr txBox="1"/>
            <p:nvPr/>
          </p:nvSpPr>
          <p:spPr>
            <a:xfrm>
              <a:off x="3117442" y="155097"/>
              <a:ext cx="3054759" cy="662084"/>
            </a:xfrm>
            <a:prstGeom prst="rect">
              <a:avLst/>
            </a:prstGeom>
            <a:noFill/>
            <a:ln>
              <a:solidFill>
                <a:schemeClr val="bg1">
                  <a:lumMod val="75000"/>
                  <a:lumOff val="25000"/>
                </a:schemeClr>
              </a:solidFill>
            </a:ln>
            <a:effectLst/>
          </p:spPr>
          <p:txBody>
            <a:bodyPr wrap="square" rtlCol="0">
              <a:spAutoFit/>
            </a:bodyPr>
            <a:lstStyle/>
            <a:p>
              <a:r>
                <a:rPr lang="en-US" sz="1000" dirty="0" err="1" smtClean="0">
                  <a:solidFill>
                    <a:schemeClr val="bg1"/>
                  </a:solidFill>
                  <a:latin typeface="Times"/>
                  <a:cs typeface="Times"/>
                </a:rPr>
                <a:t>Var</a:t>
              </a:r>
              <a:r>
                <a:rPr lang="en-US" sz="1000" dirty="0" smtClean="0">
                  <a:solidFill>
                    <a:schemeClr val="bg1"/>
                  </a:solidFill>
                  <a:latin typeface="Times"/>
                  <a:cs typeface="Times"/>
                </a:rPr>
                <a:t>: “</a:t>
              </a:r>
              <a:r>
                <a:rPr lang="en-US" sz="1000" dirty="0" err="1" smtClean="0">
                  <a:solidFill>
                    <a:schemeClr val="bg1"/>
                  </a:solidFill>
                  <a:latin typeface="Times"/>
                  <a:cs typeface="Times"/>
                </a:rPr>
                <a:t>ToyGrp</a:t>
              </a:r>
              <a:r>
                <a:rPr lang="en-US" sz="1000" dirty="0" smtClean="0">
                  <a:solidFill>
                    <a:schemeClr val="bg1"/>
                  </a:solidFill>
                  <a:latin typeface="Times"/>
                  <a:cs typeface="Times"/>
                </a:rPr>
                <a:t>/Temperature”</a:t>
              </a:r>
            </a:p>
            <a:p>
              <a:r>
                <a:rPr lang="en-US" sz="1000" dirty="0" smtClean="0">
                  <a:solidFill>
                    <a:schemeClr val="bg1"/>
                  </a:solidFill>
                  <a:latin typeface="Times"/>
                  <a:cs typeface="Times"/>
                </a:rPr>
                <a:t>Type: F32LE, Array1[1024]</a:t>
              </a:r>
            </a:p>
          </p:txBody>
        </p:sp>
        <p:sp>
          <p:nvSpPr>
            <p:cNvPr id="19" name="TextBox 18"/>
            <p:cNvSpPr txBox="1"/>
            <p:nvPr/>
          </p:nvSpPr>
          <p:spPr>
            <a:xfrm>
              <a:off x="3117444" y="1065799"/>
              <a:ext cx="3054758" cy="642883"/>
            </a:xfrm>
            <a:prstGeom prst="rect">
              <a:avLst/>
            </a:prstGeom>
            <a:noFill/>
            <a:ln>
              <a:solidFill>
                <a:schemeClr val="bg1">
                  <a:lumMod val="75000"/>
                  <a:lumOff val="25000"/>
                </a:schemeClr>
              </a:solidFill>
            </a:ln>
            <a:effectLst/>
          </p:spPr>
          <p:txBody>
            <a:bodyPr wrap="square" rtlCol="0">
              <a:spAutoFit/>
            </a:bodyPr>
            <a:lstStyle/>
            <a:p>
              <a:r>
                <a:rPr lang="en-US" sz="1000" dirty="0" err="1" smtClean="0">
                  <a:solidFill>
                    <a:schemeClr val="bg1"/>
                  </a:solidFill>
                  <a:latin typeface="Times"/>
                  <a:cs typeface="Times"/>
                </a:rPr>
                <a:t>Var</a:t>
              </a:r>
              <a:r>
                <a:rPr lang="en-US" sz="1000" dirty="0" smtClean="0">
                  <a:solidFill>
                    <a:schemeClr val="bg1"/>
                  </a:solidFill>
                  <a:latin typeface="Times"/>
                  <a:cs typeface="Times"/>
                </a:rPr>
                <a:t>: “</a:t>
              </a:r>
              <a:r>
                <a:rPr lang="en-US" sz="1000" dirty="0" err="1" smtClean="0">
                  <a:solidFill>
                    <a:schemeClr val="bg1"/>
                  </a:solidFill>
                  <a:latin typeface="Times"/>
                  <a:cs typeface="Times"/>
                </a:rPr>
                <a:t>ToyGrp</a:t>
              </a:r>
              <a:r>
                <a:rPr lang="en-US" sz="1000" dirty="0" smtClean="0">
                  <a:solidFill>
                    <a:schemeClr val="bg1"/>
                  </a:solidFill>
                  <a:latin typeface="Times"/>
                  <a:cs typeface="Times"/>
                </a:rPr>
                <a:t>/Pressure”</a:t>
              </a:r>
            </a:p>
            <a:p>
              <a:r>
                <a:rPr lang="en-US" sz="1000" dirty="0" smtClean="0">
                  <a:solidFill>
                    <a:schemeClr val="bg1"/>
                  </a:solidFill>
                  <a:latin typeface="Times"/>
                  <a:cs typeface="Times"/>
                </a:rPr>
                <a:t>Type: S8LE, Array2D [20][30]</a:t>
              </a:r>
            </a:p>
          </p:txBody>
        </p:sp>
        <p:sp>
          <p:nvSpPr>
            <p:cNvPr id="20" name="TextBox 19"/>
            <p:cNvSpPr txBox="1"/>
            <p:nvPr/>
          </p:nvSpPr>
          <p:spPr>
            <a:xfrm>
              <a:off x="3117444" y="2717883"/>
              <a:ext cx="3054755" cy="642883"/>
            </a:xfrm>
            <a:prstGeom prst="rect">
              <a:avLst/>
            </a:prstGeom>
            <a:noFill/>
            <a:ln>
              <a:solidFill>
                <a:schemeClr val="bg1">
                  <a:lumMod val="75000"/>
                  <a:lumOff val="25000"/>
                </a:schemeClr>
              </a:solidFill>
            </a:ln>
            <a:effectLst/>
          </p:spPr>
          <p:txBody>
            <a:bodyPr wrap="square" rtlCol="0">
              <a:spAutoFit/>
            </a:bodyPr>
            <a:lstStyle/>
            <a:p>
              <a:r>
                <a:rPr lang="en-US" sz="1000" dirty="0" err="1" smtClean="0">
                  <a:solidFill>
                    <a:schemeClr val="bg1"/>
                  </a:solidFill>
                  <a:latin typeface="Times"/>
                  <a:cs typeface="Times"/>
                </a:rPr>
                <a:t>Var</a:t>
              </a:r>
              <a:r>
                <a:rPr lang="en-US" sz="1000" dirty="0" smtClean="0">
                  <a:solidFill>
                    <a:schemeClr val="bg1"/>
                  </a:solidFill>
                  <a:latin typeface="Times"/>
                  <a:cs typeface="Times"/>
                </a:rPr>
                <a:t>: “</a:t>
              </a:r>
              <a:r>
                <a:rPr lang="en-US" sz="1000" dirty="0" err="1" smtClean="0">
                  <a:solidFill>
                    <a:schemeClr val="bg1"/>
                  </a:solidFill>
                  <a:latin typeface="Times"/>
                  <a:cs typeface="Times"/>
                </a:rPr>
                <a:t>ToyGrp</a:t>
              </a:r>
              <a:r>
                <a:rPr lang="en-US" sz="1000" dirty="0" smtClean="0">
                  <a:solidFill>
                    <a:schemeClr val="bg1"/>
                  </a:solidFill>
                  <a:latin typeface="Times"/>
                  <a:cs typeface="Times"/>
                </a:rPr>
                <a:t>/Temperature”</a:t>
              </a:r>
            </a:p>
            <a:p>
              <a:r>
                <a:rPr lang="en-US" sz="1000" dirty="0" smtClean="0">
                  <a:solidFill>
                    <a:schemeClr val="bg1"/>
                  </a:solidFill>
                  <a:latin typeface="Times"/>
                  <a:cs typeface="Times"/>
                </a:rPr>
                <a:t>Type: F32LE, Array1D [50]</a:t>
              </a:r>
            </a:p>
          </p:txBody>
        </p:sp>
        <p:sp>
          <p:nvSpPr>
            <p:cNvPr id="21" name="TextBox 20"/>
            <p:cNvSpPr txBox="1"/>
            <p:nvPr/>
          </p:nvSpPr>
          <p:spPr>
            <a:xfrm>
              <a:off x="3117445" y="3585043"/>
              <a:ext cx="3054755" cy="642883"/>
            </a:xfrm>
            <a:prstGeom prst="rect">
              <a:avLst/>
            </a:prstGeom>
            <a:noFill/>
            <a:ln>
              <a:solidFill>
                <a:schemeClr val="bg1">
                  <a:lumMod val="75000"/>
                  <a:lumOff val="25000"/>
                </a:schemeClr>
              </a:solidFill>
            </a:ln>
            <a:effectLst/>
          </p:spPr>
          <p:txBody>
            <a:bodyPr wrap="square" rtlCol="0">
              <a:spAutoFit/>
            </a:bodyPr>
            <a:lstStyle/>
            <a:p>
              <a:r>
                <a:rPr lang="en-US" sz="1000" dirty="0" err="1" smtClean="0">
                  <a:solidFill>
                    <a:schemeClr val="bg1"/>
                  </a:solidFill>
                  <a:latin typeface="Times"/>
                  <a:cs typeface="Times"/>
                </a:rPr>
                <a:t>Var</a:t>
              </a:r>
              <a:r>
                <a:rPr lang="en-US" sz="1000" dirty="0" smtClean="0">
                  <a:solidFill>
                    <a:schemeClr val="bg1"/>
                  </a:solidFill>
                  <a:latin typeface="Times"/>
                  <a:cs typeface="Times"/>
                </a:rPr>
                <a:t>: “</a:t>
              </a:r>
              <a:r>
                <a:rPr lang="en-US" sz="1000" dirty="0" err="1" smtClean="0">
                  <a:solidFill>
                    <a:schemeClr val="bg1"/>
                  </a:solidFill>
                  <a:latin typeface="Times"/>
                  <a:cs typeface="Times"/>
                </a:rPr>
                <a:t>ToyGrp</a:t>
              </a:r>
              <a:r>
                <a:rPr lang="en-US" sz="1000" dirty="0" smtClean="0">
                  <a:solidFill>
                    <a:schemeClr val="bg1"/>
                  </a:solidFill>
                  <a:latin typeface="Times"/>
                  <a:cs typeface="Times"/>
                </a:rPr>
                <a:t>/Pressure”</a:t>
              </a:r>
            </a:p>
            <a:p>
              <a:r>
                <a:rPr lang="en-US" sz="1000" dirty="0" smtClean="0">
                  <a:solidFill>
                    <a:schemeClr val="bg1"/>
                  </a:solidFill>
                  <a:latin typeface="Times"/>
                  <a:cs typeface="Times"/>
                </a:rPr>
                <a:t>Type: S8LE, Array2D [2][6]</a:t>
              </a:r>
            </a:p>
          </p:txBody>
        </p:sp>
        <p:sp>
          <p:nvSpPr>
            <p:cNvPr id="22" name="TextBox 21"/>
            <p:cNvSpPr txBox="1"/>
            <p:nvPr/>
          </p:nvSpPr>
          <p:spPr>
            <a:xfrm>
              <a:off x="3524874" y="6106984"/>
              <a:ext cx="3054758" cy="642883"/>
            </a:xfrm>
            <a:prstGeom prst="rect">
              <a:avLst/>
            </a:prstGeom>
            <a:noFill/>
            <a:effectLst/>
          </p:spPr>
          <p:txBody>
            <a:bodyPr wrap="square" rtlCol="0">
              <a:spAutoFit/>
            </a:bodyPr>
            <a:lstStyle/>
            <a:p>
              <a:r>
                <a:rPr lang="en-US" sz="1000" dirty="0" smtClean="0">
                  <a:solidFill>
                    <a:schemeClr val="bg1"/>
                  </a:solidFill>
                  <a:latin typeface="Times"/>
                  <a:cs typeface="Times"/>
                </a:rPr>
                <a:t>Inside a checkpoint: Variables annotated with metadata</a:t>
              </a:r>
              <a:endParaRPr lang="en-US" sz="1000" dirty="0">
                <a:solidFill>
                  <a:schemeClr val="bg1"/>
                </a:solidFill>
                <a:latin typeface="Times"/>
                <a:cs typeface="Times"/>
              </a:endParaRPr>
            </a:p>
          </p:txBody>
        </p:sp>
        <p:sp>
          <p:nvSpPr>
            <p:cNvPr id="23" name="TextBox 22"/>
            <p:cNvSpPr txBox="1"/>
            <p:nvPr/>
          </p:nvSpPr>
          <p:spPr>
            <a:xfrm>
              <a:off x="347681" y="5416958"/>
              <a:ext cx="2821079" cy="1384669"/>
            </a:xfrm>
            <a:prstGeom prst="rect">
              <a:avLst/>
            </a:prstGeom>
            <a:noFill/>
            <a:effectLst/>
          </p:spPr>
          <p:txBody>
            <a:bodyPr wrap="square" rtlCol="0">
              <a:spAutoFit/>
            </a:bodyPr>
            <a:lstStyle/>
            <a:p>
              <a:r>
                <a:rPr lang="en-US" sz="1000" dirty="0" smtClean="0">
                  <a:solidFill>
                    <a:schemeClr val="bg1"/>
                  </a:solidFill>
                  <a:latin typeface="Times"/>
                  <a:cs typeface="Times"/>
                </a:rPr>
                <a:t>Inside source code: Variables represented as members of a group in actual source code. A group can be thought of the construct “</a:t>
              </a:r>
              <a:r>
                <a:rPr lang="en-US" sz="1000" dirty="0" err="1" smtClean="0">
                  <a:solidFill>
                    <a:schemeClr val="bg1"/>
                  </a:solidFill>
                  <a:latin typeface="Times"/>
                  <a:cs typeface="Times"/>
                </a:rPr>
                <a:t>Struct</a:t>
              </a:r>
              <a:r>
                <a:rPr lang="en-US" sz="1000" dirty="0" smtClean="0">
                  <a:solidFill>
                    <a:schemeClr val="bg1"/>
                  </a:solidFill>
                  <a:latin typeface="Times"/>
                  <a:cs typeface="Times"/>
                </a:rPr>
                <a:t>” in C</a:t>
              </a:r>
              <a:endParaRPr lang="en-US" sz="1000" dirty="0">
                <a:solidFill>
                  <a:schemeClr val="bg1"/>
                </a:solidFill>
                <a:latin typeface="Times"/>
                <a:cs typeface="Times"/>
              </a:endParaRPr>
            </a:p>
          </p:txBody>
        </p:sp>
        <p:sp>
          <p:nvSpPr>
            <p:cNvPr id="24" name="TextBox 23"/>
            <p:cNvSpPr txBox="1"/>
            <p:nvPr/>
          </p:nvSpPr>
          <p:spPr>
            <a:xfrm>
              <a:off x="6477000" y="6216954"/>
              <a:ext cx="3924300" cy="395620"/>
            </a:xfrm>
            <a:prstGeom prst="rect">
              <a:avLst/>
            </a:prstGeom>
            <a:noFill/>
            <a:effectLst/>
          </p:spPr>
          <p:txBody>
            <a:bodyPr wrap="square" rtlCol="0">
              <a:spAutoFit/>
            </a:bodyPr>
            <a:lstStyle/>
            <a:p>
              <a:r>
                <a:rPr lang="en-US" sz="1000" dirty="0" smtClean="0">
                  <a:solidFill>
                    <a:schemeClr val="bg1"/>
                  </a:solidFill>
                  <a:latin typeface="Times"/>
                  <a:cs typeface="Times"/>
                </a:rPr>
                <a:t>Generated hash key for matching</a:t>
              </a:r>
              <a:endParaRPr lang="en-US" sz="1000" dirty="0">
                <a:solidFill>
                  <a:schemeClr val="bg1"/>
                </a:solidFill>
                <a:latin typeface="Times"/>
                <a:cs typeface="Times"/>
              </a:endParaRPr>
            </a:p>
          </p:txBody>
        </p:sp>
        <p:sp>
          <p:nvSpPr>
            <p:cNvPr id="25" name="TextBox 24"/>
            <p:cNvSpPr txBox="1"/>
            <p:nvPr/>
          </p:nvSpPr>
          <p:spPr>
            <a:xfrm>
              <a:off x="3117445" y="4432945"/>
              <a:ext cx="3054755" cy="642883"/>
            </a:xfrm>
            <a:prstGeom prst="rect">
              <a:avLst/>
            </a:prstGeom>
            <a:noFill/>
            <a:ln>
              <a:solidFill>
                <a:schemeClr val="bg1">
                  <a:lumMod val="75000"/>
                  <a:lumOff val="25000"/>
                </a:schemeClr>
              </a:solidFill>
            </a:ln>
            <a:effectLst/>
          </p:spPr>
          <p:txBody>
            <a:bodyPr wrap="square" rtlCol="0">
              <a:spAutoFit/>
            </a:bodyPr>
            <a:lstStyle/>
            <a:p>
              <a:r>
                <a:rPr lang="en-US" sz="1000" dirty="0" err="1" smtClean="0">
                  <a:solidFill>
                    <a:schemeClr val="bg1"/>
                  </a:solidFill>
                  <a:latin typeface="Times"/>
                  <a:cs typeface="Times"/>
                </a:rPr>
                <a:t>Var</a:t>
              </a:r>
              <a:r>
                <a:rPr lang="en-US" sz="1000" dirty="0" smtClean="0">
                  <a:solidFill>
                    <a:schemeClr val="bg1"/>
                  </a:solidFill>
                  <a:latin typeface="Times"/>
                  <a:cs typeface="Times"/>
                </a:rPr>
                <a:t>: “</a:t>
              </a:r>
              <a:r>
                <a:rPr lang="en-US" sz="1000" dirty="0" err="1" smtClean="0">
                  <a:solidFill>
                    <a:schemeClr val="bg1"/>
                  </a:solidFill>
                  <a:latin typeface="Times"/>
                  <a:cs typeface="Times"/>
                </a:rPr>
                <a:t>ToyGrp</a:t>
              </a:r>
              <a:r>
                <a:rPr lang="en-US" sz="1000" dirty="0" smtClean="0">
                  <a:solidFill>
                    <a:schemeClr val="bg1"/>
                  </a:solidFill>
                  <a:latin typeface="Times"/>
                  <a:cs typeface="Times"/>
                </a:rPr>
                <a:t>/Unit”</a:t>
              </a:r>
            </a:p>
            <a:p>
              <a:r>
                <a:rPr lang="en-US" sz="1000" dirty="0" smtClean="0">
                  <a:solidFill>
                    <a:schemeClr val="bg1"/>
                  </a:solidFill>
                  <a:latin typeface="Times"/>
                  <a:cs typeface="Times"/>
                </a:rPr>
                <a:t>Type: F64LE, Atomic</a:t>
              </a:r>
            </a:p>
          </p:txBody>
        </p:sp>
        <p:sp>
          <p:nvSpPr>
            <p:cNvPr id="26" name="TextBox 25"/>
            <p:cNvSpPr txBox="1"/>
            <p:nvPr/>
          </p:nvSpPr>
          <p:spPr>
            <a:xfrm>
              <a:off x="3117445" y="1903256"/>
              <a:ext cx="3054755" cy="642883"/>
            </a:xfrm>
            <a:prstGeom prst="rect">
              <a:avLst/>
            </a:prstGeom>
            <a:noFill/>
            <a:ln>
              <a:solidFill>
                <a:schemeClr val="bg1">
                  <a:lumMod val="75000"/>
                  <a:lumOff val="25000"/>
                </a:schemeClr>
              </a:solidFill>
            </a:ln>
            <a:effectLst/>
          </p:spPr>
          <p:txBody>
            <a:bodyPr wrap="square" rtlCol="0">
              <a:spAutoFit/>
            </a:bodyPr>
            <a:lstStyle/>
            <a:p>
              <a:r>
                <a:rPr lang="en-US" sz="1000" dirty="0" err="1" smtClean="0">
                  <a:solidFill>
                    <a:schemeClr val="bg1"/>
                  </a:solidFill>
                  <a:latin typeface="Times"/>
                  <a:cs typeface="Times"/>
                </a:rPr>
                <a:t>Var</a:t>
              </a:r>
              <a:r>
                <a:rPr lang="en-US" sz="1000" dirty="0" smtClean="0">
                  <a:solidFill>
                    <a:schemeClr val="bg1"/>
                  </a:solidFill>
                  <a:latin typeface="Times"/>
                  <a:cs typeface="Times"/>
                </a:rPr>
                <a:t>: “</a:t>
              </a:r>
              <a:r>
                <a:rPr lang="en-US" sz="1000" dirty="0" err="1" smtClean="0">
                  <a:solidFill>
                    <a:schemeClr val="bg1"/>
                  </a:solidFill>
                  <a:latin typeface="Times"/>
                  <a:cs typeface="Times"/>
                </a:rPr>
                <a:t>ToyGrp</a:t>
              </a:r>
              <a:r>
                <a:rPr lang="en-US" sz="1000" dirty="0" smtClean="0">
                  <a:solidFill>
                    <a:schemeClr val="bg1"/>
                  </a:solidFill>
                  <a:latin typeface="Times"/>
                  <a:cs typeface="Times"/>
                </a:rPr>
                <a:t>/Humidity”</a:t>
              </a:r>
            </a:p>
            <a:p>
              <a:r>
                <a:rPr lang="en-US" sz="1000" dirty="0" smtClean="0">
                  <a:solidFill>
                    <a:schemeClr val="bg1"/>
                  </a:solidFill>
                  <a:latin typeface="Times"/>
                  <a:cs typeface="Times"/>
                </a:rPr>
                <a:t>Type: I32LE, Atomic</a:t>
              </a:r>
            </a:p>
          </p:txBody>
        </p:sp>
        <p:cxnSp>
          <p:nvCxnSpPr>
            <p:cNvPr id="27" name="Straight Arrow Connector 26"/>
            <p:cNvCxnSpPr/>
            <p:nvPr/>
          </p:nvCxnSpPr>
          <p:spPr>
            <a:xfrm flipV="1">
              <a:off x="1950035" y="2410202"/>
              <a:ext cx="1167410" cy="1724"/>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34" idx="1"/>
            </p:cNvCxnSpPr>
            <p:nvPr/>
          </p:nvCxnSpPr>
          <p:spPr>
            <a:xfrm flipV="1">
              <a:off x="6172201" y="470253"/>
              <a:ext cx="304798" cy="15886"/>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9" idx="3"/>
              <a:endCxn id="42" idx="1"/>
            </p:cNvCxnSpPr>
            <p:nvPr/>
          </p:nvCxnSpPr>
          <p:spPr>
            <a:xfrm flipV="1">
              <a:off x="6172201" y="1308371"/>
              <a:ext cx="304798" cy="78870"/>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6" idx="3"/>
              <a:endCxn id="36" idx="1"/>
            </p:cNvCxnSpPr>
            <p:nvPr/>
          </p:nvCxnSpPr>
          <p:spPr>
            <a:xfrm flipV="1">
              <a:off x="6172200" y="2213733"/>
              <a:ext cx="304800" cy="10965"/>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0" idx="3"/>
              <a:endCxn id="37" idx="1"/>
            </p:cNvCxnSpPr>
            <p:nvPr/>
          </p:nvCxnSpPr>
          <p:spPr>
            <a:xfrm>
              <a:off x="6172198" y="3039324"/>
              <a:ext cx="304801" cy="33599"/>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1" idx="3"/>
              <a:endCxn id="38" idx="1"/>
            </p:cNvCxnSpPr>
            <p:nvPr/>
          </p:nvCxnSpPr>
          <p:spPr>
            <a:xfrm>
              <a:off x="6172200" y="3906485"/>
              <a:ext cx="304800" cy="37812"/>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5" idx="3"/>
              <a:endCxn id="39" idx="1"/>
            </p:cNvCxnSpPr>
            <p:nvPr/>
          </p:nvCxnSpPr>
          <p:spPr>
            <a:xfrm>
              <a:off x="6172200" y="4754387"/>
              <a:ext cx="304800" cy="38068"/>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477000" y="272442"/>
              <a:ext cx="3403600" cy="395620"/>
            </a:xfrm>
            <a:prstGeom prst="rect">
              <a:avLst/>
            </a:prstGeom>
            <a:noFill/>
            <a:effectLst/>
          </p:spPr>
          <p:txBody>
            <a:bodyPr wrap="square" rtlCol="0">
              <a:spAutoFit/>
            </a:bodyPr>
            <a:lstStyle/>
            <a:p>
              <a:r>
                <a:rPr lang="en-US" sz="1000" dirty="0" err="1" smtClean="0">
                  <a:solidFill>
                    <a:schemeClr val="bg1"/>
                  </a:solidFill>
                  <a:latin typeface="Times"/>
                  <a:cs typeface="Times"/>
                </a:rPr>
                <a:t>ToyGrp</a:t>
              </a:r>
              <a:r>
                <a:rPr lang="en-US" sz="1000" dirty="0" smtClean="0">
                  <a:solidFill>
                    <a:schemeClr val="bg1"/>
                  </a:solidFill>
                  <a:latin typeface="Times"/>
                  <a:cs typeface="Times"/>
                </a:rPr>
                <a:t>/Temperature_F32LE_Array1D</a:t>
              </a:r>
              <a:endParaRPr lang="en-US" sz="1000" dirty="0">
                <a:solidFill>
                  <a:schemeClr val="bg1"/>
                </a:solidFill>
                <a:latin typeface="Times"/>
                <a:cs typeface="Times"/>
              </a:endParaRPr>
            </a:p>
          </p:txBody>
        </p:sp>
        <p:sp>
          <p:nvSpPr>
            <p:cNvPr id="35" name="TextBox 34"/>
            <p:cNvSpPr txBox="1"/>
            <p:nvPr/>
          </p:nvSpPr>
          <p:spPr>
            <a:xfrm>
              <a:off x="6477000" y="1125720"/>
              <a:ext cx="3234690" cy="395620"/>
            </a:xfrm>
            <a:prstGeom prst="rect">
              <a:avLst/>
            </a:prstGeom>
            <a:noFill/>
            <a:effectLst/>
          </p:spPr>
          <p:txBody>
            <a:bodyPr wrap="square" rtlCol="0">
              <a:spAutoFit/>
            </a:bodyPr>
            <a:lstStyle/>
            <a:p>
              <a:r>
                <a:rPr lang="en-US" sz="1000" dirty="0" err="1" smtClean="0">
                  <a:solidFill>
                    <a:schemeClr val="bg1"/>
                  </a:solidFill>
                  <a:latin typeface="Times"/>
                  <a:cs typeface="Times"/>
                </a:rPr>
                <a:t>ToyGrp</a:t>
              </a:r>
              <a:r>
                <a:rPr lang="en-US" sz="1000" dirty="0" smtClean="0">
                  <a:solidFill>
                    <a:schemeClr val="bg1"/>
                  </a:solidFill>
                  <a:latin typeface="Times"/>
                  <a:cs typeface="Times"/>
                </a:rPr>
                <a:t>/Pressure_S8LE_Array2D</a:t>
              </a:r>
              <a:endParaRPr lang="en-US" sz="1000" dirty="0">
                <a:solidFill>
                  <a:schemeClr val="bg1"/>
                </a:solidFill>
                <a:latin typeface="Times"/>
                <a:cs typeface="Times"/>
              </a:endParaRPr>
            </a:p>
          </p:txBody>
        </p:sp>
        <p:sp>
          <p:nvSpPr>
            <p:cNvPr id="36" name="TextBox 35"/>
            <p:cNvSpPr txBox="1"/>
            <p:nvPr/>
          </p:nvSpPr>
          <p:spPr>
            <a:xfrm>
              <a:off x="6477000" y="2015922"/>
              <a:ext cx="3403600" cy="395620"/>
            </a:xfrm>
            <a:prstGeom prst="rect">
              <a:avLst/>
            </a:prstGeom>
            <a:noFill/>
            <a:effectLst/>
          </p:spPr>
          <p:txBody>
            <a:bodyPr wrap="square" rtlCol="0">
              <a:spAutoFit/>
            </a:bodyPr>
            <a:lstStyle/>
            <a:p>
              <a:r>
                <a:rPr lang="en-US" sz="1000" dirty="0" err="1" smtClean="0">
                  <a:solidFill>
                    <a:schemeClr val="bg1"/>
                  </a:solidFill>
                  <a:latin typeface="Times"/>
                  <a:cs typeface="Times"/>
                </a:rPr>
                <a:t>ToyGrp</a:t>
              </a:r>
              <a:r>
                <a:rPr lang="en-US" sz="1000" dirty="0" smtClean="0">
                  <a:solidFill>
                    <a:schemeClr val="bg1"/>
                  </a:solidFill>
                  <a:latin typeface="Times"/>
                  <a:cs typeface="Times"/>
                </a:rPr>
                <a:t>/Humidity_I32LE_Atomic</a:t>
              </a:r>
              <a:endParaRPr lang="en-US" sz="1000" dirty="0">
                <a:solidFill>
                  <a:schemeClr val="bg1"/>
                </a:solidFill>
                <a:latin typeface="Times"/>
                <a:cs typeface="Times"/>
              </a:endParaRPr>
            </a:p>
          </p:txBody>
        </p:sp>
        <p:sp>
          <p:nvSpPr>
            <p:cNvPr id="37" name="TextBox 36"/>
            <p:cNvSpPr txBox="1"/>
            <p:nvPr/>
          </p:nvSpPr>
          <p:spPr>
            <a:xfrm>
              <a:off x="6477000" y="2875113"/>
              <a:ext cx="3403600" cy="395620"/>
            </a:xfrm>
            <a:prstGeom prst="rect">
              <a:avLst/>
            </a:prstGeom>
            <a:noFill/>
            <a:effectLst/>
          </p:spPr>
          <p:txBody>
            <a:bodyPr wrap="square" rtlCol="0">
              <a:spAutoFit/>
            </a:bodyPr>
            <a:lstStyle/>
            <a:p>
              <a:r>
                <a:rPr lang="en-US" sz="1000" dirty="0" err="1" smtClean="0">
                  <a:solidFill>
                    <a:schemeClr val="bg1"/>
                  </a:solidFill>
                  <a:latin typeface="Times"/>
                  <a:cs typeface="Times"/>
                </a:rPr>
                <a:t>ToyGrp</a:t>
              </a:r>
              <a:r>
                <a:rPr lang="en-US" sz="1000" dirty="0" smtClean="0">
                  <a:solidFill>
                    <a:schemeClr val="bg1"/>
                  </a:solidFill>
                  <a:latin typeface="Times"/>
                  <a:cs typeface="Times"/>
                </a:rPr>
                <a:t>/Temperature_F32LE_Array1D</a:t>
              </a:r>
              <a:endParaRPr lang="en-US" sz="1000" dirty="0">
                <a:solidFill>
                  <a:schemeClr val="bg1"/>
                </a:solidFill>
                <a:latin typeface="Times"/>
                <a:cs typeface="Times"/>
              </a:endParaRPr>
            </a:p>
          </p:txBody>
        </p:sp>
        <p:sp>
          <p:nvSpPr>
            <p:cNvPr id="38" name="TextBox 37"/>
            <p:cNvSpPr txBox="1"/>
            <p:nvPr/>
          </p:nvSpPr>
          <p:spPr>
            <a:xfrm>
              <a:off x="6477000" y="3746486"/>
              <a:ext cx="3029425" cy="395620"/>
            </a:xfrm>
            <a:prstGeom prst="rect">
              <a:avLst/>
            </a:prstGeom>
            <a:noFill/>
            <a:effectLst/>
          </p:spPr>
          <p:txBody>
            <a:bodyPr wrap="square" rtlCol="0">
              <a:spAutoFit/>
            </a:bodyPr>
            <a:lstStyle/>
            <a:p>
              <a:r>
                <a:rPr lang="en-US" sz="1000" dirty="0" err="1" smtClean="0">
                  <a:solidFill>
                    <a:schemeClr val="bg1"/>
                  </a:solidFill>
                  <a:latin typeface="Times"/>
                  <a:cs typeface="Times"/>
                </a:rPr>
                <a:t>ToyGrp</a:t>
              </a:r>
              <a:r>
                <a:rPr lang="en-US" sz="1000" dirty="0" smtClean="0">
                  <a:solidFill>
                    <a:schemeClr val="bg1"/>
                  </a:solidFill>
                  <a:latin typeface="Times"/>
                  <a:cs typeface="Times"/>
                </a:rPr>
                <a:t>/Pressure_S8LE_Array2D</a:t>
              </a:r>
              <a:endParaRPr lang="en-US" sz="1000" dirty="0">
                <a:solidFill>
                  <a:schemeClr val="bg1"/>
                </a:solidFill>
                <a:latin typeface="Times"/>
                <a:cs typeface="Times"/>
              </a:endParaRPr>
            </a:p>
          </p:txBody>
        </p:sp>
        <p:sp>
          <p:nvSpPr>
            <p:cNvPr id="39" name="TextBox 38"/>
            <p:cNvSpPr txBox="1"/>
            <p:nvPr/>
          </p:nvSpPr>
          <p:spPr>
            <a:xfrm>
              <a:off x="6477000" y="4594644"/>
              <a:ext cx="2760012" cy="395620"/>
            </a:xfrm>
            <a:prstGeom prst="rect">
              <a:avLst/>
            </a:prstGeom>
            <a:noFill/>
            <a:effectLst/>
          </p:spPr>
          <p:txBody>
            <a:bodyPr wrap="square" rtlCol="0">
              <a:spAutoFit/>
            </a:bodyPr>
            <a:lstStyle/>
            <a:p>
              <a:r>
                <a:rPr lang="en-US" sz="1000" dirty="0" err="1" smtClean="0">
                  <a:solidFill>
                    <a:schemeClr val="bg1"/>
                  </a:solidFill>
                  <a:latin typeface="Times"/>
                  <a:cs typeface="Times"/>
                </a:rPr>
                <a:t>ToyGrp</a:t>
              </a:r>
              <a:r>
                <a:rPr lang="en-US" sz="1000" dirty="0" smtClean="0">
                  <a:solidFill>
                    <a:schemeClr val="bg1"/>
                  </a:solidFill>
                  <a:latin typeface="Times"/>
                  <a:cs typeface="Times"/>
                </a:rPr>
                <a:t>/Unit_F64LE_Atomic</a:t>
              </a:r>
              <a:endParaRPr lang="en-US" sz="1000" dirty="0">
                <a:solidFill>
                  <a:schemeClr val="bg1"/>
                </a:solidFill>
                <a:latin typeface="Times"/>
                <a:cs typeface="Times"/>
              </a:endParaRPr>
            </a:p>
          </p:txBody>
        </p:sp>
        <p:sp>
          <p:nvSpPr>
            <p:cNvPr id="40" name="Rectangle 39"/>
            <p:cNvSpPr/>
            <p:nvPr/>
          </p:nvSpPr>
          <p:spPr>
            <a:xfrm>
              <a:off x="6477000" y="304800"/>
              <a:ext cx="3403600" cy="356244"/>
            </a:xfrm>
            <a:prstGeom prst="rect">
              <a:avLst/>
            </a:prstGeom>
            <a:noFill/>
            <a:ln w="254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latin typeface="Times"/>
              </a:endParaRPr>
            </a:p>
          </p:txBody>
        </p:sp>
        <p:sp>
          <p:nvSpPr>
            <p:cNvPr id="41" name="Rectangle 40"/>
            <p:cNvSpPr/>
            <p:nvPr/>
          </p:nvSpPr>
          <p:spPr>
            <a:xfrm>
              <a:off x="6477000" y="2901029"/>
              <a:ext cx="3403600" cy="356244"/>
            </a:xfrm>
            <a:prstGeom prst="rect">
              <a:avLst/>
            </a:prstGeom>
            <a:noFill/>
            <a:ln w="254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latin typeface="Times"/>
              </a:endParaRPr>
            </a:p>
          </p:txBody>
        </p:sp>
        <p:sp>
          <p:nvSpPr>
            <p:cNvPr id="42" name="Rectangle 41"/>
            <p:cNvSpPr/>
            <p:nvPr/>
          </p:nvSpPr>
          <p:spPr>
            <a:xfrm>
              <a:off x="6477000" y="1130248"/>
              <a:ext cx="3403600" cy="356244"/>
            </a:xfrm>
            <a:prstGeom prst="rect">
              <a:avLst/>
            </a:prstGeom>
            <a:noFill/>
            <a:ln w="25400" cap="flat">
              <a:solidFill>
                <a:srgbClr val="0000FF"/>
              </a:solidFill>
              <a:prstDash val="lgDashDotDot"/>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latin typeface="Times"/>
              </a:endParaRPr>
            </a:p>
          </p:txBody>
        </p:sp>
        <p:sp>
          <p:nvSpPr>
            <p:cNvPr id="43" name="Rectangle 42"/>
            <p:cNvSpPr/>
            <p:nvPr/>
          </p:nvSpPr>
          <p:spPr>
            <a:xfrm>
              <a:off x="6477000" y="3771706"/>
              <a:ext cx="3403600" cy="356244"/>
            </a:xfrm>
            <a:prstGeom prst="rect">
              <a:avLst/>
            </a:prstGeom>
            <a:noFill/>
            <a:ln w="25400">
              <a:solidFill>
                <a:srgbClr val="0000FF"/>
              </a:solidFill>
              <a:prstDash val="lgDashDot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latin typeface="Times"/>
              </a:endParaRPr>
            </a:p>
          </p:txBody>
        </p:sp>
        <p:sp>
          <p:nvSpPr>
            <p:cNvPr id="44" name="TextBox 43"/>
            <p:cNvSpPr txBox="1"/>
            <p:nvPr/>
          </p:nvSpPr>
          <p:spPr>
            <a:xfrm>
              <a:off x="3117444" y="5278331"/>
              <a:ext cx="3054755" cy="642883"/>
            </a:xfrm>
            <a:prstGeom prst="rect">
              <a:avLst/>
            </a:prstGeom>
            <a:noFill/>
            <a:ln>
              <a:solidFill>
                <a:schemeClr val="bg1">
                  <a:lumMod val="75000"/>
                  <a:lumOff val="25000"/>
                </a:schemeClr>
              </a:solidFill>
            </a:ln>
            <a:effectLst/>
          </p:spPr>
          <p:txBody>
            <a:bodyPr wrap="square" rtlCol="0">
              <a:spAutoFit/>
            </a:bodyPr>
            <a:lstStyle/>
            <a:p>
              <a:r>
                <a:rPr lang="en-US" sz="1000" dirty="0" err="1" smtClean="0">
                  <a:solidFill>
                    <a:schemeClr val="bg1"/>
                  </a:solidFill>
                  <a:latin typeface="Times"/>
                  <a:cs typeface="Times"/>
                </a:rPr>
                <a:t>Var</a:t>
              </a:r>
              <a:r>
                <a:rPr lang="en-US" sz="1000" dirty="0" smtClean="0">
                  <a:solidFill>
                    <a:schemeClr val="bg1"/>
                  </a:solidFill>
                  <a:latin typeface="Times"/>
                  <a:cs typeface="Times"/>
                </a:rPr>
                <a:t>: “</a:t>
              </a:r>
              <a:r>
                <a:rPr lang="en-US" sz="1000" dirty="0" err="1" smtClean="0">
                  <a:solidFill>
                    <a:schemeClr val="bg1"/>
                  </a:solidFill>
                  <a:latin typeface="Times"/>
                  <a:cs typeface="Times"/>
                </a:rPr>
                <a:t>ToyGrp</a:t>
              </a:r>
              <a:r>
                <a:rPr lang="en-US" sz="1000" dirty="0" smtClean="0">
                  <a:solidFill>
                    <a:schemeClr val="bg1"/>
                  </a:solidFill>
                  <a:latin typeface="Times"/>
                  <a:cs typeface="Times"/>
                </a:rPr>
                <a:t>/Humidity”</a:t>
              </a:r>
            </a:p>
            <a:p>
              <a:r>
                <a:rPr lang="en-US" sz="1000" dirty="0">
                  <a:solidFill>
                    <a:schemeClr val="bg1"/>
                  </a:solidFill>
                  <a:latin typeface="Times"/>
                  <a:cs typeface="Times"/>
                </a:rPr>
                <a:t>T</a:t>
              </a:r>
              <a:r>
                <a:rPr lang="en-US" sz="1000" dirty="0" smtClean="0">
                  <a:solidFill>
                    <a:schemeClr val="bg1"/>
                  </a:solidFill>
                  <a:latin typeface="Times"/>
                  <a:cs typeface="Times"/>
                </a:rPr>
                <a:t>ype I32LE, Atomic</a:t>
              </a:r>
            </a:p>
          </p:txBody>
        </p:sp>
        <p:cxnSp>
          <p:nvCxnSpPr>
            <p:cNvPr id="45" name="Straight Arrow Connector 44"/>
            <p:cNvCxnSpPr>
              <a:stCxn id="44" idx="3"/>
              <a:endCxn id="48" idx="1"/>
            </p:cNvCxnSpPr>
            <p:nvPr/>
          </p:nvCxnSpPr>
          <p:spPr>
            <a:xfrm>
              <a:off x="6172198" y="5599773"/>
              <a:ext cx="304801" cy="3294"/>
            </a:xfrm>
            <a:prstGeom prst="straightConnector1">
              <a:avLst/>
            </a:prstGeom>
            <a:ln w="1905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477000" y="5441854"/>
              <a:ext cx="3403600" cy="395620"/>
            </a:xfrm>
            <a:prstGeom prst="rect">
              <a:avLst/>
            </a:prstGeom>
            <a:noFill/>
            <a:effectLst/>
          </p:spPr>
          <p:txBody>
            <a:bodyPr wrap="square" rtlCol="0">
              <a:spAutoFit/>
            </a:bodyPr>
            <a:lstStyle/>
            <a:p>
              <a:r>
                <a:rPr lang="en-US" sz="1000" dirty="0" err="1" smtClean="0">
                  <a:solidFill>
                    <a:schemeClr val="bg1"/>
                  </a:solidFill>
                  <a:latin typeface="Times"/>
                  <a:cs typeface="Times"/>
                </a:rPr>
                <a:t>ToyGrp</a:t>
              </a:r>
              <a:r>
                <a:rPr lang="en-US" sz="1000" dirty="0" smtClean="0">
                  <a:solidFill>
                    <a:schemeClr val="bg1"/>
                  </a:solidFill>
                  <a:latin typeface="Times"/>
                  <a:cs typeface="Times"/>
                </a:rPr>
                <a:t>/Humidity_I32LE_Atomic</a:t>
              </a:r>
              <a:endParaRPr lang="en-US" sz="1000" dirty="0">
                <a:solidFill>
                  <a:schemeClr val="bg1"/>
                </a:solidFill>
                <a:latin typeface="Times"/>
                <a:cs typeface="Times"/>
              </a:endParaRPr>
            </a:p>
          </p:txBody>
        </p:sp>
        <p:sp>
          <p:nvSpPr>
            <p:cNvPr id="47" name="Rectangle 46"/>
            <p:cNvSpPr/>
            <p:nvPr/>
          </p:nvSpPr>
          <p:spPr>
            <a:xfrm>
              <a:off x="6477000" y="2028519"/>
              <a:ext cx="3403600" cy="356244"/>
            </a:xfrm>
            <a:prstGeom prst="rect">
              <a:avLst/>
            </a:prstGeom>
            <a:noFill/>
            <a:ln w="38100" cmpd="dbl">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latin typeface="Times"/>
              </a:endParaRPr>
            </a:p>
          </p:txBody>
        </p:sp>
        <p:sp>
          <p:nvSpPr>
            <p:cNvPr id="48" name="Rectangle 47"/>
            <p:cNvSpPr/>
            <p:nvPr/>
          </p:nvSpPr>
          <p:spPr>
            <a:xfrm>
              <a:off x="6477000" y="5424943"/>
              <a:ext cx="3403600" cy="356244"/>
            </a:xfrm>
            <a:prstGeom prst="rect">
              <a:avLst/>
            </a:prstGeom>
            <a:noFill/>
            <a:ln w="38100" cmpd="dbl">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latin typeface="Times"/>
              </a:endParaRPr>
            </a:p>
          </p:txBody>
        </p:sp>
        <p:sp>
          <p:nvSpPr>
            <p:cNvPr id="49" name="TextBox 48"/>
            <p:cNvSpPr txBox="1"/>
            <p:nvPr/>
          </p:nvSpPr>
          <p:spPr>
            <a:xfrm>
              <a:off x="7683500" y="4925387"/>
              <a:ext cx="1104901" cy="395620"/>
            </a:xfrm>
            <a:prstGeom prst="rect">
              <a:avLst/>
            </a:prstGeom>
            <a:noFill/>
            <a:effectLst/>
          </p:spPr>
          <p:txBody>
            <a:bodyPr wrap="square" rtlCol="0">
              <a:spAutoFit/>
            </a:bodyPr>
            <a:lstStyle/>
            <a:p>
              <a:r>
                <a:rPr lang="en-US" sz="1000" dirty="0" smtClean="0">
                  <a:solidFill>
                    <a:schemeClr val="bg1"/>
                  </a:solidFill>
                  <a:latin typeface="Times"/>
                </a:rPr>
                <a:t>No match</a:t>
              </a:r>
              <a:endParaRPr lang="en-US" sz="1000" dirty="0">
                <a:solidFill>
                  <a:schemeClr val="bg1"/>
                </a:solidFill>
                <a:latin typeface="Times"/>
              </a:endParaRPr>
            </a:p>
          </p:txBody>
        </p:sp>
        <p:sp>
          <p:nvSpPr>
            <p:cNvPr id="50" name="Oval 49"/>
            <p:cNvSpPr/>
            <p:nvPr/>
          </p:nvSpPr>
          <p:spPr>
            <a:xfrm>
              <a:off x="6324787" y="4432945"/>
              <a:ext cx="3181637" cy="845388"/>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solidFill>
                <a:latin typeface="Times"/>
              </a:endParaRPr>
            </a:p>
          </p:txBody>
        </p:sp>
        <p:grpSp>
          <p:nvGrpSpPr>
            <p:cNvPr id="51" name="Group 50"/>
            <p:cNvGrpSpPr/>
            <p:nvPr/>
          </p:nvGrpSpPr>
          <p:grpSpPr>
            <a:xfrm>
              <a:off x="2745397" y="493031"/>
              <a:ext cx="316142" cy="1459451"/>
              <a:chOff x="3361246" y="6453010"/>
              <a:chExt cx="316142" cy="1459451"/>
            </a:xfrm>
          </p:grpSpPr>
          <p:cxnSp>
            <p:nvCxnSpPr>
              <p:cNvPr id="72" name="Straight Connector 71"/>
              <p:cNvCxnSpPr/>
              <p:nvPr/>
            </p:nvCxnSpPr>
            <p:spPr>
              <a:xfrm>
                <a:off x="3361246" y="7892638"/>
                <a:ext cx="141124"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502370" y="6453010"/>
                <a:ext cx="0" cy="1459451"/>
              </a:xfrm>
              <a:prstGeom prst="line">
                <a:avLst/>
              </a:prstGeom>
              <a:ln w="19050" cmpd="sng">
                <a:solidFill>
                  <a:schemeClr val="bg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491365" y="6470731"/>
                <a:ext cx="186023" cy="0"/>
              </a:xfrm>
              <a:prstGeom prst="line">
                <a:avLst/>
              </a:prstGeom>
              <a:ln w="19050" cmpd="sng">
                <a:solidFill>
                  <a:schemeClr val="bg1">
                    <a:lumMod val="75000"/>
                    <a:lumOff val="25000"/>
                  </a:schemeClr>
                </a:solidFill>
                <a:tailEnd type="arrow" w="med" len="sm"/>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2655498" y="1371940"/>
              <a:ext cx="501550" cy="820800"/>
              <a:chOff x="3361246" y="6573787"/>
              <a:chExt cx="343249" cy="1514975"/>
            </a:xfrm>
          </p:grpSpPr>
          <p:cxnSp>
            <p:nvCxnSpPr>
              <p:cNvPr id="69" name="Straight Connector 68"/>
              <p:cNvCxnSpPr>
                <a:endCxn id="13" idx="3"/>
              </p:cNvCxnSpPr>
              <p:nvPr/>
            </p:nvCxnSpPr>
            <p:spPr>
              <a:xfrm flipV="1">
                <a:off x="3361246" y="8031169"/>
                <a:ext cx="189480" cy="57593"/>
              </a:xfrm>
              <a:prstGeom prst="line">
                <a:avLst/>
              </a:prstGeom>
              <a:ln w="19050" cmpd="sng">
                <a:solidFill>
                  <a:schemeClr val="bg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13" idx="3"/>
              </p:cNvCxnSpPr>
              <p:nvPr/>
            </p:nvCxnSpPr>
            <p:spPr>
              <a:xfrm flipH="1">
                <a:off x="3550729" y="6573787"/>
                <a:ext cx="40210" cy="1457382"/>
              </a:xfrm>
              <a:prstGeom prst="line">
                <a:avLst/>
              </a:prstGeom>
              <a:ln w="19050" cmpd="sng">
                <a:solidFill>
                  <a:schemeClr val="bg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590938" y="6622904"/>
                <a:ext cx="113557" cy="0"/>
              </a:xfrm>
              <a:prstGeom prst="line">
                <a:avLst/>
              </a:prstGeom>
              <a:ln w="19050" cmpd="sng">
                <a:solidFill>
                  <a:schemeClr val="bg1">
                    <a:lumMod val="75000"/>
                    <a:lumOff val="25000"/>
                  </a:schemeClr>
                </a:solidFill>
                <a:tailEnd type="arrow" w="med" len="sm"/>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2477626" y="3034977"/>
              <a:ext cx="639817" cy="979486"/>
              <a:chOff x="3341442" y="6779316"/>
              <a:chExt cx="639817" cy="979486"/>
            </a:xfrm>
          </p:grpSpPr>
          <p:cxnSp>
            <p:nvCxnSpPr>
              <p:cNvPr id="66" name="Straight Connector 65"/>
              <p:cNvCxnSpPr/>
              <p:nvPr/>
            </p:nvCxnSpPr>
            <p:spPr>
              <a:xfrm>
                <a:off x="3341442" y="7707134"/>
                <a:ext cx="141123"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3384082" y="6779318"/>
                <a:ext cx="2" cy="979484"/>
              </a:xfrm>
              <a:prstGeom prst="line">
                <a:avLst/>
              </a:prstGeom>
              <a:ln w="19050" cmpd="sng">
                <a:solidFill>
                  <a:schemeClr val="bg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endCxn id="20" idx="1"/>
              </p:cNvCxnSpPr>
              <p:nvPr/>
            </p:nvCxnSpPr>
            <p:spPr>
              <a:xfrm>
                <a:off x="3384083" y="6779316"/>
                <a:ext cx="597176" cy="4346"/>
              </a:xfrm>
              <a:prstGeom prst="line">
                <a:avLst/>
              </a:prstGeom>
              <a:ln w="19050" cmpd="sng">
                <a:solidFill>
                  <a:schemeClr val="bg1">
                    <a:lumMod val="75000"/>
                    <a:lumOff val="25000"/>
                  </a:schemeClr>
                </a:solidFill>
                <a:tailEnd type="arrow" w="med" len="sm"/>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345494" y="3900960"/>
              <a:ext cx="771952" cy="326968"/>
              <a:chOff x="3361246" y="7379825"/>
              <a:chExt cx="771952" cy="326968"/>
            </a:xfrm>
          </p:grpSpPr>
          <p:cxnSp>
            <p:nvCxnSpPr>
              <p:cNvPr id="63" name="Straight Connector 62"/>
              <p:cNvCxnSpPr/>
              <p:nvPr/>
            </p:nvCxnSpPr>
            <p:spPr>
              <a:xfrm>
                <a:off x="3361246" y="7686523"/>
                <a:ext cx="425609" cy="2563"/>
              </a:xfrm>
              <a:prstGeom prst="line">
                <a:avLst/>
              </a:prstGeom>
              <a:ln w="19050" cmpd="sng">
                <a:solidFill>
                  <a:schemeClr val="bg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3760775" y="7379825"/>
                <a:ext cx="11005" cy="326968"/>
              </a:xfrm>
              <a:prstGeom prst="line">
                <a:avLst/>
              </a:prstGeom>
              <a:ln w="19050" cmpd="sng">
                <a:solidFill>
                  <a:schemeClr val="bg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21" idx="1"/>
              </p:cNvCxnSpPr>
              <p:nvPr/>
            </p:nvCxnSpPr>
            <p:spPr>
              <a:xfrm>
                <a:off x="3760775" y="7382850"/>
                <a:ext cx="372423" cy="2500"/>
              </a:xfrm>
              <a:prstGeom prst="line">
                <a:avLst/>
              </a:prstGeom>
              <a:ln w="19050" cmpd="sng">
                <a:solidFill>
                  <a:schemeClr val="bg1">
                    <a:lumMod val="75000"/>
                    <a:lumOff val="25000"/>
                  </a:schemeClr>
                </a:solidFill>
                <a:tailEnd type="arrow" w="med" len="sm"/>
              </a:ln>
              <a:effectLst/>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1883552" y="4430382"/>
              <a:ext cx="1233890" cy="331402"/>
              <a:chOff x="3361246" y="7645299"/>
              <a:chExt cx="1233890" cy="331402"/>
            </a:xfrm>
          </p:grpSpPr>
          <p:cxnSp>
            <p:nvCxnSpPr>
              <p:cNvPr id="60" name="Straight Connector 59"/>
              <p:cNvCxnSpPr/>
              <p:nvPr/>
            </p:nvCxnSpPr>
            <p:spPr>
              <a:xfrm>
                <a:off x="3361246" y="7645299"/>
                <a:ext cx="782440" cy="2563"/>
              </a:xfrm>
              <a:prstGeom prst="line">
                <a:avLst/>
              </a:prstGeom>
              <a:ln w="19050" cmpd="sng">
                <a:solidFill>
                  <a:schemeClr val="bg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133195" y="7645299"/>
                <a:ext cx="0" cy="314346"/>
              </a:xfrm>
              <a:prstGeom prst="line">
                <a:avLst/>
              </a:prstGeom>
              <a:ln w="19050" cmpd="sng">
                <a:solidFill>
                  <a:schemeClr val="bg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133195" y="7959645"/>
                <a:ext cx="461941" cy="17056"/>
              </a:xfrm>
              <a:prstGeom prst="line">
                <a:avLst/>
              </a:prstGeom>
              <a:ln w="19050" cmpd="sng">
                <a:solidFill>
                  <a:schemeClr val="bg1">
                    <a:lumMod val="75000"/>
                    <a:lumOff val="25000"/>
                  </a:schemeClr>
                </a:solidFill>
                <a:tailEnd type="arrow" w="med" len="sm"/>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1883507" y="4717755"/>
              <a:ext cx="1233934" cy="724099"/>
              <a:chOff x="3361246" y="7406538"/>
              <a:chExt cx="1233934" cy="724099"/>
            </a:xfrm>
          </p:grpSpPr>
          <p:cxnSp>
            <p:nvCxnSpPr>
              <p:cNvPr id="57" name="Straight Connector 56"/>
              <p:cNvCxnSpPr/>
              <p:nvPr/>
            </p:nvCxnSpPr>
            <p:spPr>
              <a:xfrm>
                <a:off x="3361246" y="7406538"/>
                <a:ext cx="462882" cy="8153"/>
              </a:xfrm>
              <a:prstGeom prst="line">
                <a:avLst/>
              </a:prstGeom>
              <a:ln w="19050" cmpd="sng">
                <a:solidFill>
                  <a:schemeClr val="bg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824128" y="7409343"/>
                <a:ext cx="0" cy="721294"/>
              </a:xfrm>
              <a:prstGeom prst="line">
                <a:avLst/>
              </a:prstGeom>
              <a:ln w="19050" cmpd="sng">
                <a:solidFill>
                  <a:schemeClr val="bg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823233" y="8105741"/>
                <a:ext cx="771947" cy="0"/>
              </a:xfrm>
              <a:prstGeom prst="line">
                <a:avLst/>
              </a:prstGeom>
              <a:ln w="19050" cmpd="sng">
                <a:solidFill>
                  <a:schemeClr val="bg1">
                    <a:lumMod val="75000"/>
                    <a:lumOff val="25000"/>
                  </a:schemeClr>
                </a:solidFill>
                <a:tailEnd type="arrow" w="med" len="sm"/>
              </a:ln>
              <a:effectLst/>
            </p:spPr>
            <p:style>
              <a:lnRef idx="2">
                <a:schemeClr val="accent1"/>
              </a:lnRef>
              <a:fillRef idx="0">
                <a:schemeClr val="accent1"/>
              </a:fillRef>
              <a:effectRef idx="1">
                <a:schemeClr val="accent1"/>
              </a:effectRef>
              <a:fontRef idx="minor">
                <a:schemeClr val="tx1"/>
              </a:fontRef>
            </p:style>
          </p:cxnSp>
        </p:grpSp>
      </p:grpSp>
      <p:sp>
        <p:nvSpPr>
          <p:cNvPr id="3" name="Date Placeholder 2"/>
          <p:cNvSpPr>
            <a:spLocks noGrp="1"/>
          </p:cNvSpPr>
          <p:nvPr>
            <p:ph type="dt" sz="half" idx="10"/>
          </p:nvPr>
        </p:nvSpPr>
        <p:spPr/>
        <p:txBody>
          <a:bodyPr/>
          <a:lstStyle/>
          <a:p>
            <a:r>
              <a:rPr lang="en-US" smtClean="0"/>
              <a:t>Tanzima Islam (tislam@purdue.edu)</a:t>
            </a:r>
            <a:endParaRPr lang="en-US" dirty="0"/>
          </a:p>
        </p:txBody>
      </p:sp>
      <p:sp>
        <p:nvSpPr>
          <p:cNvPr id="4" name="Footer Placeholder 3"/>
          <p:cNvSpPr>
            <a:spLocks noGrp="1"/>
          </p:cNvSpPr>
          <p:nvPr>
            <p:ph type="ftr" sz="quarter" idx="3"/>
          </p:nvPr>
        </p:nvSpPr>
        <p:spPr/>
        <p:txBody>
          <a:bodyPr/>
          <a:lstStyle/>
          <a:p>
            <a:r>
              <a:rPr lang="en-US" smtClean="0"/>
              <a:t>Reliable &amp; Scalable Checkpointing Systems</a:t>
            </a:r>
            <a:endParaRPr lang="en-US" dirty="0"/>
          </a:p>
        </p:txBody>
      </p:sp>
      <p:sp>
        <p:nvSpPr>
          <p:cNvPr id="5" name="Slide Number Placeholder 4"/>
          <p:cNvSpPr>
            <a:spLocks noGrp="1"/>
          </p:cNvSpPr>
          <p:nvPr>
            <p:ph type="sldNum" sz="quarter" idx="4"/>
          </p:nvPr>
        </p:nvSpPr>
        <p:spPr/>
        <p:txBody>
          <a:bodyPr/>
          <a:lstStyle/>
          <a:p>
            <a:fld id="{0EF8A7D6-9BFA-C441-9BC7-0AEF5299FFED}" type="slidenum">
              <a:rPr lang="en-US" smtClean="0"/>
              <a:pPr/>
              <a:t>53</a:t>
            </a:fld>
            <a:endParaRPr lang="en-US" dirty="0"/>
          </a:p>
        </p:txBody>
      </p:sp>
    </p:spTree>
    <p:extLst>
      <p:ext uri="{BB962C8B-B14F-4D97-AF65-F5344CB8AC3E}">
        <p14:creationId xmlns:p14="http://schemas.microsoft.com/office/powerpoint/2010/main" val="33160517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7162800" y="3188732"/>
            <a:ext cx="533400" cy="0"/>
          </a:xfrm>
          <a:prstGeom prst="line">
            <a:avLst/>
          </a:prstGeom>
          <a:ln w="19050" cmpd="sng">
            <a:solidFill>
              <a:srgbClr val="9147BD"/>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162800" y="2438400"/>
            <a:ext cx="533400" cy="0"/>
          </a:xfrm>
          <a:prstGeom prst="line">
            <a:avLst/>
          </a:prstGeom>
          <a:ln w="19050" cmpd="sng">
            <a:solidFill>
              <a:srgbClr val="C8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162800" y="2771001"/>
            <a:ext cx="533400" cy="0"/>
          </a:xfrm>
          <a:prstGeom prst="line">
            <a:avLst/>
          </a:prstGeom>
          <a:ln w="19050" cmpd="sng">
            <a:solidFill>
              <a:srgbClr val="C8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304800"/>
            <a:ext cx="8382000" cy="894604"/>
          </a:xfrm>
        </p:spPr>
        <p:txBody>
          <a:bodyPr/>
          <a:lstStyle/>
          <a:p>
            <a:r>
              <a:rPr lang="en-US" dirty="0" smtClean="0"/>
              <a:t>[Backup Slide] Compression Ratio Follows Course of Simulation</a:t>
            </a:r>
            <a:endParaRPr lang="en-US" dirty="0"/>
          </a:p>
        </p:txBody>
      </p:sp>
      <p:sp>
        <p:nvSpPr>
          <p:cNvPr id="3" name="Content Placeholder 2"/>
          <p:cNvSpPr>
            <a:spLocks noGrp="1"/>
          </p:cNvSpPr>
          <p:nvPr>
            <p:ph idx="1"/>
          </p:nvPr>
        </p:nvSpPr>
        <p:spPr>
          <a:xfrm>
            <a:off x="381000" y="1219200"/>
            <a:ext cx="8382000" cy="868956"/>
          </a:xfrm>
        </p:spPr>
        <p:txBody>
          <a:bodyPr>
            <a:normAutofit/>
          </a:bodyPr>
          <a:lstStyle/>
          <a:p>
            <a:r>
              <a:rPr lang="en-US" dirty="0" smtClean="0"/>
              <a:t>Data-aware technique always yields better compression</a:t>
            </a:r>
          </a:p>
        </p:txBody>
      </p:sp>
      <p:sp>
        <p:nvSpPr>
          <p:cNvPr id="31" name="TextBox 30"/>
          <p:cNvSpPr txBox="1"/>
          <p:nvPr/>
        </p:nvSpPr>
        <p:spPr>
          <a:xfrm>
            <a:off x="3962400" y="2133600"/>
            <a:ext cx="1600200" cy="307777"/>
          </a:xfrm>
          <a:prstGeom prst="rect">
            <a:avLst/>
          </a:prstGeom>
          <a:noFill/>
        </p:spPr>
        <p:txBody>
          <a:bodyPr wrap="square" rtlCol="0">
            <a:spAutoFit/>
          </a:bodyPr>
          <a:lstStyle/>
          <a:p>
            <a:r>
              <a:rPr lang="en-US" sz="1400" dirty="0" smtClean="0">
                <a:solidFill>
                  <a:srgbClr val="000000"/>
                </a:solidFill>
                <a:latin typeface="Times"/>
                <a:cs typeface="Times"/>
              </a:rPr>
              <a:t>Cactus</a:t>
            </a:r>
            <a:endParaRPr lang="en-US" sz="1400" dirty="0">
              <a:solidFill>
                <a:srgbClr val="000000"/>
              </a:solidFill>
              <a:latin typeface="Times"/>
              <a:cs typeface="Times"/>
            </a:endParaRPr>
          </a:p>
        </p:txBody>
      </p:sp>
      <p:sp>
        <p:nvSpPr>
          <p:cNvPr id="36" name="TextBox 35"/>
          <p:cNvSpPr txBox="1"/>
          <p:nvPr/>
        </p:nvSpPr>
        <p:spPr>
          <a:xfrm rot="16200000">
            <a:off x="-841116" y="3508117"/>
            <a:ext cx="2203966" cy="369332"/>
          </a:xfrm>
          <a:prstGeom prst="rect">
            <a:avLst/>
          </a:prstGeom>
          <a:noFill/>
        </p:spPr>
        <p:txBody>
          <a:bodyPr wrap="square" rtlCol="0">
            <a:spAutoFit/>
          </a:bodyPr>
          <a:lstStyle/>
          <a:p>
            <a:r>
              <a:rPr lang="en-US" dirty="0" smtClean="0">
                <a:solidFill>
                  <a:srgbClr val="000000"/>
                </a:solidFill>
                <a:latin typeface="Times"/>
                <a:cs typeface="Times"/>
              </a:rPr>
              <a:t>Compression Ratio</a:t>
            </a:r>
            <a:endParaRPr lang="en-US" dirty="0">
              <a:solidFill>
                <a:srgbClr val="000000"/>
              </a:solidFill>
              <a:latin typeface="Times"/>
              <a:cs typeface="Times"/>
            </a:endParaRPr>
          </a:p>
        </p:txBody>
      </p:sp>
      <p:sp>
        <p:nvSpPr>
          <p:cNvPr id="45" name="Oval 44"/>
          <p:cNvSpPr/>
          <p:nvPr/>
        </p:nvSpPr>
        <p:spPr bwMode="auto">
          <a:xfrm>
            <a:off x="7315200" y="2362200"/>
            <a:ext cx="152400" cy="152400"/>
          </a:xfrm>
          <a:prstGeom prst="ellipse">
            <a:avLst/>
          </a:prstGeom>
          <a:solidFill>
            <a:srgbClr val="C800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imes"/>
              <a:cs typeface="Times"/>
            </a:endParaRPr>
          </a:p>
        </p:txBody>
      </p:sp>
      <p:sp>
        <p:nvSpPr>
          <p:cNvPr id="48" name="TextBox 47"/>
          <p:cNvSpPr txBox="1"/>
          <p:nvPr/>
        </p:nvSpPr>
        <p:spPr>
          <a:xfrm>
            <a:off x="7620000" y="2286000"/>
            <a:ext cx="1295400" cy="276999"/>
          </a:xfrm>
          <a:prstGeom prst="rect">
            <a:avLst/>
          </a:prstGeom>
          <a:noFill/>
          <a:effectLst/>
        </p:spPr>
        <p:txBody>
          <a:bodyPr wrap="square" rtlCol="0">
            <a:spAutoFit/>
          </a:bodyPr>
          <a:lstStyle/>
          <a:p>
            <a:r>
              <a:rPr lang="en-US" sz="1200" dirty="0" smtClean="0">
                <a:solidFill>
                  <a:srgbClr val="000000"/>
                </a:solidFill>
                <a:latin typeface="Times"/>
                <a:cs typeface="Times"/>
              </a:rPr>
              <a:t>Aware-Block</a:t>
            </a:r>
            <a:endParaRPr lang="en-US" sz="1200" dirty="0">
              <a:solidFill>
                <a:srgbClr val="000000"/>
              </a:solidFill>
              <a:latin typeface="Times"/>
              <a:cs typeface="Times"/>
            </a:endParaRPr>
          </a:p>
        </p:txBody>
      </p:sp>
      <p:sp>
        <p:nvSpPr>
          <p:cNvPr id="51" name="TextBox 50"/>
          <p:cNvSpPr txBox="1"/>
          <p:nvPr/>
        </p:nvSpPr>
        <p:spPr>
          <a:xfrm>
            <a:off x="7620000" y="2618601"/>
            <a:ext cx="1295400" cy="276999"/>
          </a:xfrm>
          <a:prstGeom prst="rect">
            <a:avLst/>
          </a:prstGeom>
          <a:noFill/>
          <a:effectLst/>
        </p:spPr>
        <p:txBody>
          <a:bodyPr wrap="square" rtlCol="0">
            <a:spAutoFit/>
          </a:bodyPr>
          <a:lstStyle/>
          <a:p>
            <a:r>
              <a:rPr lang="en-US" sz="1200" dirty="0" smtClean="0">
                <a:solidFill>
                  <a:srgbClr val="000000"/>
                </a:solidFill>
                <a:latin typeface="Times"/>
                <a:cs typeface="Times"/>
              </a:rPr>
              <a:t>Aware</a:t>
            </a:r>
            <a:endParaRPr lang="en-US" sz="1200" dirty="0">
              <a:solidFill>
                <a:srgbClr val="000000"/>
              </a:solidFill>
              <a:latin typeface="Times"/>
              <a:cs typeface="Times"/>
            </a:endParaRPr>
          </a:p>
        </p:txBody>
      </p:sp>
      <p:grpSp>
        <p:nvGrpSpPr>
          <p:cNvPr id="16" name="Group 15"/>
          <p:cNvGrpSpPr/>
          <p:nvPr/>
        </p:nvGrpSpPr>
        <p:grpSpPr>
          <a:xfrm rot="1670068">
            <a:off x="7279145" y="3072387"/>
            <a:ext cx="228600" cy="228600"/>
            <a:chOff x="7696200" y="3657600"/>
            <a:chExt cx="228600" cy="228600"/>
          </a:xfrm>
          <a:effectLst/>
        </p:grpSpPr>
        <p:cxnSp>
          <p:nvCxnSpPr>
            <p:cNvPr id="9" name="Straight Connector 8"/>
            <p:cNvCxnSpPr/>
            <p:nvPr/>
          </p:nvCxnSpPr>
          <p:spPr>
            <a:xfrm>
              <a:off x="7696200" y="3733800"/>
              <a:ext cx="228600" cy="76200"/>
            </a:xfrm>
            <a:prstGeom prst="line">
              <a:avLst/>
            </a:prstGeom>
            <a:ln w="28575" cmpd="sng">
              <a:solidFill>
                <a:srgbClr val="9147BD"/>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772400" y="3657600"/>
              <a:ext cx="76200" cy="228600"/>
            </a:xfrm>
            <a:prstGeom prst="line">
              <a:avLst/>
            </a:prstGeom>
            <a:ln w="28575" cmpd="sng">
              <a:solidFill>
                <a:srgbClr val="9147BD"/>
              </a:solidFill>
            </a:ln>
            <a:effectLst/>
          </p:spPr>
          <p:style>
            <a:lnRef idx="2">
              <a:schemeClr val="accent1"/>
            </a:lnRef>
            <a:fillRef idx="0">
              <a:schemeClr val="accent1"/>
            </a:fillRef>
            <a:effectRef idx="1">
              <a:schemeClr val="accent1"/>
            </a:effectRef>
            <a:fontRef idx="minor">
              <a:schemeClr val="tx1"/>
            </a:fontRef>
          </p:style>
        </p:cxnSp>
      </p:grpSp>
      <p:sp>
        <p:nvSpPr>
          <p:cNvPr id="49" name="Oval 48"/>
          <p:cNvSpPr/>
          <p:nvPr/>
        </p:nvSpPr>
        <p:spPr bwMode="auto">
          <a:xfrm>
            <a:off x="7315200" y="2694801"/>
            <a:ext cx="152400" cy="152400"/>
          </a:xfrm>
          <a:prstGeom prst="ellipse">
            <a:avLst/>
          </a:prstGeom>
          <a:noFill/>
          <a:ln w="28575" cmpd="sng">
            <a:solidFill>
              <a:srgbClr val="C8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imes"/>
              <a:cs typeface="Times"/>
            </a:endParaRPr>
          </a:p>
        </p:txBody>
      </p:sp>
      <p:cxnSp>
        <p:nvCxnSpPr>
          <p:cNvPr id="42" name="Straight Connector 41"/>
          <p:cNvCxnSpPr/>
          <p:nvPr/>
        </p:nvCxnSpPr>
        <p:spPr>
          <a:xfrm>
            <a:off x="7162800" y="3569732"/>
            <a:ext cx="533400" cy="0"/>
          </a:xfrm>
          <a:prstGeom prst="line">
            <a:avLst/>
          </a:prstGeom>
          <a:ln w="19050" cmpd="sng">
            <a:solidFill>
              <a:srgbClr val="9147BD"/>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Isosceles Triangle 19"/>
          <p:cNvSpPr/>
          <p:nvPr/>
        </p:nvSpPr>
        <p:spPr bwMode="auto">
          <a:xfrm>
            <a:off x="7315200" y="3493532"/>
            <a:ext cx="152400" cy="152400"/>
          </a:xfrm>
          <a:prstGeom prst="triangle">
            <a:avLst/>
          </a:prstGeom>
          <a:noFill/>
          <a:ln w="38100" cmpd="sng">
            <a:solidFill>
              <a:srgbClr val="9147B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imes"/>
              <a:cs typeface="Times"/>
            </a:endParaRPr>
          </a:p>
        </p:txBody>
      </p:sp>
      <p:sp>
        <p:nvSpPr>
          <p:cNvPr id="44" name="TextBox 43"/>
          <p:cNvSpPr txBox="1"/>
          <p:nvPr/>
        </p:nvSpPr>
        <p:spPr>
          <a:xfrm>
            <a:off x="7620000" y="3064133"/>
            <a:ext cx="1295400" cy="276999"/>
          </a:xfrm>
          <a:prstGeom prst="rect">
            <a:avLst/>
          </a:prstGeom>
          <a:noFill/>
          <a:effectLst/>
        </p:spPr>
        <p:txBody>
          <a:bodyPr wrap="square" rtlCol="0">
            <a:spAutoFit/>
          </a:bodyPr>
          <a:lstStyle/>
          <a:p>
            <a:r>
              <a:rPr lang="en-US" sz="1200" dirty="0" smtClean="0">
                <a:solidFill>
                  <a:srgbClr val="000000"/>
                </a:solidFill>
                <a:latin typeface="Times"/>
                <a:cs typeface="Times"/>
              </a:rPr>
              <a:t>Agnostic-Block</a:t>
            </a:r>
            <a:endParaRPr lang="en-US" sz="1200" dirty="0">
              <a:solidFill>
                <a:srgbClr val="000000"/>
              </a:solidFill>
              <a:latin typeface="Times"/>
              <a:cs typeface="Times"/>
            </a:endParaRPr>
          </a:p>
        </p:txBody>
      </p:sp>
      <p:sp>
        <p:nvSpPr>
          <p:cNvPr id="46" name="TextBox 45"/>
          <p:cNvSpPr txBox="1"/>
          <p:nvPr/>
        </p:nvSpPr>
        <p:spPr>
          <a:xfrm>
            <a:off x="7620000" y="3417332"/>
            <a:ext cx="1295400" cy="276999"/>
          </a:xfrm>
          <a:prstGeom prst="rect">
            <a:avLst/>
          </a:prstGeom>
          <a:noFill/>
          <a:effectLst/>
        </p:spPr>
        <p:txBody>
          <a:bodyPr wrap="square" rtlCol="0">
            <a:spAutoFit/>
          </a:bodyPr>
          <a:lstStyle/>
          <a:p>
            <a:r>
              <a:rPr lang="en-US" sz="1200" dirty="0" smtClean="0">
                <a:solidFill>
                  <a:srgbClr val="000000"/>
                </a:solidFill>
                <a:latin typeface="Times"/>
                <a:cs typeface="Times"/>
              </a:rPr>
              <a:t>Agnostic</a:t>
            </a:r>
            <a:endParaRPr lang="en-US" sz="1200" dirty="0">
              <a:solidFill>
                <a:srgbClr val="000000"/>
              </a:solidFill>
              <a:latin typeface="Times"/>
              <a:cs typeface="Times"/>
            </a:endParaRPr>
          </a:p>
        </p:txBody>
      </p:sp>
      <p:graphicFrame>
        <p:nvGraphicFramePr>
          <p:cNvPr id="53" name="Chart 52"/>
          <p:cNvGraphicFramePr>
            <a:graphicFrameLocks noGrp="1"/>
          </p:cNvGraphicFramePr>
          <p:nvPr>
            <p:extLst>
              <p:ext uri="{D42A27DB-BD31-4B8C-83A1-F6EECF244321}">
                <p14:modId xmlns:p14="http://schemas.microsoft.com/office/powerpoint/2010/main" val="3466599680"/>
              </p:ext>
            </p:extLst>
          </p:nvPr>
        </p:nvGraphicFramePr>
        <p:xfrm>
          <a:off x="2667000" y="2286000"/>
          <a:ext cx="3709599" cy="1924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Chart 54"/>
          <p:cNvGraphicFramePr>
            <a:graphicFrameLocks noGrp="1"/>
          </p:cNvGraphicFramePr>
          <p:nvPr>
            <p:extLst>
              <p:ext uri="{D42A27DB-BD31-4B8C-83A1-F6EECF244321}">
                <p14:modId xmlns:p14="http://schemas.microsoft.com/office/powerpoint/2010/main" val="2653510808"/>
              </p:ext>
            </p:extLst>
          </p:nvPr>
        </p:nvGraphicFramePr>
        <p:xfrm>
          <a:off x="4648200" y="4343400"/>
          <a:ext cx="359217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p:cNvGraphicFramePr>
            <a:graphicFrameLocks noGrp="1"/>
          </p:cNvGraphicFramePr>
          <p:nvPr>
            <p:extLst>
              <p:ext uri="{D42A27DB-BD31-4B8C-83A1-F6EECF244321}">
                <p14:modId xmlns:p14="http://schemas.microsoft.com/office/powerpoint/2010/main" val="2681633386"/>
              </p:ext>
            </p:extLst>
          </p:nvPr>
        </p:nvGraphicFramePr>
        <p:xfrm>
          <a:off x="609600" y="4267200"/>
          <a:ext cx="3823460" cy="1863572"/>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p:cNvCxnSpPr/>
          <p:nvPr/>
        </p:nvCxnSpPr>
        <p:spPr>
          <a:xfrm>
            <a:off x="1371600" y="4267200"/>
            <a:ext cx="6172200" cy="0"/>
          </a:xfrm>
          <a:prstGeom prst="line">
            <a:avLst/>
          </a:prstGeom>
          <a:ln w="19050" cmpd="sng">
            <a:solidFill>
              <a:schemeClr val="bg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572000" y="4267200"/>
            <a:ext cx="0" cy="1905000"/>
          </a:xfrm>
          <a:prstGeom prst="line">
            <a:avLst/>
          </a:prstGeom>
          <a:ln w="19050" cmpd="sng">
            <a:solidFill>
              <a:schemeClr val="bg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505200" y="6096000"/>
            <a:ext cx="3733800" cy="369332"/>
          </a:xfrm>
          <a:prstGeom prst="rect">
            <a:avLst/>
          </a:prstGeom>
          <a:noFill/>
        </p:spPr>
        <p:txBody>
          <a:bodyPr wrap="square" rtlCol="0">
            <a:spAutoFit/>
          </a:bodyPr>
          <a:lstStyle/>
          <a:p>
            <a:r>
              <a:rPr lang="en-US" dirty="0" smtClean="0">
                <a:solidFill>
                  <a:srgbClr val="000000"/>
                </a:solidFill>
                <a:latin typeface="Times"/>
                <a:cs typeface="Times"/>
              </a:rPr>
              <a:t>Simulation Time-steps</a:t>
            </a:r>
            <a:endParaRPr lang="en-US" dirty="0">
              <a:solidFill>
                <a:srgbClr val="000000"/>
              </a:solidFill>
              <a:latin typeface="Times"/>
              <a:cs typeface="Times"/>
            </a:endParaRPr>
          </a:p>
        </p:txBody>
      </p:sp>
      <p:sp>
        <p:nvSpPr>
          <p:cNvPr id="60" name="TextBox 59"/>
          <p:cNvSpPr txBox="1"/>
          <p:nvPr/>
        </p:nvSpPr>
        <p:spPr>
          <a:xfrm>
            <a:off x="2133600" y="4264223"/>
            <a:ext cx="1600200" cy="307777"/>
          </a:xfrm>
          <a:prstGeom prst="rect">
            <a:avLst/>
          </a:prstGeom>
          <a:noFill/>
        </p:spPr>
        <p:txBody>
          <a:bodyPr wrap="square" rtlCol="0">
            <a:spAutoFit/>
          </a:bodyPr>
          <a:lstStyle/>
          <a:p>
            <a:r>
              <a:rPr lang="en-US" sz="1400" dirty="0" smtClean="0">
                <a:solidFill>
                  <a:srgbClr val="000000"/>
                </a:solidFill>
                <a:latin typeface="Times"/>
                <a:cs typeface="Times"/>
              </a:rPr>
              <a:t>Cosmology</a:t>
            </a:r>
            <a:endParaRPr lang="en-US" sz="1400" dirty="0">
              <a:solidFill>
                <a:srgbClr val="000000"/>
              </a:solidFill>
              <a:latin typeface="Times"/>
              <a:cs typeface="Times"/>
            </a:endParaRPr>
          </a:p>
        </p:txBody>
      </p:sp>
      <p:sp>
        <p:nvSpPr>
          <p:cNvPr id="61" name="TextBox 60"/>
          <p:cNvSpPr txBox="1"/>
          <p:nvPr/>
        </p:nvSpPr>
        <p:spPr>
          <a:xfrm>
            <a:off x="5943600" y="4264223"/>
            <a:ext cx="1600200" cy="307777"/>
          </a:xfrm>
          <a:prstGeom prst="rect">
            <a:avLst/>
          </a:prstGeom>
          <a:noFill/>
        </p:spPr>
        <p:txBody>
          <a:bodyPr wrap="square" rtlCol="0">
            <a:spAutoFit/>
          </a:bodyPr>
          <a:lstStyle/>
          <a:p>
            <a:r>
              <a:rPr lang="en-US" sz="1400" dirty="0" smtClean="0">
                <a:solidFill>
                  <a:srgbClr val="000000"/>
                </a:solidFill>
                <a:latin typeface="Times"/>
                <a:cs typeface="Times"/>
              </a:rPr>
              <a:t>Implosion</a:t>
            </a:r>
            <a:endParaRPr lang="en-US" sz="1400" dirty="0">
              <a:solidFill>
                <a:srgbClr val="000000"/>
              </a:solidFill>
              <a:latin typeface="Times"/>
              <a:cs typeface="Times"/>
            </a:endParaRPr>
          </a:p>
        </p:txBody>
      </p:sp>
      <p:sp>
        <p:nvSpPr>
          <p:cNvPr id="6" name="Date Placeholder 5"/>
          <p:cNvSpPr>
            <a:spLocks noGrp="1"/>
          </p:cNvSpPr>
          <p:nvPr>
            <p:ph type="dt" sz="half" idx="10"/>
          </p:nvPr>
        </p:nvSpPr>
        <p:spPr/>
        <p:txBody>
          <a:bodyPr/>
          <a:lstStyle/>
          <a:p>
            <a:r>
              <a:rPr lang="en-US" smtClean="0"/>
              <a:t>Tanzima Islam (tislam@purdue.edu)</a:t>
            </a:r>
            <a:endParaRPr lang="en-US" dirty="0"/>
          </a:p>
        </p:txBody>
      </p:sp>
      <p:sp>
        <p:nvSpPr>
          <p:cNvPr id="7" name="Footer Placeholder 6"/>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54</a:t>
            </a:fld>
            <a:endParaRPr lang="en-US" dirty="0"/>
          </a:p>
        </p:txBody>
      </p:sp>
    </p:spTree>
    <p:extLst>
      <p:ext uri="{BB962C8B-B14F-4D97-AF65-F5344CB8AC3E}">
        <p14:creationId xmlns:p14="http://schemas.microsoft.com/office/powerpoint/2010/main" val="2816204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894604"/>
          </a:xfrm>
        </p:spPr>
        <p:txBody>
          <a:bodyPr/>
          <a:lstStyle/>
          <a:p>
            <a:r>
              <a:rPr lang="en-US" dirty="0" smtClean="0"/>
              <a:t>[Backup Slide] Relative Improvement in Compression Ratio Compared to Data-Agnostic Scheme</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525428869"/>
              </p:ext>
            </p:extLst>
          </p:nvPr>
        </p:nvGraphicFramePr>
        <p:xfrm>
          <a:off x="533400" y="2666998"/>
          <a:ext cx="8229600" cy="2654412"/>
        </p:xfrm>
        <a:graphic>
          <a:graphicData uri="http://schemas.openxmlformats.org/drawingml/2006/table">
            <a:tbl>
              <a:tblPr firstRow="1" bandRow="1">
                <a:tableStyleId>{35758FB7-9AC5-4552-8A53-C91805E547FA}</a:tableStyleId>
              </a:tblPr>
              <a:tblGrid>
                <a:gridCol w="1645920"/>
                <a:gridCol w="1173480"/>
                <a:gridCol w="685800"/>
                <a:gridCol w="685800"/>
                <a:gridCol w="746760"/>
                <a:gridCol w="1645920"/>
                <a:gridCol w="1645920"/>
              </a:tblGrid>
              <a:tr h="742122">
                <a:tc>
                  <a:txBody>
                    <a:bodyPr/>
                    <a:lstStyle/>
                    <a:p>
                      <a:r>
                        <a:rPr lang="en-US" dirty="0" smtClean="0">
                          <a:latin typeface="Times"/>
                        </a:rPr>
                        <a:t>Application</a:t>
                      </a:r>
                      <a:endParaRPr lang="en-US" dirty="0">
                        <a:latin typeface="Times"/>
                      </a:endParaRPr>
                    </a:p>
                  </a:txBody>
                  <a:tcPr/>
                </a:tc>
                <a:tc>
                  <a:txBody>
                    <a:bodyPr/>
                    <a:lstStyle/>
                    <a:p>
                      <a:r>
                        <a:rPr lang="en-US" dirty="0" smtClean="0">
                          <a:latin typeface="Times"/>
                        </a:rPr>
                        <a:t>Total Size (GB)</a:t>
                      </a:r>
                      <a:endParaRPr lang="en-US" dirty="0">
                        <a:latin typeface="Times"/>
                      </a:endParaRPr>
                    </a:p>
                  </a:txBody>
                  <a:tcPr/>
                </a:tc>
                <a:tc gridSpan="3">
                  <a:txBody>
                    <a:bodyPr/>
                    <a:lstStyle/>
                    <a:p>
                      <a:r>
                        <a:rPr lang="en-US" dirty="0" smtClean="0">
                          <a:latin typeface="Times"/>
                        </a:rPr>
                        <a:t>Data Types(%)</a:t>
                      </a:r>
                    </a:p>
                    <a:p>
                      <a:r>
                        <a:rPr lang="en-US" dirty="0" smtClean="0">
                          <a:latin typeface="Times"/>
                        </a:rPr>
                        <a:t>D F           S F      </a:t>
                      </a:r>
                      <a:r>
                        <a:rPr lang="en-US" dirty="0" err="1" smtClean="0">
                          <a:latin typeface="Times"/>
                        </a:rPr>
                        <a:t>Int</a:t>
                      </a:r>
                      <a:endParaRPr lang="en-US" dirty="0">
                        <a:latin typeface="Times"/>
                      </a:endParaRPr>
                    </a:p>
                  </a:txBody>
                  <a:tcPr/>
                </a:tc>
                <a:tc hMerge="1">
                  <a:txBody>
                    <a:bodyPr/>
                    <a:lstStyle/>
                    <a:p>
                      <a:endParaRPr lang="en-US"/>
                    </a:p>
                  </a:txBody>
                  <a:tcPr/>
                </a:tc>
                <a:tc hMerge="1">
                  <a:txBody>
                    <a:bodyPr/>
                    <a:lstStyle/>
                    <a:p>
                      <a:endParaRPr lang="en-US"/>
                    </a:p>
                  </a:txBody>
                  <a:tcPr/>
                </a:tc>
                <a:tc>
                  <a:txBody>
                    <a:bodyPr/>
                    <a:lstStyle/>
                    <a:p>
                      <a:r>
                        <a:rPr lang="en-US" dirty="0" smtClean="0">
                          <a:latin typeface="Times"/>
                        </a:rPr>
                        <a:t>Aware-Block (%)</a:t>
                      </a:r>
                      <a:endParaRPr lang="en-US" dirty="0">
                        <a:latin typeface="Times"/>
                      </a:endParaRPr>
                    </a:p>
                  </a:txBody>
                  <a:tcPr/>
                </a:tc>
                <a:tc>
                  <a:txBody>
                    <a:bodyPr/>
                    <a:lstStyle/>
                    <a:p>
                      <a:r>
                        <a:rPr lang="en-US" dirty="0" smtClean="0">
                          <a:latin typeface="Times"/>
                        </a:rPr>
                        <a:t>Aware (%)</a:t>
                      </a:r>
                    </a:p>
                  </a:txBody>
                  <a:tcPr/>
                </a:tc>
              </a:tr>
              <a:tr h="424070">
                <a:tc>
                  <a:txBody>
                    <a:bodyPr/>
                    <a:lstStyle/>
                    <a:p>
                      <a:r>
                        <a:rPr lang="en-US" dirty="0" smtClean="0">
                          <a:solidFill>
                            <a:schemeClr val="bg1"/>
                          </a:solidFill>
                          <a:latin typeface="Times"/>
                        </a:rPr>
                        <a:t>ALE3D</a:t>
                      </a:r>
                      <a:endParaRPr lang="en-US" dirty="0">
                        <a:solidFill>
                          <a:schemeClr val="bg1"/>
                        </a:solidFill>
                        <a:latin typeface="Times"/>
                      </a:endParaRPr>
                    </a:p>
                  </a:txBody>
                  <a:tcPr/>
                </a:tc>
                <a:tc>
                  <a:txBody>
                    <a:bodyPr/>
                    <a:lstStyle/>
                    <a:p>
                      <a:r>
                        <a:rPr lang="en-US" dirty="0" smtClean="0">
                          <a:solidFill>
                            <a:schemeClr val="bg1"/>
                          </a:solidFill>
                          <a:latin typeface="Times"/>
                        </a:rPr>
                        <a:t>4.8</a:t>
                      </a:r>
                      <a:endParaRPr lang="en-US" dirty="0">
                        <a:solidFill>
                          <a:schemeClr val="bg1"/>
                        </a:solidFill>
                        <a:latin typeface="Times"/>
                      </a:endParaRPr>
                    </a:p>
                  </a:txBody>
                  <a:tcPr/>
                </a:tc>
                <a:tc>
                  <a:txBody>
                    <a:bodyPr/>
                    <a:lstStyle/>
                    <a:p>
                      <a:r>
                        <a:rPr lang="en-US" dirty="0" smtClean="0">
                          <a:solidFill>
                            <a:schemeClr val="bg1"/>
                          </a:solidFill>
                          <a:latin typeface="Times"/>
                        </a:rPr>
                        <a:t>88.8</a:t>
                      </a:r>
                      <a:endParaRPr lang="en-US" dirty="0">
                        <a:solidFill>
                          <a:schemeClr val="bg1"/>
                        </a:solidFill>
                        <a:latin typeface="Times"/>
                      </a:endParaRPr>
                    </a:p>
                  </a:txBody>
                  <a:tcPr/>
                </a:tc>
                <a:tc>
                  <a:txBody>
                    <a:bodyPr/>
                    <a:lstStyle/>
                    <a:p>
                      <a:r>
                        <a:rPr lang="en-US" dirty="0" smtClean="0">
                          <a:solidFill>
                            <a:schemeClr val="bg1"/>
                          </a:solidFill>
                          <a:latin typeface="Times"/>
                        </a:rPr>
                        <a:t>~0</a:t>
                      </a:r>
                      <a:endParaRPr lang="en-US" dirty="0">
                        <a:solidFill>
                          <a:schemeClr val="bg1"/>
                        </a:solidFill>
                        <a:latin typeface="Times"/>
                      </a:endParaRPr>
                    </a:p>
                  </a:txBody>
                  <a:tcPr/>
                </a:tc>
                <a:tc>
                  <a:txBody>
                    <a:bodyPr/>
                    <a:lstStyle/>
                    <a:p>
                      <a:r>
                        <a:rPr lang="en-US" dirty="0" smtClean="0">
                          <a:solidFill>
                            <a:schemeClr val="bg1"/>
                          </a:solidFill>
                          <a:latin typeface="Times"/>
                        </a:rPr>
                        <a:t>11.2</a:t>
                      </a:r>
                      <a:endParaRPr lang="en-US" dirty="0">
                        <a:solidFill>
                          <a:schemeClr val="bg1"/>
                        </a:solidFill>
                        <a:latin typeface="Times"/>
                      </a:endParaRPr>
                    </a:p>
                  </a:txBody>
                  <a:tcPr/>
                </a:tc>
                <a:tc>
                  <a:txBody>
                    <a:bodyPr/>
                    <a:lstStyle/>
                    <a:p>
                      <a:r>
                        <a:rPr lang="en-US" dirty="0" smtClean="0">
                          <a:solidFill>
                            <a:schemeClr val="bg1"/>
                          </a:solidFill>
                          <a:latin typeface="Times"/>
                        </a:rPr>
                        <a:t>6.6 - 27.7</a:t>
                      </a:r>
                      <a:endParaRPr lang="en-US" dirty="0">
                        <a:solidFill>
                          <a:schemeClr val="bg1"/>
                        </a:solidFill>
                        <a:latin typeface="Times"/>
                      </a:endParaRPr>
                    </a:p>
                  </a:txBody>
                  <a:tcPr/>
                </a:tc>
                <a:tc>
                  <a:txBody>
                    <a:bodyPr/>
                    <a:lstStyle/>
                    <a:p>
                      <a:r>
                        <a:rPr lang="en-US" dirty="0" smtClean="0">
                          <a:solidFill>
                            <a:schemeClr val="bg1"/>
                          </a:solidFill>
                          <a:latin typeface="Times"/>
                        </a:rPr>
                        <a:t>6.6 - 12.7</a:t>
                      </a:r>
                      <a:endParaRPr lang="en-US" dirty="0">
                        <a:solidFill>
                          <a:schemeClr val="bg1"/>
                        </a:solidFill>
                        <a:latin typeface="Times"/>
                      </a:endParaRPr>
                    </a:p>
                  </a:txBody>
                  <a:tcPr/>
                </a:tc>
              </a:tr>
              <a:tr h="424070">
                <a:tc>
                  <a:txBody>
                    <a:bodyPr/>
                    <a:lstStyle/>
                    <a:p>
                      <a:r>
                        <a:rPr lang="en-US" dirty="0" smtClean="0">
                          <a:solidFill>
                            <a:schemeClr val="bg1"/>
                          </a:solidFill>
                          <a:latin typeface="Times"/>
                        </a:rPr>
                        <a:t>Cactus</a:t>
                      </a:r>
                      <a:endParaRPr lang="en-US" dirty="0">
                        <a:solidFill>
                          <a:schemeClr val="bg1"/>
                        </a:solidFill>
                        <a:latin typeface="Times"/>
                      </a:endParaRPr>
                    </a:p>
                  </a:txBody>
                  <a:tcPr/>
                </a:tc>
                <a:tc>
                  <a:txBody>
                    <a:bodyPr/>
                    <a:lstStyle/>
                    <a:p>
                      <a:r>
                        <a:rPr lang="en-US" dirty="0" smtClean="0">
                          <a:solidFill>
                            <a:schemeClr val="bg1"/>
                          </a:solidFill>
                          <a:latin typeface="Times"/>
                        </a:rPr>
                        <a:t>2.41</a:t>
                      </a:r>
                      <a:endParaRPr lang="en-US" dirty="0">
                        <a:solidFill>
                          <a:schemeClr val="bg1"/>
                        </a:solidFill>
                        <a:latin typeface="Times"/>
                      </a:endParaRPr>
                    </a:p>
                  </a:txBody>
                  <a:tcPr/>
                </a:tc>
                <a:tc>
                  <a:txBody>
                    <a:bodyPr/>
                    <a:lstStyle/>
                    <a:p>
                      <a:r>
                        <a:rPr lang="en-US" dirty="0" smtClean="0">
                          <a:solidFill>
                            <a:schemeClr val="bg1"/>
                          </a:solidFill>
                          <a:latin typeface="Times"/>
                        </a:rPr>
                        <a:t>33.94</a:t>
                      </a:r>
                      <a:endParaRPr lang="en-US" dirty="0">
                        <a:solidFill>
                          <a:schemeClr val="bg1"/>
                        </a:solidFill>
                        <a:latin typeface="Times"/>
                      </a:endParaRPr>
                    </a:p>
                  </a:txBody>
                  <a:tcPr/>
                </a:tc>
                <a:tc>
                  <a:txBody>
                    <a:bodyPr/>
                    <a:lstStyle/>
                    <a:p>
                      <a:r>
                        <a:rPr lang="en-US" dirty="0" smtClean="0">
                          <a:solidFill>
                            <a:schemeClr val="bg1"/>
                          </a:solidFill>
                          <a:latin typeface="Times"/>
                        </a:rPr>
                        <a:t>0</a:t>
                      </a:r>
                      <a:endParaRPr lang="en-US" dirty="0">
                        <a:solidFill>
                          <a:schemeClr val="bg1"/>
                        </a:solidFill>
                        <a:latin typeface="Times"/>
                      </a:endParaRPr>
                    </a:p>
                  </a:txBody>
                  <a:tcPr/>
                </a:tc>
                <a:tc>
                  <a:txBody>
                    <a:bodyPr/>
                    <a:lstStyle/>
                    <a:p>
                      <a:r>
                        <a:rPr lang="en-US" dirty="0" smtClean="0">
                          <a:solidFill>
                            <a:schemeClr val="bg1"/>
                          </a:solidFill>
                          <a:latin typeface="Times"/>
                        </a:rPr>
                        <a:t>66.06</a:t>
                      </a:r>
                      <a:endParaRPr lang="en-US" dirty="0">
                        <a:solidFill>
                          <a:schemeClr val="bg1"/>
                        </a:solidFill>
                        <a:latin typeface="Times"/>
                      </a:endParaRPr>
                    </a:p>
                  </a:txBody>
                  <a:tcPr/>
                </a:tc>
                <a:tc>
                  <a:txBody>
                    <a:bodyPr/>
                    <a:lstStyle/>
                    <a:p>
                      <a:r>
                        <a:rPr lang="en-US" dirty="0" smtClean="0">
                          <a:solidFill>
                            <a:schemeClr val="bg1"/>
                          </a:solidFill>
                          <a:latin typeface="Times"/>
                        </a:rPr>
                        <a:t>10.7</a:t>
                      </a:r>
                      <a:r>
                        <a:rPr lang="en-US" baseline="0" dirty="0" smtClean="0">
                          <a:solidFill>
                            <a:schemeClr val="bg1"/>
                          </a:solidFill>
                          <a:latin typeface="Times"/>
                        </a:rPr>
                        <a:t> – 11.9</a:t>
                      </a:r>
                      <a:endParaRPr lang="en-US" dirty="0">
                        <a:solidFill>
                          <a:schemeClr val="bg1"/>
                        </a:solidFill>
                        <a:latin typeface="Times"/>
                      </a:endParaRPr>
                    </a:p>
                  </a:txBody>
                  <a:tcPr/>
                </a:tc>
                <a:tc>
                  <a:txBody>
                    <a:bodyPr/>
                    <a:lstStyle/>
                    <a:p>
                      <a:r>
                        <a:rPr lang="en-US" dirty="0" smtClean="0">
                          <a:solidFill>
                            <a:schemeClr val="bg1"/>
                          </a:solidFill>
                          <a:latin typeface="Times"/>
                        </a:rPr>
                        <a:t>98 - 115</a:t>
                      </a:r>
                      <a:endParaRPr lang="en-US" dirty="0">
                        <a:solidFill>
                          <a:schemeClr val="bg1"/>
                        </a:solidFill>
                        <a:latin typeface="Times"/>
                      </a:endParaRPr>
                    </a:p>
                  </a:txBody>
                  <a:tcPr/>
                </a:tc>
              </a:tr>
              <a:tr h="424070">
                <a:tc>
                  <a:txBody>
                    <a:bodyPr/>
                    <a:lstStyle/>
                    <a:p>
                      <a:r>
                        <a:rPr lang="en-US" dirty="0" smtClean="0">
                          <a:solidFill>
                            <a:schemeClr val="bg1"/>
                          </a:solidFill>
                          <a:latin typeface="Times"/>
                        </a:rPr>
                        <a:t>Cosmology</a:t>
                      </a:r>
                      <a:endParaRPr lang="en-US" dirty="0">
                        <a:solidFill>
                          <a:schemeClr val="bg1"/>
                        </a:solidFill>
                        <a:latin typeface="Times"/>
                      </a:endParaRPr>
                    </a:p>
                  </a:txBody>
                  <a:tcPr/>
                </a:tc>
                <a:tc>
                  <a:txBody>
                    <a:bodyPr/>
                    <a:lstStyle/>
                    <a:p>
                      <a:r>
                        <a:rPr lang="en-US" dirty="0" smtClean="0">
                          <a:solidFill>
                            <a:schemeClr val="bg1"/>
                          </a:solidFill>
                          <a:latin typeface="Times"/>
                        </a:rPr>
                        <a:t>1.1</a:t>
                      </a:r>
                      <a:endParaRPr lang="en-US" dirty="0">
                        <a:solidFill>
                          <a:schemeClr val="bg1"/>
                        </a:solidFill>
                        <a:latin typeface="Times"/>
                      </a:endParaRPr>
                    </a:p>
                  </a:txBody>
                  <a:tcPr/>
                </a:tc>
                <a:tc>
                  <a:txBody>
                    <a:bodyPr/>
                    <a:lstStyle/>
                    <a:p>
                      <a:r>
                        <a:rPr lang="en-US" dirty="0" smtClean="0">
                          <a:solidFill>
                            <a:schemeClr val="bg1"/>
                          </a:solidFill>
                          <a:latin typeface="Times"/>
                        </a:rPr>
                        <a:t>24.3</a:t>
                      </a:r>
                      <a:endParaRPr lang="en-US" dirty="0">
                        <a:solidFill>
                          <a:schemeClr val="bg1"/>
                        </a:solidFill>
                        <a:latin typeface="Times"/>
                      </a:endParaRPr>
                    </a:p>
                  </a:txBody>
                  <a:tcPr/>
                </a:tc>
                <a:tc>
                  <a:txBody>
                    <a:bodyPr/>
                    <a:lstStyle/>
                    <a:p>
                      <a:r>
                        <a:rPr lang="en-US" dirty="0" smtClean="0">
                          <a:solidFill>
                            <a:schemeClr val="bg1"/>
                          </a:solidFill>
                          <a:latin typeface="Times"/>
                        </a:rPr>
                        <a:t>67.2</a:t>
                      </a:r>
                      <a:endParaRPr lang="en-US" dirty="0">
                        <a:solidFill>
                          <a:schemeClr val="bg1"/>
                        </a:solidFill>
                        <a:latin typeface="Times"/>
                      </a:endParaRPr>
                    </a:p>
                  </a:txBody>
                  <a:tcPr/>
                </a:tc>
                <a:tc>
                  <a:txBody>
                    <a:bodyPr/>
                    <a:lstStyle/>
                    <a:p>
                      <a:r>
                        <a:rPr lang="en-US" dirty="0" smtClean="0">
                          <a:solidFill>
                            <a:schemeClr val="bg1"/>
                          </a:solidFill>
                          <a:latin typeface="Times"/>
                        </a:rPr>
                        <a:t>8.5</a:t>
                      </a:r>
                      <a:endParaRPr lang="en-US" dirty="0">
                        <a:solidFill>
                          <a:schemeClr val="bg1"/>
                        </a:solidFill>
                        <a:latin typeface="Times"/>
                      </a:endParaRPr>
                    </a:p>
                  </a:txBody>
                  <a:tcPr/>
                </a:tc>
                <a:tc>
                  <a:txBody>
                    <a:bodyPr/>
                    <a:lstStyle/>
                    <a:p>
                      <a:r>
                        <a:rPr lang="en-US" dirty="0" smtClean="0">
                          <a:solidFill>
                            <a:schemeClr val="bg1"/>
                          </a:solidFill>
                          <a:latin typeface="Times"/>
                        </a:rPr>
                        <a:t>20.1 – 25.6</a:t>
                      </a:r>
                      <a:endParaRPr lang="en-US" dirty="0">
                        <a:solidFill>
                          <a:schemeClr val="bg1"/>
                        </a:solidFill>
                        <a:latin typeface="Times"/>
                      </a:endParaRPr>
                    </a:p>
                  </a:txBody>
                  <a:tcPr/>
                </a:tc>
                <a:tc>
                  <a:txBody>
                    <a:bodyPr/>
                    <a:lstStyle/>
                    <a:p>
                      <a:r>
                        <a:rPr lang="en-US" dirty="0" smtClean="0">
                          <a:solidFill>
                            <a:schemeClr val="bg1"/>
                          </a:solidFill>
                          <a:latin typeface="Times"/>
                        </a:rPr>
                        <a:t>20.6 – 21.1</a:t>
                      </a:r>
                    </a:p>
                  </a:txBody>
                  <a:tcPr/>
                </a:tc>
              </a:tr>
              <a:tr h="424070">
                <a:tc>
                  <a:txBody>
                    <a:bodyPr/>
                    <a:lstStyle/>
                    <a:p>
                      <a:r>
                        <a:rPr lang="en-US" dirty="0" smtClean="0">
                          <a:solidFill>
                            <a:schemeClr val="bg1"/>
                          </a:solidFill>
                          <a:latin typeface="Times"/>
                        </a:rPr>
                        <a:t>Implosion</a:t>
                      </a:r>
                      <a:endParaRPr lang="en-US" dirty="0">
                        <a:solidFill>
                          <a:schemeClr val="bg1"/>
                        </a:solidFill>
                        <a:latin typeface="Times"/>
                      </a:endParaRPr>
                    </a:p>
                  </a:txBody>
                  <a:tcPr/>
                </a:tc>
                <a:tc>
                  <a:txBody>
                    <a:bodyPr/>
                    <a:lstStyle/>
                    <a:p>
                      <a:r>
                        <a:rPr lang="en-US" dirty="0" smtClean="0">
                          <a:solidFill>
                            <a:schemeClr val="bg1"/>
                          </a:solidFill>
                          <a:latin typeface="Times"/>
                        </a:rPr>
                        <a:t>0.013</a:t>
                      </a:r>
                      <a:endParaRPr lang="en-US" dirty="0">
                        <a:solidFill>
                          <a:schemeClr val="bg1"/>
                        </a:solidFill>
                        <a:latin typeface="Times"/>
                      </a:endParaRPr>
                    </a:p>
                  </a:txBody>
                  <a:tcPr/>
                </a:tc>
                <a:tc>
                  <a:txBody>
                    <a:bodyPr/>
                    <a:lstStyle/>
                    <a:p>
                      <a:r>
                        <a:rPr lang="en-US" dirty="0" smtClean="0">
                          <a:solidFill>
                            <a:schemeClr val="bg1"/>
                          </a:solidFill>
                          <a:latin typeface="Times"/>
                        </a:rPr>
                        <a:t>0</a:t>
                      </a:r>
                      <a:endParaRPr lang="en-US" dirty="0">
                        <a:solidFill>
                          <a:schemeClr val="bg1"/>
                        </a:solidFill>
                        <a:latin typeface="Times"/>
                      </a:endParaRPr>
                    </a:p>
                  </a:txBody>
                  <a:tcPr/>
                </a:tc>
                <a:tc>
                  <a:txBody>
                    <a:bodyPr/>
                    <a:lstStyle/>
                    <a:p>
                      <a:r>
                        <a:rPr lang="en-US" dirty="0" smtClean="0">
                          <a:solidFill>
                            <a:schemeClr val="bg1"/>
                          </a:solidFill>
                          <a:latin typeface="Times"/>
                        </a:rPr>
                        <a:t>74.1</a:t>
                      </a:r>
                      <a:endParaRPr lang="en-US" dirty="0">
                        <a:solidFill>
                          <a:schemeClr val="bg1"/>
                        </a:solidFill>
                        <a:latin typeface="Times"/>
                      </a:endParaRPr>
                    </a:p>
                  </a:txBody>
                  <a:tcPr/>
                </a:tc>
                <a:tc>
                  <a:txBody>
                    <a:bodyPr/>
                    <a:lstStyle/>
                    <a:p>
                      <a:r>
                        <a:rPr lang="en-US" dirty="0" smtClean="0">
                          <a:solidFill>
                            <a:schemeClr val="bg1"/>
                          </a:solidFill>
                          <a:latin typeface="Times"/>
                        </a:rPr>
                        <a:t>25.9</a:t>
                      </a:r>
                      <a:endParaRPr lang="en-US" dirty="0">
                        <a:solidFill>
                          <a:schemeClr val="bg1"/>
                        </a:solidFill>
                        <a:latin typeface="Times"/>
                      </a:endParaRPr>
                    </a:p>
                  </a:txBody>
                  <a:tcPr/>
                </a:tc>
                <a:tc>
                  <a:txBody>
                    <a:bodyPr/>
                    <a:lstStyle/>
                    <a:p>
                      <a:r>
                        <a:rPr lang="en-US" dirty="0" smtClean="0">
                          <a:solidFill>
                            <a:schemeClr val="bg1"/>
                          </a:solidFill>
                          <a:latin typeface="Times"/>
                        </a:rPr>
                        <a:t>36.3 – 38.4</a:t>
                      </a:r>
                      <a:endParaRPr lang="en-US" dirty="0">
                        <a:solidFill>
                          <a:schemeClr val="bg1"/>
                        </a:solidFill>
                        <a:latin typeface="Times"/>
                      </a:endParaRPr>
                    </a:p>
                  </a:txBody>
                  <a:tcPr/>
                </a:tc>
                <a:tc>
                  <a:txBody>
                    <a:bodyPr/>
                    <a:lstStyle/>
                    <a:p>
                      <a:r>
                        <a:rPr lang="en-US" dirty="0" smtClean="0">
                          <a:solidFill>
                            <a:schemeClr val="bg1"/>
                          </a:solidFill>
                          <a:latin typeface="Times"/>
                        </a:rPr>
                        <a:t>36.3 – 38.8</a:t>
                      </a:r>
                      <a:endParaRPr lang="en-US" dirty="0">
                        <a:solidFill>
                          <a:schemeClr val="bg1"/>
                        </a:solidFill>
                        <a:latin typeface="Times"/>
                      </a:endParaRPr>
                    </a:p>
                  </a:txBody>
                  <a:tcPr/>
                </a:tc>
              </a:tr>
            </a:tbl>
          </a:graphicData>
        </a:graphic>
      </p:graphicFrame>
      <p:sp>
        <p:nvSpPr>
          <p:cNvPr id="5" name="Date Placeholder 4"/>
          <p:cNvSpPr>
            <a:spLocks noGrp="1"/>
          </p:cNvSpPr>
          <p:nvPr>
            <p:ph type="dt" sz="half" idx="10"/>
          </p:nvPr>
        </p:nvSpPr>
        <p:spPr/>
        <p:txBody>
          <a:bodyPr/>
          <a:lstStyle/>
          <a:p>
            <a:r>
              <a:rPr lang="en-US" smtClean="0"/>
              <a:t>Tanzima Islam (tislam@purdue.edu)</a:t>
            </a:r>
            <a:endParaRPr lang="en-US" dirty="0"/>
          </a:p>
        </p:txBody>
      </p:sp>
      <p:sp>
        <p:nvSpPr>
          <p:cNvPr id="6" name="Footer Placeholder 5"/>
          <p:cNvSpPr>
            <a:spLocks noGrp="1"/>
          </p:cNvSpPr>
          <p:nvPr>
            <p:ph type="ftr" sz="quarter" idx="3"/>
          </p:nvPr>
        </p:nvSpPr>
        <p:spPr/>
        <p:txBody>
          <a:bodyPr/>
          <a:lstStyle/>
          <a:p>
            <a:r>
              <a:rPr lang="en-US" smtClean="0"/>
              <a:t>Reliable &amp; Scalable Checkpointing Systems</a:t>
            </a:r>
            <a:endParaRPr lang="en-US" dirty="0"/>
          </a:p>
        </p:txBody>
      </p:sp>
      <p:sp>
        <p:nvSpPr>
          <p:cNvPr id="3" name="Slide Number Placeholder 2"/>
          <p:cNvSpPr>
            <a:spLocks noGrp="1"/>
          </p:cNvSpPr>
          <p:nvPr>
            <p:ph type="sldNum" sz="quarter" idx="4"/>
          </p:nvPr>
        </p:nvSpPr>
        <p:spPr/>
        <p:txBody>
          <a:bodyPr/>
          <a:lstStyle/>
          <a:p>
            <a:fld id="{0EF8A7D6-9BFA-C441-9BC7-0AEF5299FFED}" type="slidenum">
              <a:rPr lang="en-US" smtClean="0"/>
              <a:pPr/>
              <a:t>55</a:t>
            </a:fld>
            <a:endParaRPr lang="en-US" dirty="0"/>
          </a:p>
        </p:txBody>
      </p:sp>
    </p:spTree>
    <p:extLst>
      <p:ext uri="{BB962C8B-B14F-4D97-AF65-F5344CB8AC3E}">
        <p14:creationId xmlns:p14="http://schemas.microsoft.com/office/powerpoint/2010/main" val="1268876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81000" y="1143000"/>
            <a:ext cx="8382000" cy="1967205"/>
          </a:xfrm>
        </p:spPr>
        <p:txBody>
          <a:bodyPr>
            <a:normAutofit/>
          </a:bodyPr>
          <a:lstStyle/>
          <a:p>
            <a:pPr marL="514350" indent="-514350">
              <a:buFont typeface="+mj-lt"/>
              <a:buAutoNum type="arabicPeriod"/>
            </a:pPr>
            <a:r>
              <a:rPr lang="en-US" dirty="0" smtClean="0"/>
              <a:t>M. </a:t>
            </a:r>
            <a:r>
              <a:rPr lang="en-US" dirty="0" err="1" smtClean="0"/>
              <a:t>Burtscher</a:t>
            </a:r>
            <a:r>
              <a:rPr lang="en-US" dirty="0" smtClean="0"/>
              <a:t> and P. </a:t>
            </a:r>
            <a:r>
              <a:rPr lang="en-US" dirty="0" err="1" smtClean="0"/>
              <a:t>Ratanaworabhan</a:t>
            </a:r>
            <a:r>
              <a:rPr lang="en-US" dirty="0" smtClean="0"/>
              <a:t>, “FPC: A High-speed Compressor for Double-Precision Floating-Point Data”.</a:t>
            </a:r>
          </a:p>
          <a:p>
            <a:pPr marL="514350" indent="-514350">
              <a:buFont typeface="+mj-lt"/>
              <a:buAutoNum type="arabicPeriod"/>
            </a:pPr>
            <a:r>
              <a:rPr lang="en-US" dirty="0" smtClean="0"/>
              <a:t>P. Lindstrom and M. </a:t>
            </a:r>
            <a:r>
              <a:rPr lang="en-US" dirty="0" err="1" smtClean="0"/>
              <a:t>Isenburg</a:t>
            </a:r>
            <a:r>
              <a:rPr lang="en-US" dirty="0" smtClean="0"/>
              <a:t>, “Fast and Efficient Compression of Floating-Point Data”.</a:t>
            </a:r>
          </a:p>
          <a:p>
            <a:pPr marL="514350" indent="-514350">
              <a:buFont typeface="+mj-lt"/>
              <a:buAutoNum type="arabicPeriod"/>
            </a:pPr>
            <a:r>
              <a:rPr lang="en-US" dirty="0" smtClean="0"/>
              <a:t>L. Reinhold, “</a:t>
            </a:r>
            <a:r>
              <a:rPr lang="en-US" dirty="0" err="1" smtClean="0"/>
              <a:t>QuickLZ</a:t>
            </a:r>
            <a:r>
              <a:rPr lang="en-US" dirty="0" smtClean="0"/>
              <a:t>”.</a:t>
            </a:r>
            <a:endParaRPr lang="en-US" dirty="0"/>
          </a:p>
        </p:txBody>
      </p:sp>
      <p:sp>
        <p:nvSpPr>
          <p:cNvPr id="5" name="Date Placeholder 4"/>
          <p:cNvSpPr>
            <a:spLocks noGrp="1"/>
          </p:cNvSpPr>
          <p:nvPr>
            <p:ph type="dt" sz="half" idx="10"/>
          </p:nvPr>
        </p:nvSpPr>
        <p:spPr/>
        <p:txBody>
          <a:bodyPr/>
          <a:lstStyle/>
          <a:p>
            <a:r>
              <a:rPr lang="en-US" smtClean="0"/>
              <a:t>Tanzima Islam (tislam@purdue.edu)</a:t>
            </a:r>
            <a:endParaRPr lang="en-US" dirty="0"/>
          </a:p>
        </p:txBody>
      </p:sp>
      <p:sp>
        <p:nvSpPr>
          <p:cNvPr id="6" name="Footer Placeholder 5"/>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56</a:t>
            </a:fld>
            <a:endParaRPr lang="en-US" dirty="0"/>
          </a:p>
        </p:txBody>
      </p:sp>
    </p:spTree>
    <p:extLst>
      <p:ext uri="{BB962C8B-B14F-4D97-AF65-F5344CB8AC3E}">
        <p14:creationId xmlns:p14="http://schemas.microsoft.com/office/powerpoint/2010/main" val="26684148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382000" cy="1118255"/>
          </a:xfrm>
        </p:spPr>
        <p:txBody>
          <a:bodyPr/>
          <a:lstStyle/>
          <a:p>
            <a:pPr marL="0" indent="0" algn="ctr">
              <a:buNone/>
            </a:pPr>
            <a:r>
              <a:rPr lang="en-US" sz="4000" dirty="0" smtClean="0">
                <a:ln>
                  <a:solidFill>
                    <a:srgbClr val="2D4FB6"/>
                  </a:solidFill>
                </a:ln>
                <a:solidFill>
                  <a:srgbClr val="0000FF"/>
                </a:solidFill>
              </a:rPr>
              <a:t>Reliable and Efficient System for Storing Checkpoints </a:t>
            </a:r>
            <a:r>
              <a:rPr lang="en-US" sz="4000" dirty="0">
                <a:ln>
                  <a:solidFill>
                    <a:srgbClr val="2D4FB6"/>
                  </a:solidFill>
                </a:ln>
                <a:solidFill>
                  <a:srgbClr val="0000FF"/>
                </a:solidFill>
              </a:rPr>
              <a:t>in </a:t>
            </a:r>
            <a:r>
              <a:rPr lang="en-US" sz="4000" dirty="0" smtClean="0">
                <a:ln>
                  <a:solidFill>
                    <a:srgbClr val="2D4FB6"/>
                  </a:solidFill>
                </a:ln>
                <a:solidFill>
                  <a:srgbClr val="0000FF"/>
                </a:solidFill>
              </a:rPr>
              <a:t>Grid</a:t>
            </a:r>
            <a:endParaRPr lang="en-US" sz="4000" dirty="0">
              <a:ln>
                <a:solidFill>
                  <a:srgbClr val="2D4FB6"/>
                </a:solidFill>
              </a:ln>
              <a:solidFill>
                <a:srgbClr val="0000FF"/>
              </a:solidFill>
            </a:endParaRPr>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ubtitle 3"/>
          <p:cNvSpPr txBox="1">
            <a:spLocks/>
          </p:cNvSpPr>
          <p:nvPr/>
        </p:nvSpPr>
        <p:spPr>
          <a:xfrm>
            <a:off x="2667000" y="4344988"/>
            <a:ext cx="4983162" cy="36676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Clr>
                <a:schemeClr val="accent1">
                  <a:lumMod val="75000"/>
                </a:schemeClr>
              </a:buClr>
              <a:buFontTx/>
              <a:buBlip>
                <a:blip r:embed="rId2"/>
              </a:buBlip>
              <a:defRPr sz="2600" kern="1200">
                <a:solidFill>
                  <a:schemeClr val="bg1"/>
                </a:solidFill>
                <a:latin typeface="Times"/>
                <a:ea typeface="+mn-ea"/>
                <a:cs typeface="+mn-cs"/>
              </a:defRPr>
            </a:lvl1pPr>
            <a:lvl2pPr marL="914400" indent="-396875" algn="l" defTabSz="914363" rtl="0" eaLnBrk="1" latinLnBrk="0" hangingPunct="1">
              <a:lnSpc>
                <a:spcPct val="90000"/>
              </a:lnSpc>
              <a:spcBef>
                <a:spcPct val="20000"/>
              </a:spcBef>
              <a:buClr>
                <a:schemeClr val="accent1">
                  <a:lumMod val="75000"/>
                </a:schemeClr>
              </a:buClr>
              <a:buFontTx/>
              <a:buBlip>
                <a:blip r:embed="rId3"/>
              </a:buBlip>
              <a:defRPr sz="2000" kern="1200">
                <a:solidFill>
                  <a:schemeClr val="bg1">
                    <a:lumMod val="75000"/>
                    <a:lumOff val="25000"/>
                  </a:schemeClr>
                </a:solidFill>
                <a:latin typeface="Times"/>
                <a:ea typeface="+mn-ea"/>
                <a:cs typeface="+mn-cs"/>
              </a:defRPr>
            </a:lvl2pPr>
            <a:lvl3pPr marL="1258888" indent="-344488" algn="l" defTabSz="914363" rtl="0" eaLnBrk="1" latinLnBrk="0" hangingPunct="1">
              <a:lnSpc>
                <a:spcPct val="90000"/>
              </a:lnSpc>
              <a:spcBef>
                <a:spcPct val="20000"/>
              </a:spcBef>
              <a:buClr>
                <a:schemeClr val="accent1">
                  <a:lumMod val="75000"/>
                </a:schemeClr>
              </a:buClr>
              <a:buFontTx/>
              <a:buBlip>
                <a:blip r:embed="rId3"/>
              </a:buBlip>
              <a:defRPr sz="2000" kern="1200">
                <a:solidFill>
                  <a:schemeClr val="bg1">
                    <a:lumMod val="75000"/>
                    <a:lumOff val="25000"/>
                  </a:schemeClr>
                </a:solidFill>
                <a:latin typeface="Times"/>
                <a:ea typeface="+mn-ea"/>
                <a:cs typeface="+mn-cs"/>
              </a:defRPr>
            </a:lvl3pPr>
            <a:lvl4pPr marL="1604963" indent="-346075" algn="l" defTabSz="914363" rtl="0" eaLnBrk="1" latinLnBrk="0" hangingPunct="1">
              <a:lnSpc>
                <a:spcPct val="90000"/>
              </a:lnSpc>
              <a:spcBef>
                <a:spcPct val="20000"/>
              </a:spcBef>
              <a:buClr>
                <a:schemeClr val="accent1">
                  <a:lumMod val="75000"/>
                </a:schemeClr>
              </a:buClr>
              <a:buFontTx/>
              <a:buBlip>
                <a:blip r:embed="rId3"/>
              </a:buBlip>
              <a:defRPr sz="2000" kern="1200">
                <a:solidFill>
                  <a:schemeClr val="bg1">
                    <a:lumMod val="75000"/>
                    <a:lumOff val="25000"/>
                  </a:schemeClr>
                </a:solidFill>
                <a:latin typeface="Times"/>
                <a:ea typeface="+mn-ea"/>
                <a:cs typeface="+mn-cs"/>
              </a:defRPr>
            </a:lvl4pPr>
            <a:lvl5pPr marL="1941513" indent="-336550" algn="l" defTabSz="914363" rtl="0" eaLnBrk="1" latinLnBrk="0" hangingPunct="1">
              <a:lnSpc>
                <a:spcPct val="90000"/>
              </a:lnSpc>
              <a:spcBef>
                <a:spcPct val="20000"/>
              </a:spcBef>
              <a:buClr>
                <a:schemeClr val="accent1">
                  <a:lumMod val="75000"/>
                </a:schemeClr>
              </a:buClr>
              <a:buFontTx/>
              <a:buBlip>
                <a:blip r:embed="rId3"/>
              </a:buBlip>
              <a:defRPr sz="2000" kern="1200">
                <a:solidFill>
                  <a:schemeClr val="bg1">
                    <a:lumMod val="75000"/>
                    <a:lumOff val="25000"/>
                  </a:schemeClr>
                </a:solidFill>
                <a:latin typeface="Times"/>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Execution Environment: Grid</a:t>
            </a:r>
          </a:p>
        </p:txBody>
      </p:sp>
      <p:sp>
        <p:nvSpPr>
          <p:cNvPr id="2" name="Slide Number Placeholder 1"/>
          <p:cNvSpPr>
            <a:spLocks noGrp="1"/>
          </p:cNvSpPr>
          <p:nvPr>
            <p:ph type="sldNum" sz="quarter" idx="4"/>
          </p:nvPr>
        </p:nvSpPr>
        <p:spPr/>
        <p:txBody>
          <a:bodyPr/>
          <a:lstStyle/>
          <a:p>
            <a:fld id="{0EF8A7D6-9BFA-C441-9BC7-0AEF5299FFED}" type="slidenum">
              <a:rPr lang="en-US" smtClean="0"/>
              <a:pPr/>
              <a:t>57</a:t>
            </a:fld>
            <a:endParaRPr lang="en-US" dirty="0"/>
          </a:p>
        </p:txBody>
      </p:sp>
    </p:spTree>
    <p:extLst>
      <p:ext uri="{BB962C8B-B14F-4D97-AF65-F5344CB8AC3E}">
        <p14:creationId xmlns:p14="http://schemas.microsoft.com/office/powerpoint/2010/main" val="14671986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bwMode="auto">
          <a:xfrm rot="353178">
            <a:off x="1127194" y="1092957"/>
            <a:ext cx="6427854" cy="4303785"/>
          </a:xfrm>
          <a:prstGeom prst="cloud">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AutoShape 1"/>
          <p:cNvSpPr>
            <a:spLocks noChangeArrowheads="1"/>
          </p:cNvSpPr>
          <p:nvPr/>
        </p:nvSpPr>
        <p:spPr bwMode="auto">
          <a:xfrm>
            <a:off x="3505200" y="1219200"/>
            <a:ext cx="1981200" cy="1447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60000"/>
              <a:lumOff val="4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sp>
        <p:nvSpPr>
          <p:cNvPr id="2" name="Title 1"/>
          <p:cNvSpPr>
            <a:spLocks noGrp="1"/>
          </p:cNvSpPr>
          <p:nvPr>
            <p:ph type="title"/>
          </p:nvPr>
        </p:nvSpPr>
        <p:spPr>
          <a:xfrm>
            <a:off x="381000" y="0"/>
            <a:ext cx="8382000" cy="894604"/>
          </a:xfrm>
        </p:spPr>
        <p:txBody>
          <a:bodyPr/>
          <a:lstStyle/>
          <a:p>
            <a:r>
              <a:rPr lang="en-US" dirty="0" smtClean="0"/>
              <a:t>State-of-the-Art: </a:t>
            </a:r>
            <a:br>
              <a:rPr lang="en-US" dirty="0" smtClean="0"/>
            </a:br>
            <a:r>
              <a:rPr lang="en-US" dirty="0" smtClean="0"/>
              <a:t>Checkpointing </a:t>
            </a:r>
            <a:r>
              <a:rPr lang="en-US" dirty="0"/>
              <a:t>in </a:t>
            </a:r>
            <a:r>
              <a:rPr lang="en-US" dirty="0" smtClean="0"/>
              <a:t>Grid </a:t>
            </a:r>
            <a:r>
              <a:rPr lang="en-US" dirty="0"/>
              <a:t>w</a:t>
            </a:r>
            <a:r>
              <a:rPr lang="en-US" dirty="0" smtClean="0"/>
              <a:t>ith Dedicated Storage</a:t>
            </a:r>
            <a:endParaRPr lang="en-US" dirty="0"/>
          </a:p>
        </p:txBody>
      </p:sp>
      <p:pic>
        <p:nvPicPr>
          <p:cNvPr id="32" name="Picture 28"/>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4279680" y="1676400"/>
            <a:ext cx="469680" cy="469680"/>
          </a:xfrm>
          <a:prstGeom prst="rect">
            <a:avLst/>
          </a:prstGeom>
          <a:noFill/>
          <a:ln w="9525">
            <a:noFill/>
            <a:round/>
            <a:headEnd/>
            <a:tailEnd/>
          </a:ln>
        </p:spPr>
      </p:pic>
      <p:sp>
        <p:nvSpPr>
          <p:cNvPr id="39" name="TextBox 20"/>
          <p:cNvSpPr txBox="1">
            <a:spLocks noChangeArrowheads="1"/>
          </p:cNvSpPr>
          <p:nvPr/>
        </p:nvSpPr>
        <p:spPr bwMode="auto">
          <a:xfrm>
            <a:off x="669975" y="6107668"/>
            <a:ext cx="1539825" cy="369332"/>
          </a:xfrm>
          <a:prstGeom prst="rect">
            <a:avLst/>
          </a:prstGeom>
          <a:noFill/>
          <a:ln w="9525">
            <a:noFill/>
            <a:miter lim="800000"/>
            <a:headEnd/>
            <a:tailEnd/>
          </a:ln>
        </p:spPr>
        <p:txBody>
          <a:bodyPr wrap="square">
            <a:prstTxWarp prst="textNoShape">
              <a:avLst/>
            </a:prstTxWarp>
            <a:spAutoFit/>
          </a:bodyPr>
          <a:lstStyle/>
          <a:p>
            <a:r>
              <a:rPr lang="en-US" sz="1800" dirty="0" smtClean="0">
                <a:solidFill>
                  <a:srgbClr val="000000"/>
                </a:solidFill>
                <a:latin typeface="+mn-lt"/>
              </a:rPr>
              <a:t>Submitter</a:t>
            </a:r>
            <a:endParaRPr lang="en-US" sz="1800" dirty="0">
              <a:solidFill>
                <a:srgbClr val="000000"/>
              </a:solidFill>
              <a:latin typeface="+mn-lt"/>
            </a:endParaRPr>
          </a:p>
        </p:txBody>
      </p:sp>
      <p:pic>
        <p:nvPicPr>
          <p:cNvPr id="57" name="Picture 56" descr="submit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5047806"/>
            <a:ext cx="1219200" cy="1162493"/>
          </a:xfrm>
          <a:prstGeom prst="rect">
            <a:avLst/>
          </a:prstGeom>
        </p:spPr>
      </p:pic>
      <p:sp>
        <p:nvSpPr>
          <p:cNvPr id="59" name="Date Placeholder 58"/>
          <p:cNvSpPr>
            <a:spLocks noGrp="1"/>
          </p:cNvSpPr>
          <p:nvPr>
            <p:ph type="dt" sz="half" idx="10"/>
          </p:nvPr>
        </p:nvSpPr>
        <p:spPr/>
        <p:txBody>
          <a:bodyPr/>
          <a:lstStyle/>
          <a:p>
            <a:r>
              <a:rPr lang="en-US" smtClean="0"/>
              <a:t>Tanzima Islam (tislam@purdue.edu)</a:t>
            </a:r>
            <a:endParaRPr lang="en-US" dirty="0"/>
          </a:p>
        </p:txBody>
      </p:sp>
      <p:sp>
        <p:nvSpPr>
          <p:cNvPr id="60" name="Footer Placeholder 59"/>
          <p:cNvSpPr>
            <a:spLocks noGrp="1"/>
          </p:cNvSpPr>
          <p:nvPr>
            <p:ph type="ftr" sz="quarter" idx="3"/>
          </p:nvPr>
        </p:nvSpPr>
        <p:spPr/>
        <p:txBody>
          <a:bodyPr/>
          <a:lstStyle/>
          <a:p>
            <a:r>
              <a:rPr lang="en-US" smtClean="0"/>
              <a:t>Reliable &amp; Scalable Checkpointing Systems</a:t>
            </a:r>
            <a:endParaRPr lang="en-US" dirty="0"/>
          </a:p>
        </p:txBody>
      </p:sp>
      <p:sp>
        <p:nvSpPr>
          <p:cNvPr id="65" name="AutoShape 1"/>
          <p:cNvSpPr>
            <a:spLocks noChangeArrowheads="1"/>
          </p:cNvSpPr>
          <p:nvPr/>
        </p:nvSpPr>
        <p:spPr bwMode="auto">
          <a:xfrm>
            <a:off x="1219200" y="2438400"/>
            <a:ext cx="2743200" cy="2057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20000"/>
              <a:lumOff val="8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sp>
        <p:nvSpPr>
          <p:cNvPr id="66" name="AutoShape 1"/>
          <p:cNvSpPr>
            <a:spLocks noChangeArrowheads="1"/>
          </p:cNvSpPr>
          <p:nvPr/>
        </p:nvSpPr>
        <p:spPr bwMode="auto">
          <a:xfrm>
            <a:off x="5867400" y="2590800"/>
            <a:ext cx="1752600" cy="1524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40000"/>
              <a:lumOff val="6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pic>
        <p:nvPicPr>
          <p:cNvPr id="33" name="Picture 19"/>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1219200" y="2940050"/>
            <a:ext cx="719138" cy="717550"/>
          </a:xfrm>
          <a:prstGeom prst="rect">
            <a:avLst/>
          </a:prstGeom>
          <a:noFill/>
          <a:ln w="9525">
            <a:noFill/>
            <a:round/>
            <a:headEnd/>
            <a:tailEnd/>
          </a:ln>
        </p:spPr>
      </p:pic>
      <p:pic>
        <p:nvPicPr>
          <p:cNvPr id="71" name="Picture 19"/>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2024062" y="2787650"/>
            <a:ext cx="719138" cy="717550"/>
          </a:xfrm>
          <a:prstGeom prst="rect">
            <a:avLst/>
          </a:prstGeom>
          <a:noFill/>
          <a:ln w="9525">
            <a:noFill/>
            <a:round/>
            <a:headEnd/>
            <a:tailEnd/>
          </a:ln>
        </p:spPr>
      </p:pic>
      <p:pic>
        <p:nvPicPr>
          <p:cNvPr id="72" name="Picture 19"/>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2362200" y="2819400"/>
            <a:ext cx="719138" cy="717550"/>
          </a:xfrm>
          <a:prstGeom prst="rect">
            <a:avLst/>
          </a:prstGeom>
          <a:noFill/>
          <a:ln w="9525">
            <a:noFill/>
            <a:round/>
            <a:headEnd/>
            <a:tailEnd/>
          </a:ln>
        </p:spPr>
      </p:pic>
      <p:pic>
        <p:nvPicPr>
          <p:cNvPr id="70" name="Picture 19"/>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2667000" y="2863850"/>
            <a:ext cx="719138" cy="717550"/>
          </a:xfrm>
          <a:prstGeom prst="rect">
            <a:avLst/>
          </a:prstGeom>
          <a:noFill/>
          <a:ln w="9525">
            <a:noFill/>
            <a:round/>
            <a:headEnd/>
            <a:tailEnd/>
          </a:ln>
        </p:spPr>
      </p:pic>
      <p:pic>
        <p:nvPicPr>
          <p:cNvPr id="76" name="Picture 28"/>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4495800" y="1752600"/>
            <a:ext cx="469680" cy="469680"/>
          </a:xfrm>
          <a:prstGeom prst="rect">
            <a:avLst/>
          </a:prstGeom>
          <a:noFill/>
          <a:ln w="9525">
            <a:noFill/>
            <a:round/>
            <a:headEnd/>
            <a:tailEnd/>
          </a:ln>
        </p:spPr>
      </p:pic>
      <p:pic>
        <p:nvPicPr>
          <p:cNvPr id="77" name="Picture 28"/>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5931120" y="3035520"/>
            <a:ext cx="622080" cy="622080"/>
          </a:xfrm>
          <a:prstGeom prst="rect">
            <a:avLst/>
          </a:prstGeom>
          <a:noFill/>
          <a:ln w="9525">
            <a:noFill/>
            <a:round/>
            <a:headEnd/>
            <a:tailEnd/>
          </a:ln>
        </p:spPr>
      </p:pic>
      <p:sp>
        <p:nvSpPr>
          <p:cNvPr id="78" name="TextBox 77"/>
          <p:cNvSpPr txBox="1"/>
          <p:nvPr/>
        </p:nvSpPr>
        <p:spPr>
          <a:xfrm>
            <a:off x="2743200" y="2526268"/>
            <a:ext cx="1295400" cy="369332"/>
          </a:xfrm>
          <a:prstGeom prst="rect">
            <a:avLst/>
          </a:prstGeom>
          <a:noFill/>
        </p:spPr>
        <p:txBody>
          <a:bodyPr wrap="square" rtlCol="0">
            <a:spAutoFit/>
          </a:bodyPr>
          <a:lstStyle/>
          <a:p>
            <a:r>
              <a:rPr lang="en-US" dirty="0" smtClean="0">
                <a:solidFill>
                  <a:srgbClr val="000000"/>
                </a:solidFill>
                <a:latin typeface="+mn-lt"/>
              </a:rPr>
              <a:t>@Purdue</a:t>
            </a:r>
            <a:endParaRPr lang="en-US" dirty="0">
              <a:solidFill>
                <a:srgbClr val="000000"/>
              </a:solidFill>
              <a:latin typeface="+mn-lt"/>
            </a:endParaRPr>
          </a:p>
        </p:txBody>
      </p:sp>
      <p:sp>
        <p:nvSpPr>
          <p:cNvPr id="79" name="TextBox 78"/>
          <p:cNvSpPr txBox="1"/>
          <p:nvPr/>
        </p:nvSpPr>
        <p:spPr>
          <a:xfrm>
            <a:off x="3657600" y="1307068"/>
            <a:ext cx="1828800" cy="369332"/>
          </a:xfrm>
          <a:prstGeom prst="rect">
            <a:avLst/>
          </a:prstGeom>
          <a:noFill/>
        </p:spPr>
        <p:txBody>
          <a:bodyPr wrap="square" rtlCol="0">
            <a:spAutoFit/>
          </a:bodyPr>
          <a:lstStyle/>
          <a:p>
            <a:r>
              <a:rPr lang="en-US" dirty="0" smtClean="0">
                <a:solidFill>
                  <a:srgbClr val="000000"/>
                </a:solidFill>
                <a:latin typeface="+mn-lt"/>
              </a:rPr>
              <a:t>@Notre Dame</a:t>
            </a:r>
            <a:endParaRPr lang="en-US" dirty="0">
              <a:solidFill>
                <a:srgbClr val="000000"/>
              </a:solidFill>
              <a:latin typeface="+mn-lt"/>
            </a:endParaRPr>
          </a:p>
        </p:txBody>
      </p:sp>
      <p:pic>
        <p:nvPicPr>
          <p:cNvPr id="80" name="Picture 28"/>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6388320" y="3124200"/>
            <a:ext cx="622080" cy="622080"/>
          </a:xfrm>
          <a:prstGeom prst="rect">
            <a:avLst/>
          </a:prstGeom>
          <a:noFill/>
          <a:ln w="9525">
            <a:noFill/>
            <a:round/>
            <a:headEnd/>
            <a:tailEnd/>
          </a:ln>
        </p:spPr>
      </p:pic>
      <p:pic>
        <p:nvPicPr>
          <p:cNvPr id="81" name="Picture 28"/>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6845520" y="3200400"/>
            <a:ext cx="622080" cy="622080"/>
          </a:xfrm>
          <a:prstGeom prst="rect">
            <a:avLst/>
          </a:prstGeom>
          <a:noFill/>
          <a:ln w="9525">
            <a:noFill/>
            <a:round/>
            <a:headEnd/>
            <a:tailEnd/>
          </a:ln>
        </p:spPr>
      </p:pic>
      <p:pic>
        <p:nvPicPr>
          <p:cNvPr id="82" name="Picture 28"/>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4724400" y="1828800"/>
            <a:ext cx="469680" cy="469680"/>
          </a:xfrm>
          <a:prstGeom prst="rect">
            <a:avLst/>
          </a:prstGeom>
          <a:noFill/>
          <a:ln w="9525">
            <a:noFill/>
            <a:round/>
            <a:headEnd/>
            <a:tailEnd/>
          </a:ln>
        </p:spPr>
      </p:pic>
      <p:sp>
        <p:nvSpPr>
          <p:cNvPr id="92" name="Flowchart: Magnetic Disk 28"/>
          <p:cNvSpPr/>
          <p:nvPr/>
        </p:nvSpPr>
        <p:spPr>
          <a:xfrm flipH="1">
            <a:off x="3657600" y="1908319"/>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Flowchart: Magnetic Disk 28"/>
          <p:cNvSpPr/>
          <p:nvPr/>
        </p:nvSpPr>
        <p:spPr>
          <a:xfrm flipH="1">
            <a:off x="3886200" y="2060719"/>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5943600" y="2678668"/>
            <a:ext cx="2400300" cy="369332"/>
          </a:xfrm>
          <a:prstGeom prst="rect">
            <a:avLst/>
          </a:prstGeom>
          <a:noFill/>
        </p:spPr>
        <p:txBody>
          <a:bodyPr wrap="square" rtlCol="0">
            <a:spAutoFit/>
          </a:bodyPr>
          <a:lstStyle/>
          <a:p>
            <a:r>
              <a:rPr lang="en-US" dirty="0" smtClean="0">
                <a:solidFill>
                  <a:srgbClr val="000000"/>
                </a:solidFill>
                <a:latin typeface="+mn-lt"/>
              </a:rPr>
              <a:t>@Indiana U.   </a:t>
            </a:r>
            <a:endParaRPr lang="en-US" dirty="0">
              <a:solidFill>
                <a:srgbClr val="000000"/>
              </a:solidFill>
              <a:latin typeface="+mn-lt"/>
            </a:endParaRPr>
          </a:p>
        </p:txBody>
      </p:sp>
      <p:sp>
        <p:nvSpPr>
          <p:cNvPr id="101" name="AutoShape 1"/>
          <p:cNvSpPr>
            <a:spLocks noChangeArrowheads="1"/>
          </p:cNvSpPr>
          <p:nvPr/>
        </p:nvSpPr>
        <p:spPr bwMode="auto">
          <a:xfrm>
            <a:off x="4076700" y="2971800"/>
            <a:ext cx="1152502" cy="914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66FF"/>
          </a:solidFill>
          <a:ln w="19050" cmpd="sng">
            <a:solidFill>
              <a:srgbClr val="3366FF"/>
            </a:solidFill>
            <a:headEnd/>
            <a:tailEnd/>
          </a:ln>
          <a:effectLst>
            <a:outerShdw blurRad="50800" dist="38100" dir="2700000" algn="tl" rotWithShape="0">
              <a:srgbClr val="000000">
                <a:alpha val="43000"/>
              </a:srgbClr>
            </a:outerShdw>
          </a:effectLst>
          <a:scene3d>
            <a:camera prst="orthographicFront"/>
            <a:lightRig rig="soft" dir="t"/>
          </a:scene3d>
          <a:sp3d prstMaterial="metal"/>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r>
              <a:rPr lang="en-US" sz="1800" dirty="0" smtClean="0">
                <a:solidFill>
                  <a:schemeClr val="tx1"/>
                </a:solidFill>
                <a:latin typeface="+mn-lt"/>
              </a:rPr>
              <a:t>Internet</a:t>
            </a:r>
            <a:endParaRPr lang="en-US" sz="1800" dirty="0">
              <a:solidFill>
                <a:schemeClr val="tx1"/>
              </a:solidFill>
              <a:latin typeface="+mn-lt"/>
            </a:endParaRPr>
          </a:p>
        </p:txBody>
      </p:sp>
      <p:sp>
        <p:nvSpPr>
          <p:cNvPr id="107" name="Right Arrow 106"/>
          <p:cNvSpPr/>
          <p:nvPr/>
        </p:nvSpPr>
        <p:spPr bwMode="auto">
          <a:xfrm>
            <a:off x="3505200" y="3276600"/>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Right Arrow 107"/>
          <p:cNvSpPr/>
          <p:nvPr/>
        </p:nvSpPr>
        <p:spPr bwMode="auto">
          <a:xfrm rot="5400000">
            <a:off x="4381500" y="2381034"/>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Right Arrow 108"/>
          <p:cNvSpPr/>
          <p:nvPr/>
        </p:nvSpPr>
        <p:spPr bwMode="auto">
          <a:xfrm rot="10800000">
            <a:off x="5257800" y="3276600"/>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1" name="Picture 28"/>
          <p:cNvPicPr>
            <a:picLocks noChangeAspect="1" noChangeArrowheads="1"/>
          </p:cNvPicPr>
          <p:nvPr/>
        </p:nvPicPr>
        <p:blipFill>
          <a:blip r:embed="rId3">
            <a:duotone>
              <a:prstClr val="black"/>
              <a:srgbClr val="00FF28">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4724400" y="1816320"/>
            <a:ext cx="469680" cy="469680"/>
          </a:xfrm>
          <a:prstGeom prst="rect">
            <a:avLst/>
          </a:prstGeom>
          <a:noFill/>
          <a:ln w="9525">
            <a:noFill/>
            <a:round/>
            <a:headEnd/>
            <a:tailEnd/>
          </a:ln>
        </p:spPr>
      </p:pic>
      <p:sp>
        <p:nvSpPr>
          <p:cNvPr id="129" name="Freeform 128"/>
          <p:cNvSpPr/>
          <p:nvPr/>
        </p:nvSpPr>
        <p:spPr>
          <a:xfrm rot="2092807">
            <a:off x="3360538" y="2055204"/>
            <a:ext cx="1627351" cy="2659686"/>
          </a:xfrm>
          <a:custGeom>
            <a:avLst/>
            <a:gdLst>
              <a:gd name="connsiteX0" fmla="*/ 0 w 1475857"/>
              <a:gd name="connsiteY0" fmla="*/ 2495176 h 2495176"/>
              <a:gd name="connsiteX1" fmla="*/ 1464236 w 1475857"/>
              <a:gd name="connsiteY1" fmla="*/ 986117 h 2495176"/>
              <a:gd name="connsiteX2" fmla="*/ 687294 w 1475857"/>
              <a:gd name="connsiteY2" fmla="*/ 0 h 2495176"/>
            </a:gdLst>
            <a:ahLst/>
            <a:cxnLst>
              <a:cxn ang="0">
                <a:pos x="connsiteX0" y="connsiteY0"/>
              </a:cxn>
              <a:cxn ang="0">
                <a:pos x="connsiteX1" y="connsiteY1"/>
              </a:cxn>
              <a:cxn ang="0">
                <a:pos x="connsiteX2" y="connsiteY2"/>
              </a:cxn>
            </a:cxnLst>
            <a:rect l="l" t="t" r="r" b="b"/>
            <a:pathLst>
              <a:path w="1475857" h="2495176">
                <a:moveTo>
                  <a:pt x="0" y="2495176"/>
                </a:moveTo>
                <a:cubicBezTo>
                  <a:pt x="674843" y="1948578"/>
                  <a:pt x="1349687" y="1401980"/>
                  <a:pt x="1464236" y="986117"/>
                </a:cubicBezTo>
                <a:cubicBezTo>
                  <a:pt x="1578785" y="570254"/>
                  <a:pt x="811804" y="94627"/>
                  <a:pt x="687294" y="0"/>
                </a:cubicBezTo>
              </a:path>
            </a:pathLst>
          </a:custGeom>
          <a:ln w="19050" cmpd="sng">
            <a:solidFill>
              <a:schemeClr val="tx2">
                <a:lumMod val="2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6" name="Straight Connector 45"/>
          <p:cNvCxnSpPr/>
          <p:nvPr/>
        </p:nvCxnSpPr>
        <p:spPr>
          <a:xfrm flipV="1">
            <a:off x="1371600" y="4858801"/>
            <a:ext cx="1143000" cy="304801"/>
          </a:xfrm>
          <a:prstGeom prst="line">
            <a:avLst/>
          </a:prstGeom>
          <a:ln w="19050" cmpd="sng">
            <a:solidFill>
              <a:schemeClr val="bg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68" name="Picture 19"/>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1447800" y="3016250"/>
            <a:ext cx="719138" cy="717550"/>
          </a:xfrm>
          <a:prstGeom prst="rect">
            <a:avLst/>
          </a:prstGeom>
          <a:noFill/>
          <a:ln w="9525">
            <a:noFill/>
            <a:round/>
            <a:headEnd/>
            <a:tailEnd/>
          </a:ln>
        </p:spPr>
      </p:pic>
      <p:pic>
        <p:nvPicPr>
          <p:cNvPr id="69" name="Picture 19"/>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1719262" y="3092450"/>
            <a:ext cx="719138" cy="717550"/>
          </a:xfrm>
          <a:prstGeom prst="rect">
            <a:avLst/>
          </a:prstGeom>
          <a:noFill/>
          <a:ln w="9525">
            <a:noFill/>
            <a:round/>
            <a:headEnd/>
            <a:tailEnd/>
          </a:ln>
        </p:spPr>
      </p:pic>
      <p:pic>
        <p:nvPicPr>
          <p:cNvPr id="84" name="Picture 19"/>
          <p:cNvPicPr>
            <a:picLocks noChangeAspect="1" noChangeArrowheads="1"/>
          </p:cNvPicPr>
          <p:nvPr/>
        </p:nvPicPr>
        <p:blipFill>
          <a:blip r:embed="rId6">
            <a:duotone>
              <a:prstClr val="black"/>
              <a:srgbClr val="00FF01">
                <a:tint val="45000"/>
                <a:satMod val="400000"/>
              </a:srgbClr>
            </a:duotone>
          </a:blip>
          <a:srcRect/>
          <a:stretch>
            <a:fillRect/>
          </a:stretch>
        </p:blipFill>
        <p:spPr bwMode="auto">
          <a:xfrm>
            <a:off x="1719262" y="3092450"/>
            <a:ext cx="719138" cy="717550"/>
          </a:xfrm>
          <a:prstGeom prst="rect">
            <a:avLst/>
          </a:prstGeom>
          <a:noFill/>
          <a:ln w="9525">
            <a:noFill/>
            <a:round/>
            <a:headEnd/>
            <a:tailEnd/>
          </a:ln>
        </p:spPr>
      </p:pic>
      <p:grpSp>
        <p:nvGrpSpPr>
          <p:cNvPr id="47" name="Group 41"/>
          <p:cNvGrpSpPr>
            <a:grpSpLocks/>
          </p:cNvGrpSpPr>
          <p:nvPr/>
        </p:nvGrpSpPr>
        <p:grpSpPr bwMode="auto">
          <a:xfrm>
            <a:off x="1749425" y="3048000"/>
            <a:ext cx="765175" cy="777875"/>
            <a:chOff x="3441701" y="2862262"/>
            <a:chExt cx="738188" cy="777643"/>
          </a:xfrm>
          <a:effectLst>
            <a:outerShdw blurRad="50800" dist="38100" dir="2700000" algn="tl" rotWithShape="0">
              <a:srgbClr val="000000">
                <a:alpha val="43000"/>
              </a:srgbClr>
            </a:outerShdw>
          </a:effectLst>
        </p:grpSpPr>
        <p:cxnSp>
          <p:nvCxnSpPr>
            <p:cNvPr id="48" name="Straight Connector 47"/>
            <p:cNvCxnSpPr/>
            <p:nvPr/>
          </p:nvCxnSpPr>
          <p:spPr>
            <a:xfrm rot="16200000" flipH="1">
              <a:off x="3421974" y="2881990"/>
              <a:ext cx="777643" cy="738188"/>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3370668" y="2933295"/>
              <a:ext cx="777643" cy="635577"/>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0" name="TextBox 49"/>
          <p:cNvSpPr txBox="1"/>
          <p:nvPr/>
        </p:nvSpPr>
        <p:spPr>
          <a:xfrm>
            <a:off x="5029200" y="5163601"/>
            <a:ext cx="3810000" cy="1200329"/>
          </a:xfrm>
          <a:prstGeom prst="rect">
            <a:avLst/>
          </a:prstGeom>
          <a:noFill/>
        </p:spPr>
        <p:txBody>
          <a:bodyPr wrap="square" rtlCol="0">
            <a:spAutoFit/>
          </a:bodyPr>
          <a:lstStyle/>
          <a:p>
            <a:r>
              <a:rPr lang="en-US" dirty="0" smtClean="0">
                <a:solidFill>
                  <a:srgbClr val="FF0000"/>
                </a:solidFill>
                <a:latin typeface="+mn-lt"/>
              </a:rPr>
              <a:t>Problems:</a:t>
            </a:r>
          </a:p>
          <a:p>
            <a:r>
              <a:rPr lang="en-US" dirty="0" smtClean="0">
                <a:solidFill>
                  <a:schemeClr val="bg1"/>
                </a:solidFill>
                <a:latin typeface="+mn-lt"/>
              </a:rPr>
              <a:t>(−) High transfer latency</a:t>
            </a:r>
          </a:p>
          <a:p>
            <a:r>
              <a:rPr lang="en-US" dirty="0">
                <a:solidFill>
                  <a:schemeClr val="bg1"/>
                </a:solidFill>
              </a:rPr>
              <a:t>(−)</a:t>
            </a:r>
            <a:r>
              <a:rPr lang="en-US" dirty="0" smtClean="0">
                <a:solidFill>
                  <a:schemeClr val="bg1"/>
                </a:solidFill>
                <a:latin typeface="+mn-lt"/>
              </a:rPr>
              <a:t> Contention on servers</a:t>
            </a:r>
          </a:p>
          <a:p>
            <a:r>
              <a:rPr lang="en-US" dirty="0">
                <a:solidFill>
                  <a:schemeClr val="bg1"/>
                </a:solidFill>
              </a:rPr>
              <a:t>(−)</a:t>
            </a:r>
            <a:r>
              <a:rPr lang="en-US" dirty="0" smtClean="0">
                <a:solidFill>
                  <a:schemeClr val="bg1"/>
                </a:solidFill>
                <a:latin typeface="+mn-lt"/>
              </a:rPr>
              <a:t> Stress on shared network resources</a:t>
            </a:r>
            <a:endParaRPr lang="en-US" dirty="0">
              <a:solidFill>
                <a:schemeClr val="bg1"/>
              </a:solidFill>
              <a:latin typeface="+mn-lt"/>
            </a:endParaRPr>
          </a:p>
        </p:txBody>
      </p:sp>
      <p:sp>
        <p:nvSpPr>
          <p:cNvPr id="53" name="Flowchart: Magnetic Disk 28"/>
          <p:cNvSpPr/>
          <p:nvPr/>
        </p:nvSpPr>
        <p:spPr>
          <a:xfrm flipH="1">
            <a:off x="2133600" y="3810000"/>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Flowchart: Magnetic Disk 28"/>
          <p:cNvSpPr/>
          <p:nvPr/>
        </p:nvSpPr>
        <p:spPr>
          <a:xfrm flipH="1">
            <a:off x="2286000" y="3882881"/>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Flowchart: Magnetic Disk 28"/>
          <p:cNvSpPr/>
          <p:nvPr/>
        </p:nvSpPr>
        <p:spPr>
          <a:xfrm flipH="1">
            <a:off x="2438400" y="3959081"/>
            <a:ext cx="533400" cy="377681"/>
          </a:xfrm>
          <a:prstGeom prst="flowChartMagneticDisk">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2209800" y="3657600"/>
            <a:ext cx="381000" cy="304800"/>
          </a:xfrm>
          <a:prstGeom prst="line">
            <a:avLst/>
          </a:prstGeom>
          <a:ln w="19050" cmpd="sng">
            <a:solidFill>
              <a:schemeClr val="bg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TextBox 30"/>
          <p:cNvSpPr txBox="1">
            <a:spLocks noChangeArrowheads="1"/>
          </p:cNvSpPr>
          <p:nvPr/>
        </p:nvSpPr>
        <p:spPr bwMode="auto">
          <a:xfrm>
            <a:off x="1676400" y="4267200"/>
            <a:ext cx="1800202" cy="646331"/>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0000"/>
                </a:solidFill>
                <a:latin typeface="+mn-lt"/>
              </a:rPr>
              <a:t>Dedicated </a:t>
            </a:r>
            <a:endParaRPr lang="en-US" sz="1800" dirty="0" smtClean="0">
              <a:solidFill>
                <a:srgbClr val="000000"/>
              </a:solidFill>
              <a:latin typeface="+mn-lt"/>
            </a:endParaRPr>
          </a:p>
          <a:p>
            <a:pPr algn="ctr"/>
            <a:r>
              <a:rPr lang="en-US" sz="1800" dirty="0" smtClean="0">
                <a:solidFill>
                  <a:srgbClr val="000000"/>
                </a:solidFill>
                <a:latin typeface="+mn-lt"/>
              </a:rPr>
              <a:t>Storage Server</a:t>
            </a:r>
            <a:endParaRPr lang="en-US" sz="1800" dirty="0">
              <a:solidFill>
                <a:srgbClr val="000000"/>
              </a:solidFill>
              <a:latin typeface="+mn-lt"/>
            </a:endParaRPr>
          </a:p>
        </p:txBody>
      </p:sp>
      <p:sp>
        <p:nvSpPr>
          <p:cNvPr id="3" name="Slide Number Placeholder 2"/>
          <p:cNvSpPr>
            <a:spLocks noGrp="1"/>
          </p:cNvSpPr>
          <p:nvPr>
            <p:ph type="sldNum" sz="quarter" idx="4"/>
          </p:nvPr>
        </p:nvSpPr>
        <p:spPr/>
        <p:txBody>
          <a:bodyPr/>
          <a:lstStyle/>
          <a:p>
            <a:fld id="{0EF8A7D6-9BFA-C441-9BC7-0AEF5299FFED}" type="slidenum">
              <a:rPr lang="en-US" smtClean="0"/>
              <a:pPr/>
              <a:t>58</a:t>
            </a:fld>
            <a:endParaRPr lang="en-US" dirty="0"/>
          </a:p>
        </p:txBody>
      </p:sp>
    </p:spTree>
    <p:extLst>
      <p:ext uri="{BB962C8B-B14F-4D97-AF65-F5344CB8AC3E}">
        <p14:creationId xmlns:p14="http://schemas.microsoft.com/office/powerpoint/2010/main" val="27529320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8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3" presetClass="emph" presetSubtype="2" fill="hold" nodeType="clickEffect">
                                  <p:stCondLst>
                                    <p:cond delay="0"/>
                                  </p:stCondLst>
                                  <p:childTnLst>
                                    <p:animClr clrSpc="rgb" dir="cw">
                                      <p:cBhvr override="childStyle">
                                        <p:cTn id="68" dur="500" fill="hold"/>
                                        <p:tgtEl>
                                          <p:spTgt spid="50">
                                            <p:txEl>
                                              <p:pRg st="1" end="1"/>
                                            </p:txEl>
                                          </p:spTgt>
                                        </p:tgtEl>
                                        <p:attrNameLst>
                                          <p:attrName>style.color</p:attrName>
                                        </p:attrNameLst>
                                      </p:cBhvr>
                                      <p:to>
                                        <a:srgbClr val="DD040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a:xfrm>
            <a:off x="381000" y="1143000"/>
            <a:ext cx="8382000" cy="4023152"/>
          </a:xfrm>
        </p:spPr>
        <p:txBody>
          <a:bodyPr/>
          <a:lstStyle/>
          <a:p>
            <a:r>
              <a:rPr lang="en-US" dirty="0" smtClean="0"/>
              <a:t>[</a:t>
            </a:r>
            <a:r>
              <a:rPr lang="en-US" cap="small" dirty="0" err="1" smtClean="0"/>
              <a:t>mcrEngine</a:t>
            </a:r>
            <a:r>
              <a:rPr lang="en-US" dirty="0" smtClean="0"/>
              <a:t>] Scalable checkpointing system for HPC</a:t>
            </a:r>
            <a:endParaRPr lang="en-US" dirty="0"/>
          </a:p>
          <a:p>
            <a:pPr marL="517525" lvl="1" indent="0">
              <a:buNone/>
            </a:pPr>
            <a:endParaRPr lang="en-US" dirty="0" smtClean="0"/>
          </a:p>
          <a:p>
            <a:pPr marL="517525" lvl="1" indent="0">
              <a:buNone/>
            </a:pPr>
            <a:endParaRPr lang="en-US" dirty="0"/>
          </a:p>
          <a:p>
            <a:pPr marL="517525" lvl="1" indent="0">
              <a:buNone/>
            </a:pPr>
            <a:endParaRPr lang="en-US" dirty="0" smtClean="0"/>
          </a:p>
          <a:p>
            <a:r>
              <a:rPr lang="en-US" dirty="0" smtClean="0"/>
              <a:t>[</a:t>
            </a:r>
            <a:r>
              <a:rPr lang="en-US" cap="small" dirty="0" err="1" smtClean="0"/>
              <a:t>mcrCluster</a:t>
            </a:r>
            <a:r>
              <a:rPr lang="en-US" dirty="0" smtClean="0"/>
              <a:t>] Benefit-aware clustering</a:t>
            </a:r>
          </a:p>
          <a:p>
            <a:endParaRPr lang="en-US" dirty="0" smtClean="0"/>
          </a:p>
          <a:p>
            <a:endParaRPr lang="en-US" dirty="0"/>
          </a:p>
          <a:p>
            <a:r>
              <a:rPr lang="en-US" dirty="0" smtClean="0"/>
              <a:t>Future directions</a:t>
            </a:r>
            <a:endParaRPr lang="en-US" dirty="0"/>
          </a:p>
          <a:p>
            <a:pPr marL="0" indent="0">
              <a:buNone/>
            </a:pPr>
            <a:endParaRPr lang="en-US" dirty="0" smtClean="0"/>
          </a:p>
          <a:p>
            <a:pPr marL="0" indent="0">
              <a:buNone/>
            </a:pPr>
            <a:endParaRPr lang="en-US" dirty="0" smtClean="0"/>
          </a:p>
        </p:txBody>
      </p:sp>
      <p:sp>
        <p:nvSpPr>
          <p:cNvPr id="5" name="Date Placeholder 4"/>
          <p:cNvSpPr>
            <a:spLocks noGrp="1"/>
          </p:cNvSpPr>
          <p:nvPr>
            <p:ph type="dt" sz="half" idx="10"/>
          </p:nvPr>
        </p:nvSpPr>
        <p:spPr/>
        <p:txBody>
          <a:bodyPr/>
          <a:lstStyle/>
          <a:p>
            <a:r>
              <a:rPr lang="en-US" smtClean="0"/>
              <a:t>Tanzima Islam (tislam@purdue.edu)</a:t>
            </a:r>
            <a:endParaRPr lang="en-US" dirty="0"/>
          </a:p>
        </p:txBody>
      </p:sp>
      <p:sp>
        <p:nvSpPr>
          <p:cNvPr id="7" name="Footer Placeholder 6"/>
          <p:cNvSpPr>
            <a:spLocks noGrp="1"/>
          </p:cNvSpPr>
          <p:nvPr>
            <p:ph type="ftr" sz="quarter" idx="3"/>
          </p:nvPr>
        </p:nvSpPr>
        <p:spPr/>
        <p:txBody>
          <a:bodyPr/>
          <a:lstStyle/>
          <a:p>
            <a:r>
              <a:rPr lang="en-US" smtClean="0"/>
              <a:t>Reliable &amp; Scalable Checkpointing Systems</a:t>
            </a:r>
            <a:endParaRPr lang="en-US" dirty="0"/>
          </a:p>
        </p:txBody>
      </p:sp>
      <p:sp>
        <p:nvSpPr>
          <p:cNvPr id="4" name="Slide Number Placeholder 3"/>
          <p:cNvSpPr>
            <a:spLocks noGrp="1"/>
          </p:cNvSpPr>
          <p:nvPr>
            <p:ph type="sldNum" sz="quarter" idx="4"/>
          </p:nvPr>
        </p:nvSpPr>
        <p:spPr/>
        <p:txBody>
          <a:bodyPr/>
          <a:lstStyle/>
          <a:p>
            <a:fld id="{0EF8A7D6-9BFA-C441-9BC7-0AEF5299FFED}" type="slidenum">
              <a:rPr lang="en-US" smtClean="0"/>
              <a:pPr/>
              <a:t>5</a:t>
            </a:fld>
            <a:endParaRPr lang="en-US" dirty="0"/>
          </a:p>
        </p:txBody>
      </p:sp>
    </p:spTree>
    <p:extLst>
      <p:ext uri="{BB962C8B-B14F-4D97-AF65-F5344CB8AC3E}">
        <p14:creationId xmlns:p14="http://schemas.microsoft.com/office/powerpoint/2010/main" val="13379657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6" name="Content Placeholder 5"/>
          <p:cNvSpPr>
            <a:spLocks noGrp="1"/>
          </p:cNvSpPr>
          <p:nvPr>
            <p:ph idx="1"/>
          </p:nvPr>
        </p:nvSpPr>
        <p:spPr>
          <a:xfrm>
            <a:off x="1066800" y="2895600"/>
            <a:ext cx="7543800" cy="1447800"/>
          </a:xfrm>
        </p:spPr>
        <p:txBody>
          <a:bodyPr>
            <a:noAutofit/>
          </a:bodyPr>
          <a:lstStyle/>
          <a:p>
            <a:pPr marL="0" indent="0" algn="ctr">
              <a:buNone/>
            </a:pPr>
            <a:r>
              <a:rPr lang="en-US" sz="3400" dirty="0" smtClean="0"/>
              <a:t>Can we </a:t>
            </a:r>
            <a:r>
              <a:rPr lang="en-US" sz="3400" dirty="0" smtClean="0">
                <a:solidFill>
                  <a:srgbClr val="0000FF"/>
                </a:solidFill>
              </a:rPr>
              <a:t>improve the performance of applications </a:t>
            </a:r>
            <a:r>
              <a:rPr lang="en-US" sz="3400" dirty="0" smtClean="0"/>
              <a:t>by storing checkpoints on the grid resources? </a:t>
            </a:r>
            <a:endParaRPr lang="en-US" sz="3400" dirty="0"/>
          </a:p>
        </p:txBody>
      </p:sp>
      <p:sp>
        <p:nvSpPr>
          <p:cNvPr id="9" name="Rectangle 8"/>
          <p:cNvSpPr/>
          <p:nvPr/>
        </p:nvSpPr>
        <p:spPr>
          <a:xfrm>
            <a:off x="914400" y="2820171"/>
            <a:ext cx="7826827" cy="1588270"/>
          </a:xfrm>
          <a:prstGeom prst="rect">
            <a:avLst/>
          </a:prstGeom>
          <a:noFill/>
          <a:ln w="28575" cmpd="sng">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Tanzima Islam (tislam@purdue.edu)</a:t>
            </a:r>
            <a:endParaRPr lang="en-US" dirty="0"/>
          </a:p>
        </p:txBody>
      </p:sp>
      <p:sp>
        <p:nvSpPr>
          <p:cNvPr id="4" name="Footer Placeholder 3"/>
          <p:cNvSpPr>
            <a:spLocks noGrp="1"/>
          </p:cNvSpPr>
          <p:nvPr>
            <p:ph type="ftr" sz="quarter" idx="3"/>
          </p:nvPr>
        </p:nvSpPr>
        <p:spPr/>
        <p:txBody>
          <a:bodyPr/>
          <a:lstStyle/>
          <a:p>
            <a:r>
              <a:rPr lang="en-US" smtClean="0"/>
              <a:t>Reliable &amp; Scalable Checkpointing Systems</a:t>
            </a:r>
            <a:endParaRPr lang="en-US" dirty="0"/>
          </a:p>
        </p:txBody>
      </p:sp>
      <p:sp>
        <p:nvSpPr>
          <p:cNvPr id="5" name="Slide Number Placeholder 4"/>
          <p:cNvSpPr>
            <a:spLocks noGrp="1"/>
          </p:cNvSpPr>
          <p:nvPr>
            <p:ph type="sldNum" sz="quarter" idx="4"/>
          </p:nvPr>
        </p:nvSpPr>
        <p:spPr/>
        <p:txBody>
          <a:bodyPr/>
          <a:lstStyle/>
          <a:p>
            <a:fld id="{0EF8A7D6-9BFA-C441-9BC7-0AEF5299FFED}" type="slidenum">
              <a:rPr lang="en-US" smtClean="0"/>
              <a:pPr/>
              <a:t>59</a:t>
            </a:fld>
            <a:endParaRPr lang="en-US" dirty="0"/>
          </a:p>
        </p:txBody>
      </p:sp>
    </p:spTree>
    <p:extLst>
      <p:ext uri="{BB962C8B-B14F-4D97-AF65-F5344CB8AC3E}">
        <p14:creationId xmlns:p14="http://schemas.microsoft.com/office/powerpoint/2010/main" val="101640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loud 52"/>
          <p:cNvSpPr/>
          <p:nvPr/>
        </p:nvSpPr>
        <p:spPr bwMode="auto">
          <a:xfrm>
            <a:off x="1212528" y="1170094"/>
            <a:ext cx="6407472" cy="3935306"/>
          </a:xfrm>
          <a:prstGeom prst="cloud">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AutoShape 1"/>
          <p:cNvSpPr>
            <a:spLocks noChangeArrowheads="1"/>
          </p:cNvSpPr>
          <p:nvPr/>
        </p:nvSpPr>
        <p:spPr bwMode="auto">
          <a:xfrm>
            <a:off x="1104900" y="2514600"/>
            <a:ext cx="2247900" cy="1752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20000"/>
              <a:lumOff val="8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sp>
        <p:nvSpPr>
          <p:cNvPr id="52" name="AutoShape 1"/>
          <p:cNvSpPr>
            <a:spLocks noChangeArrowheads="1"/>
          </p:cNvSpPr>
          <p:nvPr/>
        </p:nvSpPr>
        <p:spPr bwMode="auto">
          <a:xfrm>
            <a:off x="5829300" y="2636600"/>
            <a:ext cx="1752600" cy="1524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40000"/>
              <a:lumOff val="6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sp>
        <p:nvSpPr>
          <p:cNvPr id="51" name="AutoShape 1"/>
          <p:cNvSpPr>
            <a:spLocks noChangeArrowheads="1"/>
          </p:cNvSpPr>
          <p:nvPr/>
        </p:nvSpPr>
        <p:spPr bwMode="auto">
          <a:xfrm>
            <a:off x="3543300" y="1265000"/>
            <a:ext cx="1676400" cy="1371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60000"/>
              <a:lumOff val="40000"/>
            </a:schemeClr>
          </a:solidFill>
          <a:ln w="19050" cmpd="sng">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endParaRPr lang="en-US" sz="1800" dirty="0">
              <a:latin typeface="+mn-lt"/>
            </a:endParaRPr>
          </a:p>
        </p:txBody>
      </p:sp>
      <p:sp>
        <p:nvSpPr>
          <p:cNvPr id="2" name="Title 1"/>
          <p:cNvSpPr>
            <a:spLocks noGrp="1"/>
          </p:cNvSpPr>
          <p:nvPr>
            <p:ph type="title"/>
          </p:nvPr>
        </p:nvSpPr>
        <p:spPr>
          <a:xfrm>
            <a:off x="381000" y="0"/>
            <a:ext cx="8382000" cy="894604"/>
          </a:xfrm>
        </p:spPr>
        <p:txBody>
          <a:bodyPr/>
          <a:lstStyle/>
          <a:p>
            <a:r>
              <a:rPr lang="en-US" dirty="0" smtClean="0"/>
              <a:t>Overview of Our Solution: </a:t>
            </a:r>
            <a:br>
              <a:rPr lang="en-US" dirty="0" smtClean="0"/>
            </a:br>
            <a:r>
              <a:rPr lang="en-US" dirty="0" smtClean="0"/>
              <a:t>Checkpointing </a:t>
            </a:r>
            <a:r>
              <a:rPr lang="en-US" dirty="0"/>
              <a:t>in </a:t>
            </a:r>
            <a:r>
              <a:rPr lang="en-US" dirty="0" smtClean="0"/>
              <a:t>Grid </a:t>
            </a:r>
            <a:r>
              <a:rPr lang="en-US" dirty="0"/>
              <a:t>w</a:t>
            </a:r>
            <a:r>
              <a:rPr lang="en-US" dirty="0" smtClean="0"/>
              <a:t>ith Distributed Storage</a:t>
            </a:r>
            <a:endParaRPr lang="en-US" dirty="0"/>
          </a:p>
        </p:txBody>
      </p:sp>
      <p:pic>
        <p:nvPicPr>
          <p:cNvPr id="32" name="Picture 28"/>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3695700" y="1722200"/>
            <a:ext cx="469680" cy="469680"/>
          </a:xfrm>
          <a:prstGeom prst="rect">
            <a:avLst/>
          </a:prstGeom>
          <a:noFill/>
          <a:ln w="9525">
            <a:noFill/>
            <a:round/>
            <a:headEnd/>
            <a:tailEnd/>
          </a:ln>
        </p:spPr>
      </p:pic>
      <p:sp>
        <p:nvSpPr>
          <p:cNvPr id="39" name="TextBox 20"/>
          <p:cNvSpPr txBox="1">
            <a:spLocks noChangeArrowheads="1"/>
          </p:cNvSpPr>
          <p:nvPr/>
        </p:nvSpPr>
        <p:spPr bwMode="auto">
          <a:xfrm>
            <a:off x="708075" y="6153468"/>
            <a:ext cx="1539825" cy="369332"/>
          </a:xfrm>
          <a:prstGeom prst="rect">
            <a:avLst/>
          </a:prstGeom>
          <a:noFill/>
          <a:ln w="9525">
            <a:noFill/>
            <a:miter lim="800000"/>
            <a:headEnd/>
            <a:tailEnd/>
          </a:ln>
        </p:spPr>
        <p:txBody>
          <a:bodyPr wrap="square">
            <a:prstTxWarp prst="textNoShape">
              <a:avLst/>
            </a:prstTxWarp>
            <a:spAutoFit/>
          </a:bodyPr>
          <a:lstStyle/>
          <a:p>
            <a:r>
              <a:rPr lang="en-US" sz="1800" dirty="0" smtClean="0">
                <a:solidFill>
                  <a:srgbClr val="000000"/>
                </a:solidFill>
                <a:latin typeface="+mn-lt"/>
              </a:rPr>
              <a:t>Submitter</a:t>
            </a:r>
            <a:endParaRPr lang="en-US" sz="1800" dirty="0">
              <a:solidFill>
                <a:srgbClr val="000000"/>
              </a:solidFill>
              <a:latin typeface="+mn-lt"/>
            </a:endParaRPr>
          </a:p>
        </p:txBody>
      </p:sp>
      <p:pic>
        <p:nvPicPr>
          <p:cNvPr id="57" name="Picture 56" descr="submit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5093606"/>
            <a:ext cx="1219200" cy="1162493"/>
          </a:xfrm>
          <a:prstGeom prst="rect">
            <a:avLst/>
          </a:prstGeom>
        </p:spPr>
      </p:pic>
      <p:sp>
        <p:nvSpPr>
          <p:cNvPr id="59" name="Date Placeholder 58"/>
          <p:cNvSpPr>
            <a:spLocks noGrp="1"/>
          </p:cNvSpPr>
          <p:nvPr>
            <p:ph type="dt" sz="half" idx="10"/>
          </p:nvPr>
        </p:nvSpPr>
        <p:spPr/>
        <p:txBody>
          <a:bodyPr/>
          <a:lstStyle/>
          <a:p>
            <a:r>
              <a:rPr lang="en-US" smtClean="0"/>
              <a:t>Tanzima Islam (tislam@purdue.edu)</a:t>
            </a:r>
            <a:endParaRPr lang="en-US" dirty="0"/>
          </a:p>
        </p:txBody>
      </p:sp>
      <p:sp>
        <p:nvSpPr>
          <p:cNvPr id="60" name="Footer Placeholder 59"/>
          <p:cNvSpPr>
            <a:spLocks noGrp="1"/>
          </p:cNvSpPr>
          <p:nvPr>
            <p:ph type="ftr" sz="quarter" idx="3"/>
          </p:nvPr>
        </p:nvSpPr>
        <p:spPr/>
        <p:txBody>
          <a:bodyPr/>
          <a:lstStyle/>
          <a:p>
            <a:r>
              <a:rPr lang="en-US" smtClean="0"/>
              <a:t>Reliable &amp; Scalable Checkpointing Systems</a:t>
            </a:r>
            <a:endParaRPr lang="en-US" dirty="0"/>
          </a:p>
        </p:txBody>
      </p:sp>
      <p:pic>
        <p:nvPicPr>
          <p:cNvPr id="33" name="Picture 19"/>
          <p:cNvPicPr>
            <a:picLocks noChangeAspect="1" noChangeArrowheads="1"/>
          </p:cNvPicPr>
          <p:nvPr/>
        </p:nvPicPr>
        <p:blipFill>
          <a:blip r:embed="rId5">
            <a:duotone>
              <a:prstClr val="black"/>
              <a:schemeClr val="accent2">
                <a:tint val="45000"/>
                <a:satMod val="400000"/>
              </a:schemeClr>
            </a:duotone>
          </a:blip>
          <a:srcRect/>
          <a:stretch>
            <a:fillRect/>
          </a:stretch>
        </p:blipFill>
        <p:spPr bwMode="auto">
          <a:xfrm>
            <a:off x="1143000" y="3276600"/>
            <a:ext cx="719138" cy="717550"/>
          </a:xfrm>
          <a:prstGeom prst="rect">
            <a:avLst/>
          </a:prstGeom>
          <a:noFill/>
          <a:ln w="9525">
            <a:noFill/>
            <a:round/>
            <a:headEnd/>
            <a:tailEnd/>
          </a:ln>
        </p:spPr>
      </p:pic>
      <p:pic>
        <p:nvPicPr>
          <p:cNvPr id="71" name="Picture 19"/>
          <p:cNvPicPr>
            <a:picLocks noChangeAspect="1" noChangeArrowheads="1"/>
          </p:cNvPicPr>
          <p:nvPr/>
        </p:nvPicPr>
        <p:blipFill>
          <a:blip r:embed="rId5">
            <a:duotone>
              <a:prstClr val="black"/>
              <a:schemeClr val="accent2">
                <a:tint val="45000"/>
                <a:satMod val="400000"/>
              </a:schemeClr>
            </a:duotone>
          </a:blip>
          <a:srcRect/>
          <a:stretch>
            <a:fillRect/>
          </a:stretch>
        </p:blipFill>
        <p:spPr bwMode="auto">
          <a:xfrm>
            <a:off x="1600200" y="2711450"/>
            <a:ext cx="719138" cy="717550"/>
          </a:xfrm>
          <a:prstGeom prst="rect">
            <a:avLst/>
          </a:prstGeom>
          <a:noFill/>
          <a:ln w="9525">
            <a:noFill/>
            <a:round/>
            <a:headEnd/>
            <a:tailEnd/>
          </a:ln>
        </p:spPr>
      </p:pic>
      <p:pic>
        <p:nvPicPr>
          <p:cNvPr id="76" name="Picture 28"/>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4076700" y="1785920"/>
            <a:ext cx="469680" cy="469680"/>
          </a:xfrm>
          <a:prstGeom prst="rect">
            <a:avLst/>
          </a:prstGeom>
          <a:noFill/>
          <a:ln w="9525">
            <a:noFill/>
            <a:round/>
            <a:headEnd/>
            <a:tailEnd/>
          </a:ln>
        </p:spPr>
      </p:pic>
      <p:pic>
        <p:nvPicPr>
          <p:cNvPr id="77" name="Picture 28"/>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5905500" y="3081320"/>
            <a:ext cx="622080" cy="622080"/>
          </a:xfrm>
          <a:prstGeom prst="rect">
            <a:avLst/>
          </a:prstGeom>
          <a:noFill/>
          <a:ln w="9525">
            <a:noFill/>
            <a:round/>
            <a:headEnd/>
            <a:tailEnd/>
          </a:ln>
        </p:spPr>
      </p:pic>
      <p:sp>
        <p:nvSpPr>
          <p:cNvPr id="78" name="TextBox 77"/>
          <p:cNvSpPr txBox="1"/>
          <p:nvPr/>
        </p:nvSpPr>
        <p:spPr>
          <a:xfrm>
            <a:off x="2209800" y="2590800"/>
            <a:ext cx="1295400" cy="369332"/>
          </a:xfrm>
          <a:prstGeom prst="rect">
            <a:avLst/>
          </a:prstGeom>
          <a:noFill/>
        </p:spPr>
        <p:txBody>
          <a:bodyPr wrap="square" rtlCol="0">
            <a:spAutoFit/>
          </a:bodyPr>
          <a:lstStyle/>
          <a:p>
            <a:r>
              <a:rPr lang="en-US" dirty="0" smtClean="0">
                <a:solidFill>
                  <a:srgbClr val="000000"/>
                </a:solidFill>
                <a:latin typeface="+mn-lt"/>
              </a:rPr>
              <a:t>@Purdue</a:t>
            </a:r>
            <a:endParaRPr lang="en-US" dirty="0">
              <a:solidFill>
                <a:srgbClr val="000000"/>
              </a:solidFill>
              <a:latin typeface="+mn-lt"/>
            </a:endParaRPr>
          </a:p>
        </p:txBody>
      </p:sp>
      <p:sp>
        <p:nvSpPr>
          <p:cNvPr id="79" name="TextBox 78"/>
          <p:cNvSpPr txBox="1"/>
          <p:nvPr/>
        </p:nvSpPr>
        <p:spPr>
          <a:xfrm>
            <a:off x="3695700" y="1352868"/>
            <a:ext cx="1828800" cy="369332"/>
          </a:xfrm>
          <a:prstGeom prst="rect">
            <a:avLst/>
          </a:prstGeom>
          <a:noFill/>
        </p:spPr>
        <p:txBody>
          <a:bodyPr wrap="square" rtlCol="0">
            <a:spAutoFit/>
          </a:bodyPr>
          <a:lstStyle/>
          <a:p>
            <a:r>
              <a:rPr lang="en-US" dirty="0" smtClean="0">
                <a:solidFill>
                  <a:srgbClr val="000000"/>
                </a:solidFill>
                <a:latin typeface="+mn-lt"/>
              </a:rPr>
              <a:t>@Notre Dame</a:t>
            </a:r>
            <a:endParaRPr lang="en-US" dirty="0">
              <a:solidFill>
                <a:srgbClr val="000000"/>
              </a:solidFill>
              <a:latin typeface="+mn-lt"/>
            </a:endParaRPr>
          </a:p>
        </p:txBody>
      </p:sp>
      <p:pic>
        <p:nvPicPr>
          <p:cNvPr id="80" name="Picture 28"/>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6350220" y="3157520"/>
            <a:ext cx="622080" cy="622080"/>
          </a:xfrm>
          <a:prstGeom prst="rect">
            <a:avLst/>
          </a:prstGeom>
          <a:noFill/>
          <a:ln w="9525">
            <a:noFill/>
            <a:round/>
            <a:headEnd/>
            <a:tailEnd/>
          </a:ln>
        </p:spPr>
      </p:pic>
      <p:pic>
        <p:nvPicPr>
          <p:cNvPr id="81" name="Picture 28"/>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6807420" y="3233720"/>
            <a:ext cx="622080" cy="622080"/>
          </a:xfrm>
          <a:prstGeom prst="rect">
            <a:avLst/>
          </a:prstGeom>
          <a:noFill/>
          <a:ln w="9525">
            <a:noFill/>
            <a:round/>
            <a:headEnd/>
            <a:tailEnd/>
          </a:ln>
        </p:spPr>
      </p:pic>
      <p:pic>
        <p:nvPicPr>
          <p:cNvPr id="82" name="Picture 28"/>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4445220" y="1862120"/>
            <a:ext cx="469680" cy="469680"/>
          </a:xfrm>
          <a:prstGeom prst="rect">
            <a:avLst/>
          </a:prstGeom>
          <a:noFill/>
          <a:ln w="9525">
            <a:noFill/>
            <a:round/>
            <a:headEnd/>
            <a:tailEnd/>
          </a:ln>
        </p:spPr>
      </p:pic>
      <p:sp>
        <p:nvSpPr>
          <p:cNvPr id="99" name="TextBox 98"/>
          <p:cNvSpPr txBox="1"/>
          <p:nvPr/>
        </p:nvSpPr>
        <p:spPr>
          <a:xfrm>
            <a:off x="5981700" y="2724468"/>
            <a:ext cx="2400300" cy="369332"/>
          </a:xfrm>
          <a:prstGeom prst="rect">
            <a:avLst/>
          </a:prstGeom>
          <a:noFill/>
        </p:spPr>
        <p:txBody>
          <a:bodyPr wrap="square" rtlCol="0">
            <a:spAutoFit/>
          </a:bodyPr>
          <a:lstStyle/>
          <a:p>
            <a:r>
              <a:rPr lang="en-US" dirty="0" smtClean="0">
                <a:solidFill>
                  <a:srgbClr val="000000"/>
                </a:solidFill>
                <a:latin typeface="+mn-lt"/>
              </a:rPr>
              <a:t>@Indiana U.   </a:t>
            </a:r>
            <a:endParaRPr lang="en-US" dirty="0">
              <a:solidFill>
                <a:srgbClr val="000000"/>
              </a:solidFill>
              <a:latin typeface="+mn-lt"/>
            </a:endParaRPr>
          </a:p>
        </p:txBody>
      </p:sp>
      <p:sp>
        <p:nvSpPr>
          <p:cNvPr id="101" name="AutoShape 1"/>
          <p:cNvSpPr>
            <a:spLocks noChangeArrowheads="1"/>
          </p:cNvSpPr>
          <p:nvPr/>
        </p:nvSpPr>
        <p:spPr bwMode="auto">
          <a:xfrm>
            <a:off x="4038600" y="3017600"/>
            <a:ext cx="1152502" cy="914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66FF"/>
          </a:solidFill>
          <a:ln w="19050" cmpd="sng">
            <a:solidFill>
              <a:srgbClr val="3366FF"/>
            </a:solidFill>
            <a:headEnd/>
            <a:tailEnd/>
          </a:ln>
          <a:effectLst>
            <a:outerShdw blurRad="50800" dist="38100" dir="2700000" algn="tl" rotWithShape="0">
              <a:srgbClr val="000000">
                <a:alpha val="43000"/>
              </a:srgbClr>
            </a:outerShdw>
          </a:effectLst>
          <a:scene3d>
            <a:camera prst="orthographicFront"/>
            <a:lightRig rig="soft" dir="t"/>
          </a:scene3d>
          <a:sp3d prstMaterial="metal"/>
        </p:spPr>
        <p:style>
          <a:lnRef idx="2">
            <a:schemeClr val="accent4">
              <a:shade val="50000"/>
            </a:schemeClr>
          </a:lnRef>
          <a:fillRef idx="1">
            <a:schemeClr val="accent4"/>
          </a:fillRef>
          <a:effectRef idx="0">
            <a:schemeClr val="accent4"/>
          </a:effectRef>
          <a:fontRef idx="minor">
            <a:schemeClr val="lt1"/>
          </a:fontRef>
        </p:style>
        <p:txBody>
          <a:bodyPr wrap="none" anchor="ctr">
            <a:prstTxWarp prst="textNoShape">
              <a:avLst/>
            </a:prstTxWarp>
          </a:bodyPr>
          <a:lstStyle/>
          <a:p>
            <a:pPr>
              <a:defRPr/>
            </a:pPr>
            <a:r>
              <a:rPr lang="en-US" sz="1800" dirty="0" smtClean="0">
                <a:solidFill>
                  <a:schemeClr val="tx1"/>
                </a:solidFill>
                <a:latin typeface="+mn-lt"/>
              </a:rPr>
              <a:t>Internet</a:t>
            </a:r>
            <a:endParaRPr lang="en-US" sz="1800" dirty="0">
              <a:solidFill>
                <a:schemeClr val="tx1"/>
              </a:solidFill>
              <a:latin typeface="+mn-lt"/>
            </a:endParaRPr>
          </a:p>
        </p:txBody>
      </p:sp>
      <p:sp>
        <p:nvSpPr>
          <p:cNvPr id="107" name="Right Arrow 106"/>
          <p:cNvSpPr/>
          <p:nvPr/>
        </p:nvSpPr>
        <p:spPr bwMode="auto">
          <a:xfrm>
            <a:off x="3429000" y="3322400"/>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Right Arrow 107"/>
          <p:cNvSpPr/>
          <p:nvPr/>
        </p:nvSpPr>
        <p:spPr bwMode="auto">
          <a:xfrm rot="5400000">
            <a:off x="4343400" y="2514600"/>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Right Arrow 108"/>
          <p:cNvSpPr/>
          <p:nvPr/>
        </p:nvSpPr>
        <p:spPr bwMode="auto">
          <a:xfrm rot="10800000">
            <a:off x="5257800" y="3276600"/>
            <a:ext cx="5334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46" name="Straight Connector 45"/>
          <p:cNvCxnSpPr/>
          <p:nvPr/>
        </p:nvCxnSpPr>
        <p:spPr>
          <a:xfrm flipV="1">
            <a:off x="1409700" y="4904601"/>
            <a:ext cx="1181100" cy="246599"/>
          </a:xfrm>
          <a:prstGeom prst="line">
            <a:avLst/>
          </a:prstGeom>
          <a:ln w="19050" cmpd="sng">
            <a:solidFill>
              <a:schemeClr val="bg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45" name="Picture 19"/>
          <p:cNvPicPr>
            <a:picLocks noChangeAspect="1" noChangeArrowheads="1"/>
          </p:cNvPicPr>
          <p:nvPr/>
        </p:nvPicPr>
        <p:blipFill>
          <a:blip r:embed="rId5">
            <a:duotone>
              <a:prstClr val="black"/>
              <a:srgbClr val="FF5006">
                <a:tint val="45000"/>
                <a:satMod val="400000"/>
              </a:srgbClr>
            </a:duotone>
          </a:blip>
          <a:srcRect/>
          <a:stretch>
            <a:fillRect/>
          </a:stretch>
        </p:blipFill>
        <p:spPr bwMode="auto">
          <a:xfrm>
            <a:off x="4419600" y="1905000"/>
            <a:ext cx="457200" cy="457200"/>
          </a:xfrm>
          <a:prstGeom prst="rect">
            <a:avLst/>
          </a:prstGeom>
          <a:noFill/>
          <a:ln w="9525">
            <a:noFill/>
            <a:round/>
            <a:headEnd/>
            <a:tailEnd/>
          </a:ln>
        </p:spPr>
      </p:pic>
      <p:pic>
        <p:nvPicPr>
          <p:cNvPr id="50" name="Picture 19"/>
          <p:cNvPicPr>
            <a:picLocks noChangeAspect="1" noChangeArrowheads="1"/>
          </p:cNvPicPr>
          <p:nvPr/>
        </p:nvPicPr>
        <p:blipFill>
          <a:blip r:embed="rId5">
            <a:duotone>
              <a:prstClr val="black"/>
              <a:srgbClr val="FF5006">
                <a:tint val="45000"/>
                <a:satMod val="400000"/>
              </a:srgbClr>
            </a:duotone>
          </a:blip>
          <a:srcRect/>
          <a:stretch>
            <a:fillRect/>
          </a:stretch>
        </p:blipFill>
        <p:spPr bwMode="auto">
          <a:xfrm>
            <a:off x="6781800" y="3228201"/>
            <a:ext cx="610949" cy="609600"/>
          </a:xfrm>
          <a:prstGeom prst="rect">
            <a:avLst/>
          </a:prstGeom>
          <a:noFill/>
          <a:ln w="9525">
            <a:noFill/>
            <a:round/>
            <a:headEnd/>
            <a:tailEnd/>
          </a:ln>
        </p:spPr>
      </p:pic>
      <p:pic>
        <p:nvPicPr>
          <p:cNvPr id="56" name="Picture 19"/>
          <p:cNvPicPr>
            <a:picLocks noChangeAspect="1" noChangeArrowheads="1"/>
          </p:cNvPicPr>
          <p:nvPr/>
        </p:nvPicPr>
        <p:blipFill>
          <a:blip r:embed="rId5">
            <a:duotone>
              <a:prstClr val="black"/>
              <a:srgbClr val="FF5006">
                <a:tint val="45000"/>
                <a:satMod val="400000"/>
              </a:srgbClr>
            </a:duotone>
          </a:blip>
          <a:srcRect/>
          <a:stretch>
            <a:fillRect/>
          </a:stretch>
        </p:blipFill>
        <p:spPr bwMode="auto">
          <a:xfrm>
            <a:off x="1600200" y="2711450"/>
            <a:ext cx="719138" cy="717550"/>
          </a:xfrm>
          <a:prstGeom prst="rect">
            <a:avLst/>
          </a:prstGeom>
          <a:noFill/>
          <a:ln w="9525">
            <a:noFill/>
            <a:round/>
            <a:headEnd/>
            <a:tailEnd/>
          </a:ln>
        </p:spPr>
      </p:pic>
      <p:pic>
        <p:nvPicPr>
          <p:cNvPr id="72" name="Picture 19"/>
          <p:cNvPicPr>
            <a:picLocks noChangeAspect="1" noChangeArrowheads="1"/>
          </p:cNvPicPr>
          <p:nvPr/>
        </p:nvPicPr>
        <p:blipFill>
          <a:blip r:embed="rId5">
            <a:duotone>
              <a:prstClr val="black"/>
              <a:schemeClr val="accent2">
                <a:tint val="45000"/>
                <a:satMod val="400000"/>
              </a:schemeClr>
            </a:duotone>
          </a:blip>
          <a:srcRect/>
          <a:stretch>
            <a:fillRect/>
          </a:stretch>
        </p:blipFill>
        <p:spPr bwMode="auto">
          <a:xfrm>
            <a:off x="1905000" y="2895600"/>
            <a:ext cx="719138" cy="717550"/>
          </a:xfrm>
          <a:prstGeom prst="rect">
            <a:avLst/>
          </a:prstGeom>
          <a:noFill/>
          <a:ln w="9525">
            <a:noFill/>
            <a:round/>
            <a:headEnd/>
            <a:tailEnd/>
          </a:ln>
        </p:spPr>
      </p:pic>
      <p:pic>
        <p:nvPicPr>
          <p:cNvPr id="70" name="Picture 19"/>
          <p:cNvPicPr>
            <a:picLocks noChangeAspect="1" noChangeArrowheads="1"/>
          </p:cNvPicPr>
          <p:nvPr/>
        </p:nvPicPr>
        <p:blipFill>
          <a:blip r:embed="rId5">
            <a:duotone>
              <a:prstClr val="black"/>
              <a:schemeClr val="accent2">
                <a:tint val="45000"/>
                <a:satMod val="400000"/>
              </a:schemeClr>
            </a:duotone>
          </a:blip>
          <a:srcRect/>
          <a:stretch>
            <a:fillRect/>
          </a:stretch>
        </p:blipFill>
        <p:spPr bwMode="auto">
          <a:xfrm>
            <a:off x="2328862" y="2971800"/>
            <a:ext cx="719138" cy="717550"/>
          </a:xfrm>
          <a:prstGeom prst="rect">
            <a:avLst/>
          </a:prstGeom>
          <a:noFill/>
          <a:ln w="9525">
            <a:noFill/>
            <a:round/>
            <a:headEnd/>
            <a:tailEnd/>
          </a:ln>
        </p:spPr>
      </p:pic>
      <p:pic>
        <p:nvPicPr>
          <p:cNvPr id="44" name="Picture 19"/>
          <p:cNvPicPr>
            <a:picLocks noChangeAspect="1" noChangeArrowheads="1"/>
          </p:cNvPicPr>
          <p:nvPr/>
        </p:nvPicPr>
        <p:blipFill>
          <a:blip r:embed="rId5">
            <a:duotone>
              <a:prstClr val="black"/>
              <a:srgbClr val="FF5006">
                <a:tint val="45000"/>
                <a:satMod val="400000"/>
              </a:srgbClr>
            </a:duotone>
          </a:blip>
          <a:srcRect/>
          <a:stretch>
            <a:fillRect/>
          </a:stretch>
        </p:blipFill>
        <p:spPr bwMode="auto">
          <a:xfrm>
            <a:off x="2328862" y="2971800"/>
            <a:ext cx="719138" cy="717550"/>
          </a:xfrm>
          <a:prstGeom prst="rect">
            <a:avLst/>
          </a:prstGeom>
          <a:noFill/>
          <a:ln w="9525">
            <a:noFill/>
            <a:round/>
            <a:headEnd/>
            <a:tailEnd/>
          </a:ln>
        </p:spPr>
      </p:pic>
      <p:pic>
        <p:nvPicPr>
          <p:cNvPr id="68" name="Picture 19"/>
          <p:cNvPicPr>
            <a:picLocks noChangeAspect="1" noChangeArrowheads="1"/>
          </p:cNvPicPr>
          <p:nvPr/>
        </p:nvPicPr>
        <p:blipFill>
          <a:blip r:embed="rId5">
            <a:duotone>
              <a:prstClr val="black"/>
              <a:schemeClr val="accent2">
                <a:tint val="45000"/>
                <a:satMod val="400000"/>
              </a:schemeClr>
            </a:duotone>
          </a:blip>
          <a:srcRect/>
          <a:stretch>
            <a:fillRect/>
          </a:stretch>
        </p:blipFill>
        <p:spPr bwMode="auto">
          <a:xfrm>
            <a:off x="1524000" y="3429000"/>
            <a:ext cx="719138" cy="717550"/>
          </a:xfrm>
          <a:prstGeom prst="rect">
            <a:avLst/>
          </a:prstGeom>
          <a:noFill/>
          <a:ln w="9525">
            <a:noFill/>
            <a:round/>
            <a:headEnd/>
            <a:tailEnd/>
          </a:ln>
        </p:spPr>
      </p:pic>
      <p:pic>
        <p:nvPicPr>
          <p:cNvPr id="69" name="Picture 19"/>
          <p:cNvPicPr>
            <a:picLocks noChangeAspect="1" noChangeArrowheads="1"/>
          </p:cNvPicPr>
          <p:nvPr/>
        </p:nvPicPr>
        <p:blipFill>
          <a:blip r:embed="rId5">
            <a:duotone>
              <a:prstClr val="black"/>
              <a:schemeClr val="accent2">
                <a:tint val="45000"/>
                <a:satMod val="400000"/>
              </a:schemeClr>
            </a:duotone>
          </a:blip>
          <a:srcRect/>
          <a:stretch>
            <a:fillRect/>
          </a:stretch>
        </p:blipFill>
        <p:spPr bwMode="auto">
          <a:xfrm>
            <a:off x="1985962" y="3505200"/>
            <a:ext cx="719138" cy="717550"/>
          </a:xfrm>
          <a:prstGeom prst="rect">
            <a:avLst/>
          </a:prstGeom>
          <a:noFill/>
          <a:ln w="9525">
            <a:noFill/>
            <a:round/>
            <a:headEnd/>
            <a:tailEnd/>
          </a:ln>
        </p:spPr>
      </p:pic>
      <p:pic>
        <p:nvPicPr>
          <p:cNvPr id="84" name="Picture 19"/>
          <p:cNvPicPr>
            <a:picLocks noChangeAspect="1" noChangeArrowheads="1"/>
          </p:cNvPicPr>
          <p:nvPr/>
        </p:nvPicPr>
        <p:blipFill>
          <a:blip r:embed="rId5">
            <a:duotone>
              <a:prstClr val="black"/>
              <a:srgbClr val="00FF01">
                <a:tint val="45000"/>
                <a:satMod val="400000"/>
              </a:srgbClr>
            </a:duotone>
          </a:blip>
          <a:srcRect/>
          <a:stretch>
            <a:fillRect/>
          </a:stretch>
        </p:blipFill>
        <p:spPr bwMode="auto">
          <a:xfrm>
            <a:off x="1985962" y="3505200"/>
            <a:ext cx="719138" cy="717550"/>
          </a:xfrm>
          <a:prstGeom prst="rect">
            <a:avLst/>
          </a:prstGeom>
          <a:noFill/>
          <a:ln w="9525">
            <a:noFill/>
            <a:round/>
            <a:headEnd/>
            <a:tailEnd/>
          </a:ln>
        </p:spPr>
      </p:pic>
      <p:grpSp>
        <p:nvGrpSpPr>
          <p:cNvPr id="47" name="Group 41"/>
          <p:cNvGrpSpPr>
            <a:grpSpLocks/>
          </p:cNvGrpSpPr>
          <p:nvPr/>
        </p:nvGrpSpPr>
        <p:grpSpPr bwMode="auto">
          <a:xfrm>
            <a:off x="2019300" y="3505200"/>
            <a:ext cx="765175" cy="777875"/>
            <a:chOff x="3441701" y="2862262"/>
            <a:chExt cx="738188" cy="777643"/>
          </a:xfrm>
          <a:effectLst>
            <a:outerShdw blurRad="50800" dist="38100" dir="2700000" algn="tl" rotWithShape="0">
              <a:srgbClr val="000000">
                <a:alpha val="43000"/>
              </a:srgbClr>
            </a:outerShdw>
          </a:effectLst>
        </p:grpSpPr>
        <p:cxnSp>
          <p:nvCxnSpPr>
            <p:cNvPr id="48" name="Straight Connector 47"/>
            <p:cNvCxnSpPr/>
            <p:nvPr/>
          </p:nvCxnSpPr>
          <p:spPr>
            <a:xfrm rot="16200000" flipH="1">
              <a:off x="3421974" y="2881990"/>
              <a:ext cx="777643" cy="738188"/>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3370668" y="2933295"/>
              <a:ext cx="777643" cy="635577"/>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5029200" y="4953000"/>
            <a:ext cx="4114800" cy="1754327"/>
          </a:xfrm>
          <a:prstGeom prst="rect">
            <a:avLst/>
          </a:prstGeom>
          <a:noFill/>
        </p:spPr>
        <p:txBody>
          <a:bodyPr wrap="square" rtlCol="0">
            <a:spAutoFit/>
          </a:bodyPr>
          <a:lstStyle/>
          <a:p>
            <a:r>
              <a:rPr lang="en-US" dirty="0" smtClean="0">
                <a:solidFill>
                  <a:schemeClr val="bg1"/>
                </a:solidFill>
                <a:latin typeface="+mn-lt"/>
              </a:rPr>
              <a:t>Q1. Which storage nodes?</a:t>
            </a:r>
          </a:p>
          <a:p>
            <a:r>
              <a:rPr lang="en-US" dirty="0" smtClean="0">
                <a:solidFill>
                  <a:schemeClr val="bg1"/>
                </a:solidFill>
                <a:latin typeface="+mn-lt"/>
              </a:rPr>
              <a:t>Q2. How to balance load?</a:t>
            </a:r>
          </a:p>
          <a:p>
            <a:r>
              <a:rPr lang="en-US" dirty="0" smtClean="0">
                <a:solidFill>
                  <a:schemeClr val="bg1"/>
                </a:solidFill>
                <a:latin typeface="+mn-lt"/>
              </a:rPr>
              <a:t>Q3. How to efficiently storage &amp; retrieve?</a:t>
            </a:r>
          </a:p>
          <a:p>
            <a:r>
              <a:rPr lang="en-US" dirty="0" smtClean="0">
                <a:solidFill>
                  <a:schemeClr val="bg1"/>
                </a:solidFill>
                <a:latin typeface="+mn-lt"/>
              </a:rPr>
              <a:t>Constraint:</a:t>
            </a:r>
          </a:p>
          <a:p>
            <a:r>
              <a:rPr lang="en-US" dirty="0" smtClean="0">
                <a:solidFill>
                  <a:schemeClr val="bg1"/>
                </a:solidFill>
                <a:latin typeface="+mn-lt"/>
              </a:rPr>
              <a:t>   -- All components must be user-level</a:t>
            </a:r>
          </a:p>
          <a:p>
            <a:endParaRPr lang="en-US" dirty="0">
              <a:solidFill>
                <a:schemeClr val="bg1"/>
              </a:solidFill>
              <a:latin typeface="+mn-lt"/>
            </a:endParaRPr>
          </a:p>
        </p:txBody>
      </p:sp>
      <p:grpSp>
        <p:nvGrpSpPr>
          <p:cNvPr id="58" name="Group 41"/>
          <p:cNvGrpSpPr>
            <a:grpSpLocks/>
          </p:cNvGrpSpPr>
          <p:nvPr/>
        </p:nvGrpSpPr>
        <p:grpSpPr bwMode="auto">
          <a:xfrm>
            <a:off x="6778625" y="3136126"/>
            <a:ext cx="765175" cy="777875"/>
            <a:chOff x="3441701" y="2862262"/>
            <a:chExt cx="738188" cy="777643"/>
          </a:xfrm>
          <a:effectLst>
            <a:outerShdw blurRad="50800" dist="38100" dir="2700000" algn="tl" rotWithShape="0">
              <a:srgbClr val="000000">
                <a:alpha val="43000"/>
              </a:srgbClr>
            </a:outerShdw>
          </a:effectLst>
        </p:grpSpPr>
        <p:cxnSp>
          <p:nvCxnSpPr>
            <p:cNvPr id="61" name="Straight Connector 60"/>
            <p:cNvCxnSpPr/>
            <p:nvPr/>
          </p:nvCxnSpPr>
          <p:spPr>
            <a:xfrm rot="16200000" flipH="1">
              <a:off x="3421974" y="2881990"/>
              <a:ext cx="777643" cy="738188"/>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3370668" y="2933295"/>
              <a:ext cx="777643" cy="635577"/>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4"/>
          </p:nvPr>
        </p:nvSpPr>
        <p:spPr/>
        <p:txBody>
          <a:bodyPr/>
          <a:lstStyle/>
          <a:p>
            <a:fld id="{0EF8A7D6-9BFA-C441-9BC7-0AEF5299FFED}" type="slidenum">
              <a:rPr lang="en-US" smtClean="0"/>
              <a:pPr/>
              <a:t>60</a:t>
            </a:fld>
            <a:endParaRPr lang="en-US" dirty="0"/>
          </a:p>
        </p:txBody>
      </p:sp>
    </p:spTree>
    <p:extLst>
      <p:ext uri="{BB962C8B-B14F-4D97-AF65-F5344CB8AC3E}">
        <p14:creationId xmlns:p14="http://schemas.microsoft.com/office/powerpoint/2010/main" val="31035447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8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8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8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8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to Q1: Storage Host Selection</a:t>
            </a:r>
            <a:endParaRPr lang="en-US" cap="small" dirty="0"/>
          </a:p>
        </p:txBody>
      </p:sp>
      <p:sp>
        <p:nvSpPr>
          <p:cNvPr id="3" name="Content Placeholder 2"/>
          <p:cNvSpPr>
            <a:spLocks noGrp="1"/>
          </p:cNvSpPr>
          <p:nvPr>
            <p:ph idx="1"/>
          </p:nvPr>
        </p:nvSpPr>
        <p:spPr>
          <a:xfrm>
            <a:off x="381000" y="1143000"/>
            <a:ext cx="8382000" cy="3581493"/>
          </a:xfrm>
        </p:spPr>
        <p:txBody>
          <a:bodyPr/>
          <a:lstStyle/>
          <a:p>
            <a:r>
              <a:rPr lang="en-US" dirty="0" smtClean="0"/>
              <a:t>Build failure model for storage resources</a:t>
            </a:r>
          </a:p>
          <a:p>
            <a:r>
              <a:rPr lang="en-US" dirty="0" smtClean="0"/>
              <a:t>Compute correlated temporal reliability</a:t>
            </a:r>
          </a:p>
          <a:p>
            <a:pPr lvl="1"/>
            <a:r>
              <a:rPr lang="en-US" dirty="0" smtClean="0"/>
              <a:t>Based on </a:t>
            </a:r>
            <a:r>
              <a:rPr lang="en-US" dirty="0" smtClean="0">
                <a:solidFill>
                  <a:srgbClr val="0000FF"/>
                </a:solidFill>
              </a:rPr>
              <a:t>historical data</a:t>
            </a:r>
          </a:p>
          <a:p>
            <a:r>
              <a:rPr lang="en-US" dirty="0" smtClean="0"/>
              <a:t>Rank machines </a:t>
            </a:r>
            <a:endParaRPr lang="en-US" dirty="0"/>
          </a:p>
          <a:p>
            <a:pPr lvl="1"/>
            <a:r>
              <a:rPr lang="en-US" dirty="0" smtClean="0"/>
              <a:t>Based on: </a:t>
            </a:r>
            <a:r>
              <a:rPr lang="en-US" dirty="0" smtClean="0">
                <a:solidFill>
                  <a:srgbClr val="0000FF"/>
                </a:solidFill>
              </a:rPr>
              <a:t>reliability, load, and network overhead</a:t>
            </a:r>
          </a:p>
          <a:p>
            <a:endParaRPr lang="en-US" dirty="0"/>
          </a:p>
          <a:p>
            <a:r>
              <a:rPr lang="en-US" dirty="0" smtClean="0"/>
              <a:t>Output:</a:t>
            </a:r>
          </a:p>
          <a:p>
            <a:pPr lvl="1"/>
            <a:r>
              <a:rPr lang="en-US" i="1" dirty="0" smtClean="0"/>
              <a:t>(</a:t>
            </a:r>
            <a:r>
              <a:rPr lang="en-US" i="1" dirty="0" err="1" smtClean="0"/>
              <a:t>m+k</a:t>
            </a:r>
            <a:r>
              <a:rPr lang="en-US" i="1" dirty="0" smtClean="0"/>
              <a:t>) </a:t>
            </a:r>
            <a:r>
              <a:rPr lang="en-US" dirty="0" smtClean="0"/>
              <a:t>storage hosts</a:t>
            </a:r>
          </a:p>
          <a:p>
            <a:pPr lvl="1"/>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grpSp>
        <p:nvGrpSpPr>
          <p:cNvPr id="33" name="Group 32"/>
          <p:cNvGrpSpPr/>
          <p:nvPr/>
        </p:nvGrpSpPr>
        <p:grpSpPr>
          <a:xfrm>
            <a:off x="3587750" y="3244909"/>
            <a:ext cx="4946651" cy="2851091"/>
            <a:chOff x="920750" y="2101909"/>
            <a:chExt cx="6797550" cy="4231769"/>
          </a:xfrm>
        </p:grpSpPr>
        <p:grpSp>
          <p:nvGrpSpPr>
            <p:cNvPr id="6" name="Group 27"/>
            <p:cNvGrpSpPr>
              <a:grpSpLocks/>
            </p:cNvGrpSpPr>
            <p:nvPr/>
          </p:nvGrpSpPr>
          <p:grpSpPr bwMode="auto">
            <a:xfrm>
              <a:off x="920750" y="5051621"/>
              <a:ext cx="6543675" cy="515937"/>
              <a:chOff x="921131" y="3917686"/>
              <a:chExt cx="6543359" cy="515995"/>
            </a:xfrm>
            <a:effectLst/>
          </p:grpSpPr>
          <p:grpSp>
            <p:nvGrpSpPr>
              <p:cNvPr id="7" name="Group 15"/>
              <p:cNvGrpSpPr>
                <a:grpSpLocks/>
              </p:cNvGrpSpPr>
              <p:nvPr/>
            </p:nvGrpSpPr>
            <p:grpSpPr bwMode="auto">
              <a:xfrm>
                <a:off x="2562436" y="3921246"/>
                <a:ext cx="1648872" cy="512435"/>
                <a:chOff x="735308" y="3765286"/>
                <a:chExt cx="1648872" cy="512435"/>
              </a:xfrm>
            </p:grpSpPr>
            <p:cxnSp>
              <p:nvCxnSpPr>
                <p:cNvPr id="12" name="Elbow Connector 11"/>
                <p:cNvCxnSpPr/>
                <p:nvPr/>
              </p:nvCxnSpPr>
              <p:spPr>
                <a:xfrm>
                  <a:off x="735399" y="3764901"/>
                  <a:ext cx="779425" cy="512820"/>
                </a:xfrm>
                <a:prstGeom prst="bentConnector3">
                  <a:avLst>
                    <a:gd name="adj1" fmla="val 50000"/>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flipV="1">
                  <a:off x="1514824" y="3764901"/>
                  <a:ext cx="869908" cy="512820"/>
                </a:xfrm>
                <a:prstGeom prst="bentConnector3">
                  <a:avLst>
                    <a:gd name="adj1" fmla="val 50000"/>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16"/>
              <p:cNvGrpSpPr>
                <a:grpSpLocks/>
              </p:cNvGrpSpPr>
              <p:nvPr/>
            </p:nvGrpSpPr>
            <p:grpSpPr bwMode="auto">
              <a:xfrm>
                <a:off x="921131" y="3917686"/>
                <a:ext cx="1648872" cy="512435"/>
                <a:chOff x="735308" y="3765286"/>
                <a:chExt cx="1648872" cy="512435"/>
              </a:xfrm>
            </p:grpSpPr>
            <p:cxnSp>
              <p:nvCxnSpPr>
                <p:cNvPr id="10" name="Elbow Connector 9"/>
                <p:cNvCxnSpPr/>
                <p:nvPr/>
              </p:nvCxnSpPr>
              <p:spPr>
                <a:xfrm>
                  <a:off x="735308" y="3765286"/>
                  <a:ext cx="779425" cy="512820"/>
                </a:xfrm>
                <a:prstGeom prst="bentConnector3">
                  <a:avLst>
                    <a:gd name="adj1" fmla="val 50000"/>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Elbow Connector 10"/>
                <p:cNvCxnSpPr/>
                <p:nvPr/>
              </p:nvCxnSpPr>
              <p:spPr>
                <a:xfrm flipV="1">
                  <a:off x="1514733" y="3765286"/>
                  <a:ext cx="869908" cy="512820"/>
                </a:xfrm>
                <a:prstGeom prst="bentConnector3">
                  <a:avLst>
                    <a:gd name="adj1" fmla="val 50000"/>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9" name="Straight Connector 8"/>
              <p:cNvCxnSpPr/>
              <p:nvPr/>
            </p:nvCxnSpPr>
            <p:spPr>
              <a:xfrm>
                <a:off x="4211860" y="3917686"/>
                <a:ext cx="3252630" cy="158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37"/>
            <p:cNvGrpSpPr>
              <a:grpSpLocks/>
            </p:cNvGrpSpPr>
            <p:nvPr/>
          </p:nvGrpSpPr>
          <p:grpSpPr bwMode="auto">
            <a:xfrm>
              <a:off x="920750" y="2714821"/>
              <a:ext cx="6588125" cy="512762"/>
              <a:chOff x="932272" y="2851814"/>
              <a:chExt cx="6532218" cy="512436"/>
            </a:xfrm>
            <a:effectLst/>
          </p:grpSpPr>
          <p:grpSp>
            <p:nvGrpSpPr>
              <p:cNvPr id="15" name="Group 21"/>
              <p:cNvGrpSpPr>
                <a:grpSpLocks/>
              </p:cNvGrpSpPr>
              <p:nvPr/>
            </p:nvGrpSpPr>
            <p:grpSpPr bwMode="auto">
              <a:xfrm>
                <a:off x="4494299" y="2851814"/>
                <a:ext cx="2970191" cy="512436"/>
                <a:chOff x="735780" y="3765286"/>
                <a:chExt cx="2970191" cy="512436"/>
              </a:xfrm>
            </p:grpSpPr>
            <p:cxnSp>
              <p:nvCxnSpPr>
                <p:cNvPr id="17" name="Elbow Connector 16"/>
                <p:cNvCxnSpPr/>
                <p:nvPr/>
              </p:nvCxnSpPr>
              <p:spPr>
                <a:xfrm>
                  <a:off x="735780" y="3765286"/>
                  <a:ext cx="779144" cy="512436"/>
                </a:xfrm>
                <a:prstGeom prst="bentConnector3">
                  <a:avLst>
                    <a:gd name="adj1" fmla="val 50000"/>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a:xfrm flipV="1">
                  <a:off x="1514924" y="3765286"/>
                  <a:ext cx="2191047" cy="512436"/>
                </a:xfrm>
                <a:prstGeom prst="bentConnector3">
                  <a:avLst>
                    <a:gd name="adj1" fmla="val 50000"/>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a:off x="932272" y="2853400"/>
                <a:ext cx="3562027" cy="1587"/>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45"/>
            <p:cNvGrpSpPr>
              <a:grpSpLocks/>
            </p:cNvGrpSpPr>
            <p:nvPr/>
          </p:nvGrpSpPr>
          <p:grpSpPr bwMode="auto">
            <a:xfrm>
              <a:off x="931863" y="3995933"/>
              <a:ext cx="6532562" cy="512763"/>
              <a:chOff x="932272" y="4032643"/>
              <a:chExt cx="6532218" cy="512436"/>
            </a:xfrm>
            <a:effectLst/>
          </p:grpSpPr>
          <p:cxnSp>
            <p:nvCxnSpPr>
              <p:cNvPr id="20" name="Straight Connector 19"/>
              <p:cNvCxnSpPr/>
              <p:nvPr/>
            </p:nvCxnSpPr>
            <p:spPr>
              <a:xfrm>
                <a:off x="932272" y="4032643"/>
                <a:ext cx="3562162" cy="158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1" name="Group 29"/>
              <p:cNvGrpSpPr>
                <a:grpSpLocks/>
              </p:cNvGrpSpPr>
              <p:nvPr/>
            </p:nvGrpSpPr>
            <p:grpSpPr bwMode="auto">
              <a:xfrm>
                <a:off x="4211309" y="4032643"/>
                <a:ext cx="1749142" cy="512436"/>
                <a:chOff x="735308" y="3765286"/>
                <a:chExt cx="2970663" cy="512436"/>
              </a:xfrm>
            </p:grpSpPr>
            <p:cxnSp>
              <p:nvCxnSpPr>
                <p:cNvPr id="23" name="Elbow Connector 22"/>
                <p:cNvCxnSpPr/>
                <p:nvPr/>
              </p:nvCxnSpPr>
              <p:spPr>
                <a:xfrm>
                  <a:off x="736268" y="3765286"/>
                  <a:ext cx="779142" cy="512436"/>
                </a:xfrm>
                <a:prstGeom prst="bentConnector3">
                  <a:avLst>
                    <a:gd name="adj1" fmla="val 50000"/>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flipV="1">
                  <a:off x="1515409" y="3765286"/>
                  <a:ext cx="2191845" cy="512436"/>
                </a:xfrm>
                <a:prstGeom prst="bentConnector3">
                  <a:avLst>
                    <a:gd name="adj1" fmla="val 50000"/>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22" name="Straight Connector 21"/>
              <p:cNvCxnSpPr/>
              <p:nvPr/>
            </p:nvCxnSpPr>
            <p:spPr>
              <a:xfrm>
                <a:off x="5961207" y="4032643"/>
                <a:ext cx="1503283" cy="158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5" name="TextBox 34"/>
            <p:cNvSpPr txBox="1">
              <a:spLocks noChangeArrowheads="1"/>
            </p:cNvSpPr>
            <p:nvPr/>
          </p:nvSpPr>
          <p:spPr bwMode="auto">
            <a:xfrm>
              <a:off x="920750" y="2841029"/>
              <a:ext cx="1664225"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latin typeface="Georgia" charset="0"/>
                </a:rPr>
                <a:t>Compute Host</a:t>
              </a:r>
            </a:p>
          </p:txBody>
        </p:sp>
        <p:sp>
          <p:nvSpPr>
            <p:cNvPr id="26" name="TextBox 35"/>
            <p:cNvSpPr txBox="1">
              <a:spLocks noChangeArrowheads="1"/>
            </p:cNvSpPr>
            <p:nvPr/>
          </p:nvSpPr>
          <p:spPr bwMode="auto">
            <a:xfrm>
              <a:off x="5205212" y="4315181"/>
              <a:ext cx="2468310" cy="548186"/>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latin typeface="Georgia" charset="0"/>
                </a:rPr>
                <a:t>Storage Host 1</a:t>
              </a:r>
            </a:p>
          </p:txBody>
        </p:sp>
        <p:sp>
          <p:nvSpPr>
            <p:cNvPr id="27" name="TextBox 36"/>
            <p:cNvSpPr txBox="1">
              <a:spLocks noChangeArrowheads="1"/>
            </p:cNvSpPr>
            <p:nvPr/>
          </p:nvSpPr>
          <p:spPr bwMode="auto">
            <a:xfrm>
              <a:off x="5205214" y="5173857"/>
              <a:ext cx="2513086" cy="548186"/>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latin typeface="Georgia" charset="0"/>
                </a:rPr>
                <a:t>Storage Host 2</a:t>
              </a:r>
            </a:p>
          </p:txBody>
        </p:sp>
        <p:sp>
          <p:nvSpPr>
            <p:cNvPr id="28" name="TextBox 38"/>
            <p:cNvSpPr txBox="1">
              <a:spLocks noChangeArrowheads="1"/>
            </p:cNvSpPr>
            <p:nvPr/>
          </p:nvSpPr>
          <p:spPr bwMode="auto">
            <a:xfrm>
              <a:off x="5207000" y="2673546"/>
              <a:ext cx="748222"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latin typeface="Georgia" charset="0"/>
                </a:rPr>
                <a:t>down</a:t>
              </a:r>
            </a:p>
          </p:txBody>
        </p:sp>
        <p:sp>
          <p:nvSpPr>
            <p:cNvPr id="29" name="TextBox 39"/>
            <p:cNvSpPr txBox="1">
              <a:spLocks noChangeArrowheads="1"/>
            </p:cNvSpPr>
            <p:nvPr/>
          </p:nvSpPr>
          <p:spPr bwMode="auto">
            <a:xfrm>
              <a:off x="4414701" y="4072826"/>
              <a:ext cx="685800" cy="338137"/>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Georgia" charset="0"/>
                </a:rPr>
                <a:t>down</a:t>
              </a:r>
            </a:p>
          </p:txBody>
        </p:sp>
        <p:sp>
          <p:nvSpPr>
            <p:cNvPr id="30" name="TextBox 40"/>
            <p:cNvSpPr txBox="1">
              <a:spLocks noChangeArrowheads="1"/>
            </p:cNvSpPr>
            <p:nvPr/>
          </p:nvSpPr>
          <p:spPr bwMode="auto">
            <a:xfrm>
              <a:off x="2901550" y="5089569"/>
              <a:ext cx="685800" cy="338137"/>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Georgia" charset="0"/>
                </a:rPr>
                <a:t>down</a:t>
              </a:r>
            </a:p>
          </p:txBody>
        </p:sp>
        <p:sp>
          <p:nvSpPr>
            <p:cNvPr id="31" name="TextBox 41"/>
            <p:cNvSpPr txBox="1">
              <a:spLocks noChangeArrowheads="1"/>
            </p:cNvSpPr>
            <p:nvPr/>
          </p:nvSpPr>
          <p:spPr bwMode="auto">
            <a:xfrm>
              <a:off x="1226160" y="5089569"/>
              <a:ext cx="685800" cy="338137"/>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Georgia" charset="0"/>
                </a:rPr>
                <a:t>down</a:t>
              </a:r>
            </a:p>
          </p:txBody>
        </p:sp>
        <p:cxnSp>
          <p:nvCxnSpPr>
            <p:cNvPr id="32" name="Straight Connector 31"/>
            <p:cNvCxnSpPr/>
            <p:nvPr/>
          </p:nvCxnSpPr>
          <p:spPr>
            <a:xfrm>
              <a:off x="4879975" y="2101909"/>
              <a:ext cx="55564" cy="4231769"/>
            </a:xfrm>
            <a:prstGeom prst="line">
              <a:avLst/>
            </a:prstGeom>
            <a:ln w="19050" cmpd="sng">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762000" y="4503003"/>
            <a:ext cx="7543800" cy="830997"/>
          </a:xfrm>
          <a:prstGeom prst="rect">
            <a:avLst/>
          </a:prstGeom>
          <a:noFill/>
        </p:spPr>
        <p:txBody>
          <a:bodyPr wrap="square" rtlCol="0">
            <a:spAutoFit/>
          </a:bodyPr>
          <a:lstStyle/>
          <a:p>
            <a:r>
              <a:rPr lang="en-US" sz="2400" dirty="0" smtClean="0">
                <a:solidFill>
                  <a:srgbClr val="000000"/>
                </a:solidFill>
                <a:latin typeface="+mn-lt"/>
              </a:rPr>
              <a:t>Objective function:</a:t>
            </a:r>
          </a:p>
          <a:p>
            <a:r>
              <a:rPr lang="en-US" sz="2400" dirty="0">
                <a:solidFill>
                  <a:srgbClr val="000000"/>
                </a:solidFill>
                <a:latin typeface="Georgia"/>
              </a:rPr>
              <a:t> </a:t>
            </a:r>
            <a:r>
              <a:rPr lang="en-US" sz="2400" dirty="0">
                <a:solidFill>
                  <a:srgbClr val="0000FF"/>
                </a:solidFill>
                <a:latin typeface="Georgia"/>
              </a:rPr>
              <a:t>checkpoint storing overhead – benefit </a:t>
            </a:r>
            <a:r>
              <a:rPr lang="en-US" sz="2400" dirty="0" smtClean="0">
                <a:solidFill>
                  <a:srgbClr val="0000FF"/>
                </a:solidFill>
                <a:latin typeface="Georgia"/>
              </a:rPr>
              <a:t>from restart</a:t>
            </a:r>
            <a:endParaRPr lang="en-US" sz="2400" dirty="0">
              <a:solidFill>
                <a:srgbClr val="0000FF"/>
              </a:solidFill>
              <a:latin typeface="+mn-lt"/>
            </a:endParaRPr>
          </a:p>
        </p:txBody>
      </p:sp>
      <p:sp>
        <p:nvSpPr>
          <p:cNvPr id="35" name="Rounded Rectangle 34"/>
          <p:cNvSpPr/>
          <p:nvPr/>
        </p:nvSpPr>
        <p:spPr bwMode="auto">
          <a:xfrm>
            <a:off x="6553200" y="2590800"/>
            <a:ext cx="22098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Addresses Q2</a:t>
            </a:r>
          </a:p>
        </p:txBody>
      </p:sp>
      <p:sp>
        <p:nvSpPr>
          <p:cNvPr id="36" name="Slide Number Placeholder 35"/>
          <p:cNvSpPr>
            <a:spLocks noGrp="1"/>
          </p:cNvSpPr>
          <p:nvPr>
            <p:ph type="sldNum" sz="quarter" idx="4"/>
          </p:nvPr>
        </p:nvSpPr>
        <p:spPr/>
        <p:txBody>
          <a:bodyPr/>
          <a:lstStyle/>
          <a:p>
            <a:fld id="{0EF8A7D6-9BFA-C441-9BC7-0AEF5299FFED}" type="slidenum">
              <a:rPr lang="en-US" smtClean="0"/>
              <a:pPr/>
              <a:t>61</a:t>
            </a:fld>
            <a:endParaRPr lang="en-US" dirty="0"/>
          </a:p>
        </p:txBody>
      </p:sp>
    </p:spTree>
    <p:extLst>
      <p:ext uri="{BB962C8B-B14F-4D97-AF65-F5344CB8AC3E}">
        <p14:creationId xmlns:p14="http://schemas.microsoft.com/office/powerpoint/2010/main" val="2508476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effectLst/>
                <a:latin typeface="Georgia"/>
              </a:rPr>
              <a:t>Checkpoint-Recovery Scheme</a:t>
            </a:r>
            <a:endParaRPr lang="en-US" dirty="0">
              <a:latin typeface="Georgia"/>
            </a:endParaRPr>
          </a:p>
        </p:txBody>
      </p:sp>
      <p:grpSp>
        <p:nvGrpSpPr>
          <p:cNvPr id="35843" name="Group 27"/>
          <p:cNvGrpSpPr>
            <a:grpSpLocks/>
          </p:cNvGrpSpPr>
          <p:nvPr/>
        </p:nvGrpSpPr>
        <p:grpSpPr bwMode="auto">
          <a:xfrm>
            <a:off x="146050" y="1511300"/>
            <a:ext cx="4495800" cy="4300538"/>
            <a:chOff x="-25000" y="1676614"/>
            <a:chExt cx="6505175" cy="5157670"/>
          </a:xfrm>
        </p:grpSpPr>
        <p:sp>
          <p:nvSpPr>
            <p:cNvPr id="5" name="Rectangle 4"/>
            <p:cNvSpPr/>
            <p:nvPr/>
          </p:nvSpPr>
          <p:spPr>
            <a:xfrm>
              <a:off x="142684" y="2794205"/>
              <a:ext cx="3406487" cy="365549"/>
            </a:xfrm>
            <a:prstGeom prst="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000000"/>
                </a:solidFill>
                <a:latin typeface="Georgia"/>
              </a:endParaRPr>
            </a:p>
          </p:txBody>
        </p:sp>
        <p:sp>
          <p:nvSpPr>
            <p:cNvPr id="6" name="Rounded Rectangle 5"/>
            <p:cNvSpPr/>
            <p:nvPr/>
          </p:nvSpPr>
          <p:spPr>
            <a:xfrm>
              <a:off x="2685490" y="3226390"/>
              <a:ext cx="2356748" cy="565459"/>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Georgia"/>
                </a:rPr>
                <a:t>Compression</a:t>
              </a:r>
            </a:p>
          </p:txBody>
        </p:sp>
        <p:sp>
          <p:nvSpPr>
            <p:cNvPr id="7" name="Rounded Rectangle 6"/>
            <p:cNvSpPr/>
            <p:nvPr/>
          </p:nvSpPr>
          <p:spPr>
            <a:xfrm>
              <a:off x="2685490" y="4463926"/>
              <a:ext cx="2485381" cy="54261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Georgia"/>
                </a:rPr>
                <a:t>Erasure Encoding</a:t>
              </a:r>
            </a:p>
            <a:p>
              <a:pPr algn="ctr">
                <a:defRPr/>
              </a:pPr>
              <a:r>
                <a:rPr lang="en-US" sz="1200" b="1" dirty="0">
                  <a:solidFill>
                    <a:srgbClr val="000000"/>
                  </a:solidFill>
                  <a:latin typeface="Georgia"/>
                </a:rPr>
                <a:t> (</a:t>
              </a:r>
              <a:r>
                <a:rPr lang="en-US" sz="1200" b="1" dirty="0" err="1">
                  <a:solidFill>
                    <a:srgbClr val="000000"/>
                  </a:solidFill>
                  <a:latin typeface="Georgia"/>
                </a:rPr>
                <a:t>m+k</a:t>
              </a:r>
              <a:r>
                <a:rPr lang="en-US" sz="1200" b="1" dirty="0">
                  <a:solidFill>
                    <a:srgbClr val="000000"/>
                  </a:solidFill>
                  <a:latin typeface="Georgia"/>
                </a:rPr>
                <a:t>)</a:t>
              </a:r>
            </a:p>
          </p:txBody>
        </p:sp>
        <p:pic>
          <p:nvPicPr>
            <p:cNvPr id="35878" name="Picture 28"/>
            <p:cNvPicPr>
              <a:picLocks noChangeAspect="1" noChangeArrowheads="1"/>
            </p:cNvPicPr>
            <p:nvPr/>
          </p:nvPicPr>
          <p:blipFill>
            <a:blip r:embed="rId3"/>
            <a:srcRect/>
            <a:stretch>
              <a:fillRect/>
            </a:stretch>
          </p:blipFill>
          <p:spPr bwMode="auto">
            <a:xfrm>
              <a:off x="1998663" y="5637213"/>
              <a:ext cx="854075" cy="854075"/>
            </a:xfrm>
            <a:prstGeom prst="rect">
              <a:avLst/>
            </a:prstGeom>
            <a:noFill/>
            <a:ln w="9525">
              <a:noFill/>
              <a:round/>
              <a:headEnd/>
              <a:tailEnd/>
            </a:ln>
          </p:spPr>
        </p:pic>
        <p:pic>
          <p:nvPicPr>
            <p:cNvPr id="35879" name="Picture 28"/>
            <p:cNvPicPr>
              <a:picLocks noChangeAspect="1" noChangeArrowheads="1"/>
            </p:cNvPicPr>
            <p:nvPr/>
          </p:nvPicPr>
          <p:blipFill>
            <a:blip r:embed="rId3"/>
            <a:srcRect/>
            <a:stretch>
              <a:fillRect/>
            </a:stretch>
          </p:blipFill>
          <p:spPr bwMode="auto">
            <a:xfrm>
              <a:off x="3644721" y="5655108"/>
              <a:ext cx="855664" cy="855664"/>
            </a:xfrm>
            <a:prstGeom prst="rect">
              <a:avLst/>
            </a:prstGeom>
            <a:noFill/>
            <a:ln w="9525">
              <a:noFill/>
              <a:round/>
              <a:headEnd/>
              <a:tailEnd/>
            </a:ln>
          </p:spPr>
        </p:pic>
        <p:pic>
          <p:nvPicPr>
            <p:cNvPr id="35880" name="Picture 28"/>
            <p:cNvPicPr>
              <a:picLocks noChangeAspect="1" noChangeArrowheads="1"/>
            </p:cNvPicPr>
            <p:nvPr/>
          </p:nvPicPr>
          <p:blipFill>
            <a:blip r:embed="rId3"/>
            <a:srcRect/>
            <a:stretch>
              <a:fillRect/>
            </a:stretch>
          </p:blipFill>
          <p:spPr bwMode="auto">
            <a:xfrm>
              <a:off x="5151438" y="5586413"/>
              <a:ext cx="855662" cy="855662"/>
            </a:xfrm>
            <a:prstGeom prst="rect">
              <a:avLst/>
            </a:prstGeom>
            <a:noFill/>
            <a:ln w="9525">
              <a:noFill/>
              <a:round/>
              <a:headEnd/>
              <a:tailEnd/>
            </a:ln>
          </p:spPr>
        </p:pic>
        <p:cxnSp>
          <p:nvCxnSpPr>
            <p:cNvPr id="11" name="Straight Arrow Connector 10"/>
            <p:cNvCxnSpPr/>
            <p:nvPr/>
          </p:nvCxnSpPr>
          <p:spPr>
            <a:xfrm rot="16200000" flipH="1">
              <a:off x="3798779" y="2925905"/>
              <a:ext cx="460744" cy="18376"/>
            </a:xfrm>
            <a:prstGeom prst="straightConnector1">
              <a:avLst/>
            </a:prstGeom>
            <a:ln w="19050" cmpd="sng">
              <a:solidFill>
                <a:schemeClr val="tx2">
                  <a:lumMod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H="1">
              <a:off x="3761984" y="4138148"/>
              <a:ext cx="515958" cy="0"/>
            </a:xfrm>
            <a:prstGeom prst="straightConnector1">
              <a:avLst/>
            </a:prstGeom>
            <a:ln w="19050" cmpd="sng">
              <a:solidFill>
                <a:schemeClr val="tx2">
                  <a:lumMod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flipV="1">
              <a:off x="2685490" y="5042712"/>
              <a:ext cx="709781" cy="599730"/>
            </a:xfrm>
            <a:prstGeom prst="straightConnector1">
              <a:avLst/>
            </a:prstGeom>
            <a:ln w="19050" cmpd="sng">
              <a:solidFill>
                <a:schemeClr val="tx2">
                  <a:lumMod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3804038" y="5341429"/>
              <a:ext cx="599730" cy="2296"/>
            </a:xfrm>
            <a:prstGeom prst="straightConnector1">
              <a:avLst/>
            </a:prstGeom>
            <a:ln w="19050" cmpd="sng">
              <a:solidFill>
                <a:schemeClr val="tx2">
                  <a:lumMod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H="1">
              <a:off x="5019496" y="5029280"/>
              <a:ext cx="580689" cy="535208"/>
            </a:xfrm>
            <a:prstGeom prst="straightConnector1">
              <a:avLst/>
            </a:prstGeom>
            <a:ln w="19050" cmpd="sng">
              <a:solidFill>
                <a:schemeClr val="tx2">
                  <a:lumMod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5886" name="TextBox 27"/>
            <p:cNvSpPr txBox="1">
              <a:spLocks noChangeArrowheads="1"/>
            </p:cNvSpPr>
            <p:nvPr/>
          </p:nvSpPr>
          <p:spPr bwMode="auto">
            <a:xfrm>
              <a:off x="3810001" y="6386513"/>
              <a:ext cx="847725" cy="443009"/>
            </a:xfrm>
            <a:prstGeom prst="rect">
              <a:avLst/>
            </a:prstGeom>
            <a:noFill/>
            <a:ln w="9525">
              <a:noFill/>
              <a:miter lim="800000"/>
              <a:headEnd/>
              <a:tailEnd/>
            </a:ln>
          </p:spPr>
          <p:txBody>
            <a:bodyPr>
              <a:prstTxWarp prst="textNoShape">
                <a:avLst/>
              </a:prstTxWarp>
              <a:spAutoFit/>
            </a:bodyPr>
            <a:lstStyle/>
            <a:p>
              <a:r>
                <a:rPr lang="en-US" sz="1800">
                  <a:solidFill>
                    <a:srgbClr val="000000"/>
                  </a:solidFill>
                  <a:latin typeface="Georgia" charset="0"/>
                </a:rPr>
                <a:t>2</a:t>
              </a:r>
            </a:p>
          </p:txBody>
        </p:sp>
        <p:sp>
          <p:nvSpPr>
            <p:cNvPr id="35887" name="TextBox 28"/>
            <p:cNvSpPr txBox="1">
              <a:spLocks noChangeArrowheads="1"/>
            </p:cNvSpPr>
            <p:nvPr/>
          </p:nvSpPr>
          <p:spPr bwMode="auto">
            <a:xfrm>
              <a:off x="2103437" y="6391275"/>
              <a:ext cx="846138" cy="443009"/>
            </a:xfrm>
            <a:prstGeom prst="rect">
              <a:avLst/>
            </a:prstGeom>
            <a:noFill/>
            <a:ln w="9525">
              <a:noFill/>
              <a:miter lim="800000"/>
              <a:headEnd/>
              <a:tailEnd/>
            </a:ln>
          </p:spPr>
          <p:txBody>
            <a:bodyPr>
              <a:prstTxWarp prst="textNoShape">
                <a:avLst/>
              </a:prstTxWarp>
              <a:spAutoFit/>
            </a:bodyPr>
            <a:lstStyle/>
            <a:p>
              <a:r>
                <a:rPr lang="en-US" sz="1800">
                  <a:solidFill>
                    <a:srgbClr val="000000"/>
                  </a:solidFill>
                  <a:latin typeface="Georgia" charset="0"/>
                </a:rPr>
                <a:t>1</a:t>
              </a:r>
            </a:p>
          </p:txBody>
        </p:sp>
        <p:sp>
          <p:nvSpPr>
            <p:cNvPr id="35888" name="TextBox 29"/>
            <p:cNvSpPr txBox="1">
              <a:spLocks noChangeArrowheads="1"/>
            </p:cNvSpPr>
            <p:nvPr/>
          </p:nvSpPr>
          <p:spPr bwMode="auto">
            <a:xfrm>
              <a:off x="5283199" y="6350000"/>
              <a:ext cx="1196976" cy="443009"/>
            </a:xfrm>
            <a:prstGeom prst="rect">
              <a:avLst/>
            </a:prstGeom>
            <a:noFill/>
            <a:ln w="9525">
              <a:noFill/>
              <a:miter lim="800000"/>
              <a:headEnd/>
              <a:tailEnd/>
            </a:ln>
          </p:spPr>
          <p:txBody>
            <a:bodyPr>
              <a:prstTxWarp prst="textNoShape">
                <a:avLst/>
              </a:prstTxWarp>
              <a:spAutoFit/>
            </a:bodyPr>
            <a:lstStyle/>
            <a:p>
              <a:r>
                <a:rPr lang="en-US" sz="1800">
                  <a:solidFill>
                    <a:srgbClr val="000000"/>
                  </a:solidFill>
                  <a:latin typeface="Georgia" charset="0"/>
                </a:rPr>
                <a:t>m+k</a:t>
              </a:r>
            </a:p>
          </p:txBody>
        </p:sp>
        <p:sp>
          <p:nvSpPr>
            <p:cNvPr id="35889" name="TextBox 30"/>
            <p:cNvSpPr txBox="1">
              <a:spLocks noChangeArrowheads="1"/>
            </p:cNvSpPr>
            <p:nvPr/>
          </p:nvSpPr>
          <p:spPr bwMode="auto">
            <a:xfrm>
              <a:off x="583003" y="2793868"/>
              <a:ext cx="3105152" cy="332257"/>
            </a:xfrm>
            <a:prstGeom prst="rect">
              <a:avLst/>
            </a:prstGeom>
            <a:noFill/>
            <a:ln w="9525">
              <a:noFill/>
              <a:miter lim="800000"/>
              <a:headEnd/>
              <a:tailEnd/>
            </a:ln>
          </p:spPr>
          <p:txBody>
            <a:bodyPr>
              <a:prstTxWarp prst="textNoShape">
                <a:avLst/>
              </a:prstTxWarp>
              <a:spAutoFit/>
            </a:bodyPr>
            <a:lstStyle/>
            <a:p>
              <a:r>
                <a:rPr lang="en-US" sz="1200" b="1">
                  <a:solidFill>
                    <a:srgbClr val="000000"/>
                  </a:solidFill>
                  <a:latin typeface="Georgia" charset="0"/>
                </a:rPr>
                <a:t>Original Checkpoint</a:t>
              </a:r>
            </a:p>
          </p:txBody>
        </p:sp>
        <p:sp>
          <p:nvSpPr>
            <p:cNvPr id="20" name="Can 19"/>
            <p:cNvSpPr/>
            <p:nvPr/>
          </p:nvSpPr>
          <p:spPr>
            <a:xfrm>
              <a:off x="3200201" y="1676614"/>
              <a:ext cx="1497660" cy="988126"/>
            </a:xfrm>
            <a:prstGeom prst="can">
              <a:avLst>
                <a:gd name="adj" fmla="val 28652"/>
              </a:avLst>
            </a:prstGeom>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sz="1800">
                <a:solidFill>
                  <a:srgbClr val="000000"/>
                </a:solidFill>
                <a:latin typeface="Georgia"/>
              </a:endParaRPr>
            </a:p>
          </p:txBody>
        </p:sp>
        <p:sp>
          <p:nvSpPr>
            <p:cNvPr id="35891" name="TextBox 30"/>
            <p:cNvSpPr txBox="1">
              <a:spLocks noChangeArrowheads="1"/>
            </p:cNvSpPr>
            <p:nvPr/>
          </p:nvSpPr>
          <p:spPr bwMode="auto">
            <a:xfrm>
              <a:off x="3629614" y="2079625"/>
              <a:ext cx="905319" cy="332258"/>
            </a:xfrm>
            <a:prstGeom prst="rect">
              <a:avLst/>
            </a:prstGeom>
            <a:noFill/>
            <a:ln w="9525">
              <a:noFill/>
              <a:miter lim="800000"/>
              <a:headEnd/>
              <a:tailEnd/>
            </a:ln>
          </p:spPr>
          <p:txBody>
            <a:bodyPr>
              <a:prstTxWarp prst="textNoShape">
                <a:avLst/>
              </a:prstTxWarp>
              <a:spAutoFit/>
            </a:bodyPr>
            <a:lstStyle/>
            <a:p>
              <a:r>
                <a:rPr lang="en-US" sz="1200" b="1" dirty="0">
                  <a:solidFill>
                    <a:srgbClr val="000000"/>
                  </a:solidFill>
                  <a:latin typeface="Georgia" charset="0"/>
                </a:rPr>
                <a:t>Disk</a:t>
              </a:r>
            </a:p>
          </p:txBody>
        </p:sp>
        <p:sp>
          <p:nvSpPr>
            <p:cNvPr id="22" name="Rectangle 21"/>
            <p:cNvSpPr/>
            <p:nvPr/>
          </p:nvSpPr>
          <p:spPr>
            <a:xfrm>
              <a:off x="1454284" y="3972719"/>
              <a:ext cx="2076511" cy="371261"/>
            </a:xfrm>
            <a:prstGeom prst="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000000"/>
                </a:solidFill>
                <a:latin typeface="Georgia"/>
              </a:endParaRPr>
            </a:p>
          </p:txBody>
        </p:sp>
        <p:sp>
          <p:nvSpPr>
            <p:cNvPr id="35893" name="TextBox 31"/>
            <p:cNvSpPr txBox="1">
              <a:spLocks noChangeArrowheads="1"/>
            </p:cNvSpPr>
            <p:nvPr/>
          </p:nvSpPr>
          <p:spPr bwMode="auto">
            <a:xfrm>
              <a:off x="1671368" y="3995980"/>
              <a:ext cx="1877837" cy="332257"/>
            </a:xfrm>
            <a:prstGeom prst="rect">
              <a:avLst/>
            </a:prstGeom>
            <a:noFill/>
            <a:ln w="9525">
              <a:noFill/>
              <a:miter lim="800000"/>
              <a:headEnd/>
              <a:tailEnd/>
            </a:ln>
          </p:spPr>
          <p:txBody>
            <a:bodyPr>
              <a:prstTxWarp prst="textNoShape">
                <a:avLst/>
              </a:prstTxWarp>
              <a:spAutoFit/>
            </a:bodyPr>
            <a:lstStyle/>
            <a:p>
              <a:r>
                <a:rPr lang="en-US" sz="1200" b="1">
                  <a:solidFill>
                    <a:srgbClr val="000000"/>
                  </a:solidFill>
                  <a:latin typeface="Georgia" charset="0"/>
                </a:rPr>
                <a:t>Compressed</a:t>
              </a:r>
            </a:p>
          </p:txBody>
        </p:sp>
        <p:sp>
          <p:nvSpPr>
            <p:cNvPr id="24" name="Rectangle 23"/>
            <p:cNvSpPr/>
            <p:nvPr/>
          </p:nvSpPr>
          <p:spPr>
            <a:xfrm>
              <a:off x="3549171" y="5126484"/>
              <a:ext cx="326178" cy="344607"/>
            </a:xfrm>
            <a:prstGeom prst="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000000"/>
                </a:solidFill>
                <a:latin typeface="Georgia"/>
              </a:endParaRPr>
            </a:p>
          </p:txBody>
        </p:sp>
        <p:sp>
          <p:nvSpPr>
            <p:cNvPr id="25" name="Rectangle 24"/>
            <p:cNvSpPr/>
            <p:nvPr/>
          </p:nvSpPr>
          <p:spPr>
            <a:xfrm>
              <a:off x="4743624" y="5126484"/>
              <a:ext cx="323881" cy="344607"/>
            </a:xfrm>
            <a:prstGeom prst="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000000"/>
                </a:solidFill>
                <a:latin typeface="Georgia"/>
              </a:endParaRPr>
            </a:p>
          </p:txBody>
        </p:sp>
        <p:sp>
          <p:nvSpPr>
            <p:cNvPr id="26" name="Rectangle 25"/>
            <p:cNvSpPr/>
            <p:nvPr/>
          </p:nvSpPr>
          <p:spPr>
            <a:xfrm>
              <a:off x="2361610" y="5126484"/>
              <a:ext cx="326178" cy="344607"/>
            </a:xfrm>
            <a:prstGeom prst="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000000"/>
                </a:solidFill>
                <a:latin typeface="Georgia"/>
              </a:endParaRPr>
            </a:p>
          </p:txBody>
        </p:sp>
        <p:sp>
          <p:nvSpPr>
            <p:cNvPr id="35897" name="TextBox 42"/>
            <p:cNvSpPr txBox="1">
              <a:spLocks noChangeArrowheads="1"/>
            </p:cNvSpPr>
            <p:nvPr/>
          </p:nvSpPr>
          <p:spPr bwMode="auto">
            <a:xfrm>
              <a:off x="-25000" y="5102127"/>
              <a:ext cx="1784258" cy="369174"/>
            </a:xfrm>
            <a:prstGeom prst="rect">
              <a:avLst/>
            </a:prstGeom>
            <a:noFill/>
            <a:ln w="9525">
              <a:noFill/>
              <a:miter lim="800000"/>
              <a:headEnd/>
              <a:tailEnd/>
            </a:ln>
          </p:spPr>
          <p:txBody>
            <a:bodyPr>
              <a:prstTxWarp prst="textNoShape">
                <a:avLst/>
              </a:prstTxWarp>
              <a:spAutoFit/>
            </a:bodyPr>
            <a:lstStyle/>
            <a:p>
              <a:r>
                <a:rPr lang="en-US" sz="1400">
                  <a:solidFill>
                    <a:srgbClr val="000000"/>
                  </a:solidFill>
                  <a:latin typeface="Georgia" charset="0"/>
                </a:rPr>
                <a:t>Fragments</a:t>
              </a:r>
            </a:p>
          </p:txBody>
        </p:sp>
      </p:grpSp>
      <p:sp>
        <p:nvSpPr>
          <p:cNvPr id="35874" name="TextBox 43"/>
          <p:cNvSpPr txBox="1">
            <a:spLocks noChangeArrowheads="1"/>
          </p:cNvSpPr>
          <p:nvPr/>
        </p:nvSpPr>
        <p:spPr bwMode="auto">
          <a:xfrm>
            <a:off x="146050" y="4942011"/>
            <a:ext cx="1398247" cy="307702"/>
          </a:xfrm>
          <a:prstGeom prst="rect">
            <a:avLst/>
          </a:prstGeom>
          <a:noFill/>
          <a:ln w="9525">
            <a:noFill/>
            <a:miter lim="800000"/>
            <a:headEnd/>
            <a:tailEnd/>
          </a:ln>
        </p:spPr>
        <p:txBody>
          <a:bodyPr>
            <a:prstTxWarp prst="textNoShape">
              <a:avLst/>
            </a:prstTxWarp>
            <a:spAutoFit/>
          </a:bodyPr>
          <a:lstStyle/>
          <a:p>
            <a:r>
              <a:rPr lang="en-US" sz="1400">
                <a:solidFill>
                  <a:srgbClr val="000000"/>
                </a:solidFill>
                <a:latin typeface="Georgia" charset="0"/>
              </a:rPr>
              <a:t>Storage Host</a:t>
            </a:r>
          </a:p>
        </p:txBody>
      </p:sp>
      <p:sp>
        <p:nvSpPr>
          <p:cNvPr id="35850" name="TextBox 61"/>
          <p:cNvSpPr txBox="1">
            <a:spLocks noChangeArrowheads="1"/>
          </p:cNvSpPr>
          <p:nvPr/>
        </p:nvSpPr>
        <p:spPr bwMode="auto">
          <a:xfrm>
            <a:off x="1749425" y="5867400"/>
            <a:ext cx="2565400" cy="307975"/>
          </a:xfrm>
          <a:prstGeom prst="rect">
            <a:avLst/>
          </a:prstGeom>
          <a:noFill/>
          <a:ln w="9525">
            <a:noFill/>
            <a:miter lim="800000"/>
            <a:headEnd/>
            <a:tailEnd/>
          </a:ln>
        </p:spPr>
        <p:txBody>
          <a:bodyPr wrap="none">
            <a:prstTxWarp prst="textNoShape">
              <a:avLst/>
            </a:prstTxWarp>
            <a:spAutoFit/>
          </a:bodyPr>
          <a:lstStyle/>
          <a:p>
            <a:r>
              <a:rPr lang="en-US" sz="1400" b="1">
                <a:solidFill>
                  <a:srgbClr val="000000"/>
                </a:solidFill>
                <a:latin typeface="Georgia" charset="0"/>
              </a:rPr>
              <a:t>Checkpoint Storing Phase</a:t>
            </a:r>
          </a:p>
        </p:txBody>
      </p:sp>
      <p:grpSp>
        <p:nvGrpSpPr>
          <p:cNvPr id="8" name="Group 7"/>
          <p:cNvGrpSpPr/>
          <p:nvPr/>
        </p:nvGrpSpPr>
        <p:grpSpPr>
          <a:xfrm>
            <a:off x="4640263" y="1419225"/>
            <a:ext cx="4464050" cy="4775200"/>
            <a:chOff x="4640263" y="1419225"/>
            <a:chExt cx="4464050" cy="4775200"/>
          </a:xfrm>
        </p:grpSpPr>
        <p:sp>
          <p:nvSpPr>
            <p:cNvPr id="35855" name="TextBox 27"/>
            <p:cNvSpPr txBox="1">
              <a:spLocks noChangeArrowheads="1"/>
            </p:cNvSpPr>
            <p:nvPr/>
          </p:nvSpPr>
          <p:spPr bwMode="auto">
            <a:xfrm>
              <a:off x="6347558" y="5502188"/>
              <a:ext cx="625963" cy="369243"/>
            </a:xfrm>
            <a:prstGeom prst="rect">
              <a:avLst/>
            </a:prstGeom>
            <a:noFill/>
            <a:ln w="9525">
              <a:noFill/>
              <a:miter lim="800000"/>
              <a:headEnd/>
              <a:tailEnd/>
            </a:ln>
          </p:spPr>
          <p:txBody>
            <a:bodyPr>
              <a:prstTxWarp prst="textNoShape">
                <a:avLst/>
              </a:prstTxWarp>
              <a:spAutoFit/>
            </a:bodyPr>
            <a:lstStyle/>
            <a:p>
              <a:r>
                <a:rPr lang="en-US" sz="1800">
                  <a:solidFill>
                    <a:srgbClr val="000000"/>
                  </a:solidFill>
                  <a:latin typeface="Georgia" charset="0"/>
                </a:rPr>
                <a:t>2</a:t>
              </a:r>
            </a:p>
          </p:txBody>
        </p:sp>
        <p:sp>
          <p:nvSpPr>
            <p:cNvPr id="35856" name="TextBox 28"/>
            <p:cNvSpPr txBox="1">
              <a:spLocks noChangeArrowheads="1"/>
            </p:cNvSpPr>
            <p:nvPr/>
          </p:nvSpPr>
          <p:spPr bwMode="auto">
            <a:xfrm>
              <a:off x="5194373" y="5506095"/>
              <a:ext cx="624791" cy="369243"/>
            </a:xfrm>
            <a:prstGeom prst="rect">
              <a:avLst/>
            </a:prstGeom>
            <a:noFill/>
            <a:ln w="9525">
              <a:noFill/>
              <a:miter lim="800000"/>
              <a:headEnd/>
              <a:tailEnd/>
            </a:ln>
          </p:spPr>
          <p:txBody>
            <a:bodyPr>
              <a:prstTxWarp prst="textNoShape">
                <a:avLst/>
              </a:prstTxWarp>
              <a:spAutoFit/>
            </a:bodyPr>
            <a:lstStyle/>
            <a:p>
              <a:r>
                <a:rPr lang="en-US" sz="1800">
                  <a:solidFill>
                    <a:srgbClr val="000000"/>
                  </a:solidFill>
                  <a:latin typeface="Georgia" charset="0"/>
                </a:rPr>
                <a:t>1</a:t>
              </a:r>
            </a:p>
          </p:txBody>
        </p:sp>
        <p:sp>
          <p:nvSpPr>
            <p:cNvPr id="35857" name="TextBox 29"/>
            <p:cNvSpPr txBox="1">
              <a:spLocks noChangeArrowheads="1"/>
            </p:cNvSpPr>
            <p:nvPr/>
          </p:nvSpPr>
          <p:spPr bwMode="auto">
            <a:xfrm>
              <a:off x="7460051" y="5472233"/>
              <a:ext cx="883849" cy="369243"/>
            </a:xfrm>
            <a:prstGeom prst="rect">
              <a:avLst/>
            </a:prstGeom>
            <a:noFill/>
            <a:ln w="9525">
              <a:noFill/>
              <a:miter lim="800000"/>
              <a:headEnd/>
              <a:tailEnd/>
            </a:ln>
          </p:spPr>
          <p:txBody>
            <a:bodyPr>
              <a:prstTxWarp prst="textNoShape">
                <a:avLst/>
              </a:prstTxWarp>
              <a:spAutoFit/>
            </a:bodyPr>
            <a:lstStyle/>
            <a:p>
              <a:r>
                <a:rPr lang="en-US" sz="1800">
                  <a:solidFill>
                    <a:srgbClr val="000000"/>
                  </a:solidFill>
                  <a:latin typeface="Georgia" charset="0"/>
                </a:rPr>
                <a:t>m+k</a:t>
              </a:r>
            </a:p>
          </p:txBody>
        </p:sp>
        <p:sp>
          <p:nvSpPr>
            <p:cNvPr id="36" name="Rounded Rectangle 35"/>
            <p:cNvSpPr/>
            <p:nvPr/>
          </p:nvSpPr>
          <p:spPr bwMode="auto">
            <a:xfrm>
              <a:off x="5475288" y="2836863"/>
              <a:ext cx="1741487" cy="4635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Georgia"/>
                </a:rPr>
                <a:t>Decompression</a:t>
              </a:r>
            </a:p>
          </p:txBody>
        </p:sp>
        <p:sp>
          <p:nvSpPr>
            <p:cNvPr id="37" name="Rounded Rectangle 36"/>
            <p:cNvSpPr/>
            <p:nvPr/>
          </p:nvSpPr>
          <p:spPr bwMode="auto">
            <a:xfrm>
              <a:off x="5426075" y="3852863"/>
              <a:ext cx="1982788" cy="442912"/>
            </a:xfrm>
            <a:prstGeom prst="round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200" b="1" dirty="0">
                  <a:solidFill>
                    <a:srgbClr val="000000"/>
                  </a:solidFill>
                  <a:latin typeface="Georgia"/>
                  <a:ea typeface="ＭＳ Ｐゴシック" charset="-128"/>
                  <a:cs typeface="ＭＳ Ｐゴシック" charset="-128"/>
                </a:rPr>
                <a:t>Erasure Decoding</a:t>
              </a:r>
            </a:p>
            <a:p>
              <a:pPr algn="ctr">
                <a:defRPr/>
              </a:pPr>
              <a:r>
                <a:rPr lang="en-US" sz="1200" b="1" dirty="0">
                  <a:solidFill>
                    <a:srgbClr val="000000"/>
                  </a:solidFill>
                  <a:latin typeface="Georgia"/>
                  <a:ea typeface="ＭＳ Ｐゴシック" charset="-128"/>
                  <a:cs typeface="ＭＳ Ｐゴシック" charset="-128"/>
                </a:rPr>
                <a:t> (</a:t>
              </a:r>
              <a:r>
                <a:rPr lang="en-US" sz="1200" b="1" dirty="0" err="1">
                  <a:solidFill>
                    <a:srgbClr val="000000"/>
                  </a:solidFill>
                  <a:latin typeface="Georgia"/>
                  <a:ea typeface="ＭＳ Ｐゴシック" charset="-128"/>
                  <a:cs typeface="ＭＳ Ｐゴシック" charset="-128"/>
                </a:rPr>
                <a:t>m</a:t>
              </a:r>
              <a:r>
                <a:rPr lang="en-US" sz="1200" b="1" dirty="0">
                  <a:solidFill>
                    <a:srgbClr val="000000"/>
                  </a:solidFill>
                  <a:latin typeface="Georgia"/>
                  <a:ea typeface="ＭＳ Ｐゴシック" charset="-128"/>
                  <a:cs typeface="ＭＳ Ｐゴシック" charset="-128"/>
                </a:rPr>
                <a:t>)</a:t>
              </a:r>
            </a:p>
          </p:txBody>
        </p:sp>
        <p:pic>
          <p:nvPicPr>
            <p:cNvPr id="35861" name="Picture 28"/>
            <p:cNvPicPr>
              <a:picLocks noChangeAspect="1" noChangeArrowheads="1"/>
            </p:cNvPicPr>
            <p:nvPr/>
          </p:nvPicPr>
          <p:blipFill>
            <a:blip r:embed="rId3"/>
            <a:srcRect/>
            <a:stretch>
              <a:fillRect/>
            </a:stretch>
          </p:blipFill>
          <p:spPr bwMode="auto">
            <a:xfrm>
              <a:off x="4968930" y="4814384"/>
              <a:ext cx="630651" cy="700647"/>
            </a:xfrm>
            <a:prstGeom prst="rect">
              <a:avLst/>
            </a:prstGeom>
            <a:noFill/>
            <a:ln w="9525">
              <a:noFill/>
              <a:round/>
              <a:headEnd/>
              <a:tailEnd/>
            </a:ln>
          </p:spPr>
        </p:pic>
        <p:pic>
          <p:nvPicPr>
            <p:cNvPr id="35862" name="Picture 28"/>
            <p:cNvPicPr>
              <a:picLocks noChangeAspect="1" noChangeArrowheads="1"/>
            </p:cNvPicPr>
            <p:nvPr/>
          </p:nvPicPr>
          <p:blipFill>
            <a:blip r:embed="rId3"/>
            <a:srcRect/>
            <a:stretch>
              <a:fillRect/>
            </a:stretch>
          </p:blipFill>
          <p:spPr bwMode="auto">
            <a:xfrm>
              <a:off x="6168925" y="4818291"/>
              <a:ext cx="647117" cy="718941"/>
            </a:xfrm>
            <a:prstGeom prst="rect">
              <a:avLst/>
            </a:prstGeom>
            <a:noFill/>
            <a:ln w="9525">
              <a:noFill/>
              <a:round/>
              <a:headEnd/>
              <a:tailEnd/>
            </a:ln>
          </p:spPr>
        </p:pic>
        <p:pic>
          <p:nvPicPr>
            <p:cNvPr id="35863" name="Picture 28"/>
            <p:cNvPicPr>
              <a:picLocks noChangeAspect="1" noChangeArrowheads="1"/>
            </p:cNvPicPr>
            <p:nvPr/>
          </p:nvPicPr>
          <p:blipFill>
            <a:blip r:embed="rId3"/>
            <a:srcRect/>
            <a:stretch>
              <a:fillRect/>
            </a:stretch>
          </p:blipFill>
          <p:spPr bwMode="auto">
            <a:xfrm>
              <a:off x="7296945" y="4772709"/>
              <a:ext cx="631823" cy="701949"/>
            </a:xfrm>
            <a:prstGeom prst="rect">
              <a:avLst/>
            </a:prstGeom>
            <a:noFill/>
            <a:ln w="9525">
              <a:noFill/>
              <a:round/>
              <a:headEnd/>
              <a:tailEnd/>
            </a:ln>
          </p:spPr>
        </p:pic>
        <p:cxnSp>
          <p:nvCxnSpPr>
            <p:cNvPr id="41" name="Straight Arrow Connector 40"/>
            <p:cNvCxnSpPr/>
            <p:nvPr/>
          </p:nvCxnSpPr>
          <p:spPr bwMode="auto">
            <a:xfrm rot="16200000" flipH="1">
              <a:off x="6128578" y="2590800"/>
              <a:ext cx="376238" cy="14287"/>
            </a:xfrm>
            <a:prstGeom prst="straightConnector1">
              <a:avLst/>
            </a:prstGeom>
            <a:ln w="19050" cmpd="sng">
              <a:solidFill>
                <a:schemeClr val="tx2">
                  <a:lumMod val="2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bwMode="auto">
            <a:xfrm rot="16200000" flipH="1">
              <a:off x="6132736" y="3548469"/>
              <a:ext cx="423863" cy="0"/>
            </a:xfrm>
            <a:prstGeom prst="straightConnector1">
              <a:avLst/>
            </a:prstGeom>
            <a:ln w="19050" cmpd="sng">
              <a:solidFill>
                <a:schemeClr val="tx2">
                  <a:lumMod val="2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bwMode="auto">
            <a:xfrm rot="10800000" flipV="1">
              <a:off x="5475288" y="4327525"/>
              <a:ext cx="523875" cy="490538"/>
            </a:xfrm>
            <a:prstGeom prst="straightConnector1">
              <a:avLst/>
            </a:prstGeom>
            <a:ln w="19050" cmpd="sng">
              <a:solidFill>
                <a:schemeClr val="tx2">
                  <a:lumMod val="2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bwMode="auto">
            <a:xfrm rot="16200000" flipH="1">
              <a:off x="6272213" y="4572000"/>
              <a:ext cx="490538" cy="1587"/>
            </a:xfrm>
            <a:prstGeom prst="straightConnector1">
              <a:avLst/>
            </a:prstGeom>
            <a:ln w="19050" cmpd="sng">
              <a:solidFill>
                <a:schemeClr val="tx2">
                  <a:lumMod val="25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bwMode="auto">
            <a:xfrm rot="16200000" flipH="1">
              <a:off x="7175500" y="4337050"/>
              <a:ext cx="477838" cy="395288"/>
            </a:xfrm>
            <a:prstGeom prst="straightConnector1">
              <a:avLst/>
            </a:prstGeom>
            <a:ln w="19050" cmpd="sng">
              <a:solidFill>
                <a:schemeClr val="tx2">
                  <a:lumMod val="25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47" name="Can 46"/>
            <p:cNvSpPr/>
            <p:nvPr/>
          </p:nvSpPr>
          <p:spPr bwMode="auto">
            <a:xfrm>
              <a:off x="5818188" y="1565275"/>
              <a:ext cx="957262" cy="844550"/>
            </a:xfrm>
            <a:prstGeom prst="can">
              <a:avLst>
                <a:gd name="adj" fmla="val 28652"/>
              </a:avLst>
            </a:prstGeom>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sz="1800">
                <a:solidFill>
                  <a:srgbClr val="000000"/>
                </a:solidFill>
                <a:latin typeface="Georgia"/>
              </a:endParaRPr>
            </a:p>
          </p:txBody>
        </p:sp>
        <p:sp>
          <p:nvSpPr>
            <p:cNvPr id="35870" name="TextBox 30"/>
            <p:cNvSpPr txBox="1">
              <a:spLocks noChangeArrowheads="1"/>
            </p:cNvSpPr>
            <p:nvPr/>
          </p:nvSpPr>
          <p:spPr bwMode="auto">
            <a:xfrm>
              <a:off x="6049077" y="1895890"/>
              <a:ext cx="699101" cy="276932"/>
            </a:xfrm>
            <a:prstGeom prst="rect">
              <a:avLst/>
            </a:prstGeom>
            <a:noFill/>
            <a:ln w="9525">
              <a:noFill/>
              <a:miter lim="800000"/>
              <a:headEnd/>
              <a:tailEnd/>
            </a:ln>
          </p:spPr>
          <p:txBody>
            <a:bodyPr>
              <a:prstTxWarp prst="textNoShape">
                <a:avLst/>
              </a:prstTxWarp>
              <a:spAutoFit/>
            </a:bodyPr>
            <a:lstStyle/>
            <a:p>
              <a:r>
                <a:rPr lang="en-US" sz="1200" b="1">
                  <a:solidFill>
                    <a:srgbClr val="000000"/>
                  </a:solidFill>
                  <a:latin typeface="Georgia" charset="0"/>
                </a:rPr>
                <a:t>Disk</a:t>
              </a:r>
            </a:p>
          </p:txBody>
        </p:sp>
        <p:sp>
          <p:nvSpPr>
            <p:cNvPr id="50" name="Rectangle 49"/>
            <p:cNvSpPr/>
            <p:nvPr/>
          </p:nvSpPr>
          <p:spPr bwMode="auto">
            <a:xfrm>
              <a:off x="6113463" y="4395788"/>
              <a:ext cx="239712" cy="282575"/>
            </a:xfrm>
            <a:prstGeom prst="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000000"/>
                </a:solidFill>
                <a:latin typeface="Georgia"/>
              </a:endParaRPr>
            </a:p>
          </p:txBody>
        </p:sp>
        <p:sp>
          <p:nvSpPr>
            <p:cNvPr id="51" name="Rectangle 50"/>
            <p:cNvSpPr/>
            <p:nvPr/>
          </p:nvSpPr>
          <p:spPr bwMode="auto">
            <a:xfrm>
              <a:off x="6917565" y="4395788"/>
              <a:ext cx="241300" cy="282575"/>
            </a:xfrm>
            <a:prstGeom prst="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000000"/>
                </a:solidFill>
                <a:latin typeface="Georgia"/>
              </a:endParaRPr>
            </a:p>
          </p:txBody>
        </p:sp>
        <p:sp>
          <p:nvSpPr>
            <p:cNvPr id="52" name="Rectangle 51"/>
            <p:cNvSpPr/>
            <p:nvPr/>
          </p:nvSpPr>
          <p:spPr bwMode="auto">
            <a:xfrm>
              <a:off x="5235575" y="4395788"/>
              <a:ext cx="239713" cy="282575"/>
            </a:xfrm>
            <a:prstGeom prst="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000000"/>
                </a:solidFill>
                <a:latin typeface="Georgia"/>
              </a:endParaRPr>
            </a:p>
          </p:txBody>
        </p:sp>
        <p:sp>
          <p:nvSpPr>
            <p:cNvPr id="55" name="Rectangle 54"/>
            <p:cNvSpPr/>
            <p:nvPr/>
          </p:nvSpPr>
          <p:spPr bwMode="auto">
            <a:xfrm>
              <a:off x="6594475" y="2438400"/>
              <a:ext cx="2354263" cy="304800"/>
            </a:xfrm>
            <a:prstGeom prst="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000000"/>
                </a:solidFill>
                <a:latin typeface="Georgia"/>
              </a:endParaRPr>
            </a:p>
          </p:txBody>
        </p:sp>
        <p:sp>
          <p:nvSpPr>
            <p:cNvPr id="56" name="Rectangle 55"/>
            <p:cNvSpPr/>
            <p:nvPr/>
          </p:nvSpPr>
          <p:spPr bwMode="auto">
            <a:xfrm>
              <a:off x="6613525" y="3444875"/>
              <a:ext cx="1433513" cy="307975"/>
            </a:xfrm>
            <a:prstGeom prst="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000000"/>
                </a:solidFill>
                <a:latin typeface="Georgia"/>
              </a:endParaRPr>
            </a:p>
          </p:txBody>
        </p:sp>
        <p:sp>
          <p:nvSpPr>
            <p:cNvPr id="35847" name="TextBox 31"/>
            <p:cNvSpPr txBox="1">
              <a:spLocks noChangeArrowheads="1"/>
            </p:cNvSpPr>
            <p:nvPr/>
          </p:nvSpPr>
          <p:spPr bwMode="auto">
            <a:xfrm>
              <a:off x="6792913" y="3454400"/>
              <a:ext cx="1298575" cy="277813"/>
            </a:xfrm>
            <a:prstGeom prst="rect">
              <a:avLst/>
            </a:prstGeom>
            <a:noFill/>
            <a:ln w="9525">
              <a:noFill/>
              <a:miter lim="800000"/>
              <a:headEnd/>
              <a:tailEnd/>
            </a:ln>
          </p:spPr>
          <p:txBody>
            <a:bodyPr>
              <a:prstTxWarp prst="textNoShape">
                <a:avLst/>
              </a:prstTxWarp>
              <a:spAutoFit/>
            </a:bodyPr>
            <a:lstStyle/>
            <a:p>
              <a:r>
                <a:rPr lang="en-US" sz="1200" b="1">
                  <a:solidFill>
                    <a:srgbClr val="000000"/>
                  </a:solidFill>
                  <a:latin typeface="Georgia" charset="0"/>
                </a:rPr>
                <a:t>Compressed</a:t>
              </a:r>
            </a:p>
          </p:txBody>
        </p:sp>
        <p:sp>
          <p:nvSpPr>
            <p:cNvPr id="35848" name="TextBox 30"/>
            <p:cNvSpPr txBox="1">
              <a:spLocks noChangeArrowheads="1"/>
            </p:cNvSpPr>
            <p:nvPr/>
          </p:nvSpPr>
          <p:spPr bwMode="auto">
            <a:xfrm>
              <a:off x="6704013" y="2433638"/>
              <a:ext cx="2146300" cy="276225"/>
            </a:xfrm>
            <a:prstGeom prst="rect">
              <a:avLst/>
            </a:prstGeom>
            <a:noFill/>
            <a:ln w="9525">
              <a:noFill/>
              <a:miter lim="800000"/>
              <a:headEnd/>
              <a:tailEnd/>
            </a:ln>
          </p:spPr>
          <p:txBody>
            <a:bodyPr>
              <a:prstTxWarp prst="textNoShape">
                <a:avLst/>
              </a:prstTxWarp>
              <a:spAutoFit/>
            </a:bodyPr>
            <a:lstStyle/>
            <a:p>
              <a:r>
                <a:rPr lang="en-US" sz="1200" b="1">
                  <a:solidFill>
                    <a:srgbClr val="000000"/>
                  </a:solidFill>
                  <a:latin typeface="Georgia" charset="0"/>
                </a:rPr>
                <a:t>Original Checkpoint</a:t>
              </a:r>
            </a:p>
          </p:txBody>
        </p:sp>
        <p:cxnSp>
          <p:nvCxnSpPr>
            <p:cNvPr id="61" name="Straight Connector 60"/>
            <p:cNvCxnSpPr/>
            <p:nvPr/>
          </p:nvCxnSpPr>
          <p:spPr>
            <a:xfrm rot="5400000">
              <a:off x="2344738" y="3714750"/>
              <a:ext cx="4592638" cy="1587"/>
            </a:xfrm>
            <a:prstGeom prst="line">
              <a:avLst/>
            </a:prstGeom>
            <a:ln w="19050" cmpd="sng">
              <a:solidFill>
                <a:schemeClr val="tx2">
                  <a:lumMod val="1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5851" name="TextBox 62"/>
            <p:cNvSpPr txBox="1">
              <a:spLocks noChangeArrowheads="1"/>
            </p:cNvSpPr>
            <p:nvPr/>
          </p:nvSpPr>
          <p:spPr bwMode="auto">
            <a:xfrm>
              <a:off x="5602288" y="5886450"/>
              <a:ext cx="1633537" cy="307975"/>
            </a:xfrm>
            <a:prstGeom prst="rect">
              <a:avLst/>
            </a:prstGeom>
            <a:noFill/>
            <a:ln w="9525">
              <a:noFill/>
              <a:miter lim="800000"/>
              <a:headEnd/>
              <a:tailEnd/>
            </a:ln>
          </p:spPr>
          <p:txBody>
            <a:bodyPr wrap="none">
              <a:prstTxWarp prst="textNoShape">
                <a:avLst/>
              </a:prstTxWarp>
              <a:spAutoFit/>
            </a:bodyPr>
            <a:lstStyle/>
            <a:p>
              <a:r>
                <a:rPr lang="en-US" sz="1400" b="1">
                  <a:solidFill>
                    <a:srgbClr val="000000"/>
                  </a:solidFill>
                  <a:latin typeface="Georgia" charset="0"/>
                </a:rPr>
                <a:t>Recovery Phase</a:t>
              </a:r>
            </a:p>
          </p:txBody>
        </p:sp>
        <p:sp>
          <p:nvSpPr>
            <p:cNvPr id="35852" name="TextBox 42"/>
            <p:cNvSpPr txBox="1">
              <a:spLocks noChangeArrowheads="1"/>
            </p:cNvSpPr>
            <p:nvPr/>
          </p:nvSpPr>
          <p:spPr bwMode="auto">
            <a:xfrm>
              <a:off x="7872413" y="4311650"/>
              <a:ext cx="1231900" cy="307975"/>
            </a:xfrm>
            <a:prstGeom prst="rect">
              <a:avLst/>
            </a:prstGeom>
            <a:noFill/>
            <a:ln w="9525">
              <a:noFill/>
              <a:miter lim="800000"/>
              <a:headEnd/>
              <a:tailEnd/>
            </a:ln>
          </p:spPr>
          <p:txBody>
            <a:bodyPr>
              <a:prstTxWarp prst="textNoShape">
                <a:avLst/>
              </a:prstTxWarp>
              <a:spAutoFit/>
            </a:bodyPr>
            <a:lstStyle/>
            <a:p>
              <a:r>
                <a:rPr lang="en-US" sz="1400">
                  <a:solidFill>
                    <a:srgbClr val="000000"/>
                  </a:solidFill>
                  <a:latin typeface="Georgia" charset="0"/>
                </a:rPr>
                <a:t>Fragments</a:t>
              </a:r>
            </a:p>
          </p:txBody>
        </p:sp>
      </p:grpSp>
      <p:sp>
        <p:nvSpPr>
          <p:cNvPr id="35853" name="TextBox 43"/>
          <p:cNvSpPr txBox="1">
            <a:spLocks noChangeArrowheads="1"/>
          </p:cNvSpPr>
          <p:nvPr/>
        </p:nvSpPr>
        <p:spPr bwMode="auto">
          <a:xfrm>
            <a:off x="7872413" y="4846638"/>
            <a:ext cx="1398587" cy="307975"/>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latin typeface="Georgia" charset="0"/>
              </a:rPr>
              <a:t>Storage Host</a:t>
            </a:r>
          </a:p>
        </p:txBody>
      </p:sp>
      <p:sp>
        <p:nvSpPr>
          <p:cNvPr id="2" name="Date Placeholder 1"/>
          <p:cNvSpPr>
            <a:spLocks noGrp="1"/>
          </p:cNvSpPr>
          <p:nvPr>
            <p:ph type="dt" sz="half" idx="10"/>
          </p:nvPr>
        </p:nvSpPr>
        <p:spPr/>
        <p:txBody>
          <a:bodyPr/>
          <a:lstStyle/>
          <a:p>
            <a:r>
              <a:rPr lang="en-US" smtClean="0"/>
              <a:t>Tanzima Islam (tislam@purdue.edu)</a:t>
            </a:r>
            <a:endParaRPr lang="en-US" dirty="0"/>
          </a:p>
        </p:txBody>
      </p:sp>
      <p:sp>
        <p:nvSpPr>
          <p:cNvPr id="4" name="Footer Placeholder 3"/>
          <p:cNvSpPr>
            <a:spLocks noGrp="1"/>
          </p:cNvSpPr>
          <p:nvPr>
            <p:ph type="ftr" sz="quarter" idx="3"/>
          </p:nvPr>
        </p:nvSpPr>
        <p:spPr/>
        <p:txBody>
          <a:bodyPr/>
          <a:lstStyle/>
          <a:p>
            <a:r>
              <a:rPr lang="en-US" smtClean="0"/>
              <a:t>Reliable &amp; Scalable Checkpointing Systems</a:t>
            </a:r>
            <a:endParaRPr lang="en-US" dirty="0"/>
          </a:p>
        </p:txBody>
      </p:sp>
      <p:grpSp>
        <p:nvGrpSpPr>
          <p:cNvPr id="59" name="Group 58"/>
          <p:cNvGrpSpPr/>
          <p:nvPr/>
        </p:nvGrpSpPr>
        <p:grpSpPr>
          <a:xfrm>
            <a:off x="3581400" y="990601"/>
            <a:ext cx="5562600" cy="1981200"/>
            <a:chOff x="718025" y="3044282"/>
            <a:chExt cx="7211056" cy="2158875"/>
          </a:xfrm>
        </p:grpSpPr>
        <p:pic>
          <p:nvPicPr>
            <p:cNvPr id="60" name="Picture 59" descr="screen-capture.png"/>
            <p:cNvPicPr>
              <a:picLocks noChangeAspect="1"/>
            </p:cNvPicPr>
            <p:nvPr/>
          </p:nvPicPr>
          <p:blipFill>
            <a:blip r:embed="rId4"/>
            <a:stretch>
              <a:fillRect/>
            </a:stretch>
          </p:blipFill>
          <p:spPr>
            <a:xfrm>
              <a:off x="718025" y="3044282"/>
              <a:ext cx="7211056" cy="2158875"/>
            </a:xfrm>
            <a:prstGeom prst="rect">
              <a:avLst/>
            </a:prstGeom>
            <a:solidFill>
              <a:schemeClr val="tx1">
                <a:alpha val="0"/>
              </a:schemeClr>
            </a:solidFill>
            <a:effectLst>
              <a:glow rad="101600">
                <a:schemeClr val="bg2">
                  <a:lumMod val="50000"/>
                  <a:alpha val="0"/>
                </a:schemeClr>
              </a:glow>
              <a:softEdge rad="101600"/>
            </a:effectLst>
          </p:spPr>
        </p:pic>
        <p:sp>
          <p:nvSpPr>
            <p:cNvPr id="62" name="Frame 61"/>
            <p:cNvSpPr/>
            <p:nvPr/>
          </p:nvSpPr>
          <p:spPr>
            <a:xfrm>
              <a:off x="3939033" y="4630794"/>
              <a:ext cx="1046220" cy="540875"/>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9" name="Slide Number Placeholder 8"/>
          <p:cNvSpPr>
            <a:spLocks noGrp="1"/>
          </p:cNvSpPr>
          <p:nvPr>
            <p:ph type="sldNum" sz="quarter" idx="4"/>
          </p:nvPr>
        </p:nvSpPr>
        <p:spPr/>
        <p:txBody>
          <a:bodyPr/>
          <a:lstStyle/>
          <a:p>
            <a:fld id="{0EF8A7D6-9BFA-C441-9BC7-0AEF5299FFED}" type="slidenum">
              <a:rPr lang="en-US" smtClean="0"/>
              <a:pPr/>
              <a:t>62</a:t>
            </a:fld>
            <a:endParaRPr lang="en-US" dirty="0"/>
          </a:p>
        </p:txBody>
      </p:sp>
    </p:spTree>
    <p:extLst>
      <p:ext uri="{BB962C8B-B14F-4D97-AF65-F5344CB8AC3E}">
        <p14:creationId xmlns:p14="http://schemas.microsoft.com/office/powerpoint/2010/main" val="33270013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Setup</a:t>
            </a:r>
            <a:endParaRPr lang="en-US" dirty="0"/>
          </a:p>
        </p:txBody>
      </p:sp>
      <p:sp>
        <p:nvSpPr>
          <p:cNvPr id="3" name="Content Placeholder 2"/>
          <p:cNvSpPr>
            <a:spLocks noGrp="1"/>
          </p:cNvSpPr>
          <p:nvPr>
            <p:ph idx="1"/>
          </p:nvPr>
        </p:nvSpPr>
        <p:spPr>
          <a:xfrm>
            <a:off x="381000" y="1143000"/>
            <a:ext cx="8382000" cy="4320157"/>
          </a:xfrm>
        </p:spPr>
        <p:txBody>
          <a:bodyPr/>
          <a:lstStyle/>
          <a:p>
            <a:r>
              <a:rPr lang="en-US" sz="2800" dirty="0" smtClean="0">
                <a:latin typeface="Georgia" charset="0"/>
              </a:rPr>
              <a:t>2 different applications with 4 input sets</a:t>
            </a:r>
          </a:p>
          <a:p>
            <a:pPr lvl="1"/>
            <a:r>
              <a:rPr lang="en-US" sz="2200" dirty="0" smtClean="0">
                <a:latin typeface="Georgia" charset="0"/>
              </a:rPr>
              <a:t>MCF (SPEC CPU 2006)</a:t>
            </a:r>
          </a:p>
          <a:p>
            <a:pPr lvl="1"/>
            <a:r>
              <a:rPr lang="en-US" sz="2200" dirty="0" smtClean="0">
                <a:latin typeface="Georgia" charset="0"/>
              </a:rPr>
              <a:t>TIGR (</a:t>
            </a:r>
            <a:r>
              <a:rPr lang="en-US" sz="2200" dirty="0" err="1" smtClean="0">
                <a:latin typeface="Georgia" charset="0"/>
              </a:rPr>
              <a:t>BioBench</a:t>
            </a:r>
            <a:r>
              <a:rPr lang="en-US" sz="2200" dirty="0" smtClean="0">
                <a:latin typeface="Georgia" charset="0"/>
              </a:rPr>
              <a:t>)</a:t>
            </a:r>
          </a:p>
          <a:p>
            <a:r>
              <a:rPr lang="en-US" sz="2800" dirty="0" smtClean="0">
                <a:latin typeface="Georgia" charset="0"/>
              </a:rPr>
              <a:t>System-level checkpoints</a:t>
            </a:r>
          </a:p>
          <a:p>
            <a:r>
              <a:rPr lang="en-US" sz="2800" dirty="0" smtClean="0">
                <a:latin typeface="Georgia" charset="0"/>
              </a:rPr>
              <a:t>Macro benchmark experiment</a:t>
            </a:r>
          </a:p>
          <a:p>
            <a:pPr lvl="1"/>
            <a:r>
              <a:rPr lang="en-US" sz="2200" dirty="0" smtClean="0">
                <a:latin typeface="Georgia" charset="0"/>
              </a:rPr>
              <a:t>Average job makespan</a:t>
            </a:r>
          </a:p>
          <a:p>
            <a:pPr marL="517525" lvl="1" indent="0">
              <a:buNone/>
            </a:pPr>
            <a:endParaRPr lang="en-US" dirty="0" smtClean="0">
              <a:solidFill>
                <a:srgbClr val="0000FF"/>
              </a:solidFill>
              <a:latin typeface="Georgia" charset="0"/>
            </a:endParaRPr>
          </a:p>
          <a:p>
            <a:r>
              <a:rPr lang="en-US" sz="2800" dirty="0" smtClean="0">
                <a:solidFill>
                  <a:srgbClr val="0D0D0D"/>
                </a:solidFill>
                <a:latin typeface="Georgia" charset="0"/>
              </a:rPr>
              <a:t>Micro benchmark experiments</a:t>
            </a:r>
          </a:p>
          <a:p>
            <a:pPr lvl="1"/>
            <a:r>
              <a:rPr lang="en-US" sz="2200" dirty="0" smtClean="0">
                <a:solidFill>
                  <a:srgbClr val="0D0D0D"/>
                </a:solidFill>
                <a:latin typeface="Georgia" charset="0"/>
              </a:rPr>
              <a:t>Efficiency of checkpoint and restart</a:t>
            </a:r>
          </a:p>
          <a:p>
            <a:pPr lvl="1"/>
            <a:r>
              <a:rPr lang="en-US" dirty="0" smtClean="0">
                <a:solidFill>
                  <a:srgbClr val="0D0D0D"/>
                </a:solidFill>
                <a:latin typeface="Georgia" charset="0"/>
              </a:rPr>
              <a:t>Efficiency in handling simultaneous clients</a:t>
            </a:r>
          </a:p>
          <a:p>
            <a:pPr lvl="1"/>
            <a:r>
              <a:rPr lang="en-US" dirty="0" smtClean="0">
                <a:solidFill>
                  <a:srgbClr val="0D0D0D"/>
                </a:solidFill>
                <a:latin typeface="Georgia" charset="0"/>
              </a:rPr>
              <a:t>Efficiency in handling multiple failures</a:t>
            </a:r>
            <a:endParaRPr lang="en-US" dirty="0" smtClean="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63</a:t>
            </a:fld>
            <a:endParaRPr lang="en-US" dirty="0"/>
          </a:p>
        </p:txBody>
      </p:sp>
    </p:spTree>
    <p:extLst>
      <p:ext uri="{BB962C8B-B14F-4D97-AF65-F5344CB8AC3E}">
        <p14:creationId xmlns:p14="http://schemas.microsoft.com/office/powerpoint/2010/main" val="29954482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rgbClr val="050AE1"/>
                                      </p:to>
                                    </p:animClr>
                                  </p:childTnLst>
                                </p:cTn>
                              </p:par>
                              <p:par>
                                <p:cTn id="7" presetID="3" presetClass="emph" presetSubtype="2" fill="hold" nodeType="withEffect">
                                  <p:stCondLst>
                                    <p:cond delay="0"/>
                                  </p:stCondLst>
                                  <p:childTnLst>
                                    <p:animClr clrSpc="rgb" dir="cw">
                                      <p:cBhvr override="childStyle">
                                        <p:cTn id="8" dur="500" fill="hold"/>
                                        <p:tgtEl>
                                          <p:spTgt spid="3">
                                            <p:txEl>
                                              <p:pRg st="8" end="8"/>
                                            </p:txEl>
                                          </p:spTgt>
                                        </p:tgtEl>
                                        <p:attrNameLst>
                                          <p:attrName>style.color</p:attrName>
                                        </p:attrNameLst>
                                      </p:cBhvr>
                                      <p:to>
                                        <a:srgbClr val="050AE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a:graphicFrameLocks/>
          </p:cNvGraphicFramePr>
          <p:nvPr>
            <p:extLst>
              <p:ext uri="{D42A27DB-BD31-4B8C-83A1-F6EECF244321}">
                <p14:modId xmlns:p14="http://schemas.microsoft.com/office/powerpoint/2010/main" val="1245302685"/>
              </p:ext>
            </p:extLst>
          </p:nvPr>
        </p:nvGraphicFramePr>
        <p:xfrm>
          <a:off x="4495800" y="2514600"/>
          <a:ext cx="4648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latin typeface="Georgia"/>
              </a:rPr>
              <a:t>Checkpoint Storing &amp; Recovery Overhead</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11" name="Content Placeholder 2"/>
          <p:cNvSpPr>
            <a:spLocks noGrp="1"/>
          </p:cNvSpPr>
          <p:nvPr>
            <p:ph idx="1"/>
          </p:nvPr>
        </p:nvSpPr>
        <p:spPr>
          <a:xfrm>
            <a:off x="381000" y="1143000"/>
            <a:ext cx="8382000" cy="806888"/>
          </a:xfrm>
        </p:spPr>
        <p:txBody>
          <a:bodyPr/>
          <a:lstStyle/>
          <a:p>
            <a:r>
              <a:rPr lang="en-US" dirty="0"/>
              <a:t>Performance scales with checkpoint </a:t>
            </a:r>
            <a:r>
              <a:rPr lang="en-US" dirty="0" smtClean="0"/>
              <a:t>sizes</a:t>
            </a:r>
          </a:p>
          <a:p>
            <a:r>
              <a:rPr lang="en-US" dirty="0" smtClean="0"/>
              <a:t>Lower network transfer overhead</a:t>
            </a:r>
            <a:endParaRPr lang="en-US" dirty="0"/>
          </a:p>
        </p:txBody>
      </p:sp>
      <p:graphicFrame>
        <p:nvGraphicFramePr>
          <p:cNvPr id="17" name="Chart 16"/>
          <p:cNvGraphicFramePr>
            <a:graphicFrameLocks/>
          </p:cNvGraphicFramePr>
          <p:nvPr>
            <p:extLst>
              <p:ext uri="{D42A27DB-BD31-4B8C-83A1-F6EECF244321}">
                <p14:modId xmlns:p14="http://schemas.microsoft.com/office/powerpoint/2010/main" val="2458896662"/>
              </p:ext>
            </p:extLst>
          </p:nvPr>
        </p:nvGraphicFramePr>
        <p:xfrm>
          <a:off x="-5976" y="2438400"/>
          <a:ext cx="4730376" cy="381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Group 19"/>
          <p:cNvGrpSpPr/>
          <p:nvPr/>
        </p:nvGrpSpPr>
        <p:grpSpPr>
          <a:xfrm>
            <a:off x="7086600" y="2209800"/>
            <a:ext cx="1828800" cy="276999"/>
            <a:chOff x="7315200" y="3352800"/>
            <a:chExt cx="1828800" cy="276999"/>
          </a:xfrm>
        </p:grpSpPr>
        <p:sp>
          <p:nvSpPr>
            <p:cNvPr id="21" name="Rectangle 20"/>
            <p:cNvSpPr/>
            <p:nvPr/>
          </p:nvSpPr>
          <p:spPr bwMode="auto">
            <a:xfrm>
              <a:off x="7315200" y="3429000"/>
              <a:ext cx="152400" cy="15240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7543800" y="3352800"/>
              <a:ext cx="1600200" cy="276999"/>
            </a:xfrm>
            <a:prstGeom prst="rect">
              <a:avLst/>
            </a:prstGeom>
            <a:noFill/>
          </p:spPr>
          <p:txBody>
            <a:bodyPr wrap="square" rtlCol="0">
              <a:spAutoFit/>
            </a:bodyPr>
            <a:lstStyle/>
            <a:p>
              <a:r>
                <a:rPr lang="en-US" sz="1200" dirty="0" smtClean="0">
                  <a:solidFill>
                    <a:srgbClr val="000000"/>
                  </a:solidFill>
                </a:rPr>
                <a:t>Transfer Overhead</a:t>
              </a:r>
              <a:endParaRPr lang="en-US" sz="1200" dirty="0">
                <a:solidFill>
                  <a:srgbClr val="000000"/>
                </a:solidFill>
              </a:endParaRPr>
            </a:p>
          </p:txBody>
        </p:sp>
      </p:grpSp>
      <p:grpSp>
        <p:nvGrpSpPr>
          <p:cNvPr id="23" name="Group 22"/>
          <p:cNvGrpSpPr/>
          <p:nvPr/>
        </p:nvGrpSpPr>
        <p:grpSpPr>
          <a:xfrm>
            <a:off x="7086600" y="2634734"/>
            <a:ext cx="1752600" cy="276999"/>
            <a:chOff x="7315200" y="3685401"/>
            <a:chExt cx="1752600" cy="276999"/>
          </a:xfrm>
        </p:grpSpPr>
        <p:sp>
          <p:nvSpPr>
            <p:cNvPr id="24" name="Rectangle 23"/>
            <p:cNvSpPr/>
            <p:nvPr/>
          </p:nvSpPr>
          <p:spPr bwMode="auto">
            <a:xfrm>
              <a:off x="7315200" y="3761601"/>
              <a:ext cx="152400" cy="152400"/>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TextBox 24"/>
            <p:cNvSpPr txBox="1"/>
            <p:nvPr/>
          </p:nvSpPr>
          <p:spPr>
            <a:xfrm>
              <a:off x="7543800" y="3685401"/>
              <a:ext cx="1524000" cy="276999"/>
            </a:xfrm>
            <a:prstGeom prst="rect">
              <a:avLst/>
            </a:prstGeom>
            <a:noFill/>
          </p:spPr>
          <p:txBody>
            <a:bodyPr wrap="square" rtlCol="0">
              <a:spAutoFit/>
            </a:bodyPr>
            <a:lstStyle/>
            <a:p>
              <a:r>
                <a:rPr lang="en-US" sz="1200" dirty="0" smtClean="0">
                  <a:solidFill>
                    <a:srgbClr val="000000"/>
                  </a:solidFill>
                </a:rPr>
                <a:t>CPU Overhead</a:t>
              </a:r>
            </a:p>
          </p:txBody>
        </p:sp>
      </p:grpSp>
      <p:sp>
        <p:nvSpPr>
          <p:cNvPr id="3" name="Slide Number Placeholder 2"/>
          <p:cNvSpPr>
            <a:spLocks noGrp="1"/>
          </p:cNvSpPr>
          <p:nvPr>
            <p:ph type="sldNum" sz="quarter" idx="4"/>
          </p:nvPr>
        </p:nvSpPr>
        <p:spPr/>
        <p:txBody>
          <a:bodyPr/>
          <a:lstStyle/>
          <a:p>
            <a:fld id="{0EF8A7D6-9BFA-C441-9BC7-0AEF5299FFED}" type="slidenum">
              <a:rPr lang="en-US" smtClean="0"/>
              <a:pPr/>
              <a:t>64</a:t>
            </a:fld>
            <a:endParaRPr lang="en-US" dirty="0"/>
          </a:p>
        </p:txBody>
      </p:sp>
    </p:spTree>
    <p:extLst>
      <p:ext uri="{BB962C8B-B14F-4D97-AF65-F5344CB8AC3E}">
        <p14:creationId xmlns:p14="http://schemas.microsoft.com/office/powerpoint/2010/main" val="838897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Chart bld="series"/>
        </p:bldSub>
      </p:bldGraphic>
      <p:bldGraphic spid="17" grpId="0">
        <p:bldSub>
          <a:bldChart bld="series"/>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a:rPr>
              <a:t>Overall Performance Comparison</a:t>
            </a:r>
            <a:endParaRPr lang="en-US" dirty="0"/>
          </a:p>
        </p:txBody>
      </p:sp>
      <p:sp>
        <p:nvSpPr>
          <p:cNvPr id="3" name="Content Placeholder 2"/>
          <p:cNvSpPr>
            <a:spLocks noGrp="1"/>
          </p:cNvSpPr>
          <p:nvPr>
            <p:ph idx="1"/>
          </p:nvPr>
        </p:nvSpPr>
        <p:spPr>
          <a:xfrm>
            <a:off x="381000" y="1143000"/>
            <a:ext cx="8382000" cy="366767"/>
          </a:xfrm>
        </p:spPr>
        <p:txBody>
          <a:bodyPr/>
          <a:lstStyle/>
          <a:p>
            <a:r>
              <a:rPr lang="en-US" dirty="0" smtClean="0"/>
              <a:t>Performance improvement between 11% and 44% </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994880026"/>
              </p:ext>
            </p:extLst>
          </p:nvPr>
        </p:nvGraphicFramePr>
        <p:xfrm>
          <a:off x="990600" y="2590800"/>
          <a:ext cx="6311900" cy="3810000"/>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p:nvPr/>
        </p:nvGrpSpPr>
        <p:grpSpPr>
          <a:xfrm>
            <a:off x="7315200" y="3228201"/>
            <a:ext cx="1676400" cy="461665"/>
            <a:chOff x="7315200" y="3352800"/>
            <a:chExt cx="1676400" cy="461665"/>
          </a:xfrm>
        </p:grpSpPr>
        <p:sp>
          <p:nvSpPr>
            <p:cNvPr id="10" name="Rectangle 9"/>
            <p:cNvSpPr/>
            <p:nvPr/>
          </p:nvSpPr>
          <p:spPr bwMode="auto">
            <a:xfrm>
              <a:off x="7315200" y="3429000"/>
              <a:ext cx="152400" cy="15240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7543800" y="3352800"/>
              <a:ext cx="1447800" cy="461665"/>
            </a:xfrm>
            <a:prstGeom prst="rect">
              <a:avLst/>
            </a:prstGeom>
            <a:noFill/>
          </p:spPr>
          <p:txBody>
            <a:bodyPr wrap="square" rtlCol="0">
              <a:spAutoFit/>
            </a:bodyPr>
            <a:lstStyle/>
            <a:p>
              <a:r>
                <a:rPr lang="en-US" sz="1200" dirty="0" smtClean="0">
                  <a:solidFill>
                    <a:srgbClr val="000000"/>
                  </a:solidFill>
                </a:rPr>
                <a:t>Remote Dedicated Server</a:t>
              </a:r>
              <a:endParaRPr lang="en-US" sz="1200" dirty="0">
                <a:solidFill>
                  <a:srgbClr val="000000"/>
                </a:solidFill>
              </a:endParaRPr>
            </a:p>
          </p:txBody>
        </p:sp>
      </p:grpSp>
      <p:grpSp>
        <p:nvGrpSpPr>
          <p:cNvPr id="12" name="Group 11"/>
          <p:cNvGrpSpPr/>
          <p:nvPr/>
        </p:nvGrpSpPr>
        <p:grpSpPr>
          <a:xfrm>
            <a:off x="7315200" y="3653135"/>
            <a:ext cx="1752600" cy="461665"/>
            <a:chOff x="7315200" y="3685401"/>
            <a:chExt cx="1752600" cy="461665"/>
          </a:xfrm>
        </p:grpSpPr>
        <p:sp>
          <p:nvSpPr>
            <p:cNvPr id="13" name="Rectangle 12"/>
            <p:cNvSpPr/>
            <p:nvPr/>
          </p:nvSpPr>
          <p:spPr bwMode="auto">
            <a:xfrm>
              <a:off x="7315200" y="3761601"/>
              <a:ext cx="152400" cy="152400"/>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7543800" y="3685401"/>
              <a:ext cx="1524000" cy="461665"/>
            </a:xfrm>
            <a:prstGeom prst="rect">
              <a:avLst/>
            </a:prstGeom>
            <a:noFill/>
          </p:spPr>
          <p:txBody>
            <a:bodyPr wrap="square" rtlCol="0">
              <a:spAutoFit/>
            </a:bodyPr>
            <a:lstStyle/>
            <a:p>
              <a:r>
                <a:rPr lang="en-US" sz="1200" dirty="0" smtClean="0">
                  <a:solidFill>
                    <a:srgbClr val="000000"/>
                  </a:solidFill>
                </a:rPr>
                <a:t>Local Dedicated Server</a:t>
              </a:r>
              <a:endParaRPr lang="en-US" sz="1200" dirty="0">
                <a:solidFill>
                  <a:srgbClr val="000000"/>
                </a:solidFill>
              </a:endParaRPr>
            </a:p>
          </p:txBody>
        </p:sp>
      </p:grpSp>
      <p:grpSp>
        <p:nvGrpSpPr>
          <p:cNvPr id="15" name="Group 14"/>
          <p:cNvGrpSpPr/>
          <p:nvPr/>
        </p:nvGrpSpPr>
        <p:grpSpPr>
          <a:xfrm>
            <a:off x="7315200" y="4114800"/>
            <a:ext cx="1676400" cy="461665"/>
            <a:chOff x="7315200" y="3352800"/>
            <a:chExt cx="1676400" cy="461665"/>
          </a:xfrm>
        </p:grpSpPr>
        <p:sp>
          <p:nvSpPr>
            <p:cNvPr id="16" name="Rectangle 15"/>
            <p:cNvSpPr/>
            <p:nvPr/>
          </p:nvSpPr>
          <p:spPr bwMode="auto">
            <a:xfrm>
              <a:off x="7315200" y="3429000"/>
              <a:ext cx="152400" cy="152400"/>
            </a:xfrm>
            <a:prstGeom prst="rect">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7543800" y="3352800"/>
              <a:ext cx="1447800" cy="461665"/>
            </a:xfrm>
            <a:prstGeom prst="rect">
              <a:avLst/>
            </a:prstGeom>
            <a:noFill/>
          </p:spPr>
          <p:txBody>
            <a:bodyPr wrap="square" rtlCol="0">
              <a:spAutoFit/>
            </a:bodyPr>
            <a:lstStyle/>
            <a:p>
              <a:r>
                <a:rPr lang="en-US" sz="1200" dirty="0" smtClean="0">
                  <a:solidFill>
                    <a:srgbClr val="000000"/>
                  </a:solidFill>
                </a:rPr>
                <a:t>Falcon with Distributed Server</a:t>
              </a:r>
              <a:endParaRPr lang="en-US" sz="1200" dirty="0">
                <a:solidFill>
                  <a:srgbClr val="000000"/>
                </a:solidFill>
              </a:endParaRPr>
            </a:p>
          </p:txBody>
        </p:sp>
      </p:grpSp>
      <p:sp>
        <p:nvSpPr>
          <p:cNvPr id="6" name="Slide Number Placeholder 5"/>
          <p:cNvSpPr>
            <a:spLocks noGrp="1"/>
          </p:cNvSpPr>
          <p:nvPr>
            <p:ph type="sldNum" sz="quarter" idx="4"/>
          </p:nvPr>
        </p:nvSpPr>
        <p:spPr/>
        <p:txBody>
          <a:bodyPr/>
          <a:lstStyle/>
          <a:p>
            <a:fld id="{0EF8A7D6-9BFA-C441-9BC7-0AEF5299FFED}" type="slidenum">
              <a:rPr lang="en-US" smtClean="0"/>
              <a:pPr/>
              <a:t>65</a:t>
            </a:fld>
            <a:endParaRPr lang="en-US" dirty="0"/>
          </a:p>
        </p:txBody>
      </p:sp>
    </p:spTree>
    <p:extLst>
      <p:ext uri="{BB962C8B-B14F-4D97-AF65-F5344CB8AC3E}">
        <p14:creationId xmlns:p14="http://schemas.microsoft.com/office/powerpoint/2010/main" val="17383342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effectLst/>
                <a:latin typeface="Georgia"/>
              </a:rPr>
              <a:t>Summary of Reliable Checkpointing System</a:t>
            </a:r>
            <a:endParaRPr lang="en-US" dirty="0">
              <a:latin typeface="Georgia"/>
            </a:endParaRPr>
          </a:p>
        </p:txBody>
      </p:sp>
      <p:sp>
        <p:nvSpPr>
          <p:cNvPr id="3" name="Content Placeholder 2"/>
          <p:cNvSpPr>
            <a:spLocks noGrp="1"/>
          </p:cNvSpPr>
          <p:nvPr>
            <p:ph idx="1"/>
          </p:nvPr>
        </p:nvSpPr>
        <p:spPr>
          <a:xfrm>
            <a:off x="457200" y="1481138"/>
            <a:ext cx="8556625" cy="4525962"/>
          </a:xfrm>
        </p:spPr>
        <p:txBody>
          <a:bodyPr>
            <a:normAutofit/>
          </a:bodyPr>
          <a:lstStyle/>
          <a:p>
            <a:pPr marL="566928" indent="-457200" eaLnBrk="1" fontAlgn="auto" hangingPunct="1">
              <a:spcAft>
                <a:spcPts val="0"/>
              </a:spcAft>
              <a:defRPr/>
            </a:pPr>
            <a:r>
              <a:rPr lang="en-US" dirty="0" smtClean="0">
                <a:latin typeface="Georgia"/>
                <a:ea typeface="+mn-ea"/>
                <a:cs typeface="+mn-cs"/>
              </a:rPr>
              <a:t>Developed a reliable checkpoint-recovery system </a:t>
            </a:r>
            <a:r>
              <a:rPr lang="en-US" b="1" cap="small" dirty="0">
                <a:solidFill>
                  <a:srgbClr val="0000FF"/>
                </a:solidFill>
              </a:rPr>
              <a:t>f</a:t>
            </a:r>
            <a:r>
              <a:rPr lang="en-US" b="1" cap="small" dirty="0" smtClean="0">
                <a:solidFill>
                  <a:srgbClr val="0000FF"/>
                </a:solidFill>
                <a:latin typeface="Georgia"/>
              </a:rPr>
              <a:t>alcon</a:t>
            </a:r>
            <a:r>
              <a:rPr lang="en-US" b="1" cap="all" dirty="0" smtClean="0">
                <a:solidFill>
                  <a:schemeClr val="accent3"/>
                </a:solidFill>
                <a:latin typeface="Georgia"/>
              </a:rPr>
              <a:t> </a:t>
            </a:r>
            <a:r>
              <a:rPr lang="en-US" b="1" cap="all" dirty="0" smtClean="0">
                <a:solidFill>
                  <a:schemeClr val="accent3"/>
                </a:solidFill>
                <a:latin typeface="Georgia"/>
                <a:ea typeface="+mn-ea"/>
                <a:cs typeface="+mn-cs"/>
              </a:rPr>
              <a:t> </a:t>
            </a:r>
            <a:endParaRPr lang="en-US" b="1" cap="all" dirty="0">
              <a:solidFill>
                <a:schemeClr val="accent3"/>
              </a:solidFill>
            </a:endParaRPr>
          </a:p>
          <a:p>
            <a:pPr marL="966978" lvl="1" indent="-457200">
              <a:defRPr/>
            </a:pPr>
            <a:r>
              <a:rPr lang="en-US" dirty="0" smtClean="0">
                <a:latin typeface="Georgia"/>
              </a:rPr>
              <a:t>Select reliable storage hosts</a:t>
            </a:r>
          </a:p>
          <a:p>
            <a:pPr marL="966978" lvl="1" indent="-457200">
              <a:defRPr/>
            </a:pPr>
            <a:r>
              <a:rPr lang="en-US" dirty="0" smtClean="0">
                <a:latin typeface="Georgia"/>
              </a:rPr>
              <a:t>Prefer lightly loaded ones</a:t>
            </a:r>
          </a:p>
          <a:p>
            <a:pPr marL="966978" lvl="1" indent="-457200">
              <a:defRPr/>
            </a:pPr>
            <a:r>
              <a:rPr lang="en-US" dirty="0" smtClean="0">
                <a:latin typeface="Georgia"/>
                <a:ea typeface="+mn-ea"/>
              </a:rPr>
              <a:t>Compress and encode</a:t>
            </a:r>
          </a:p>
          <a:p>
            <a:pPr marL="966978" lvl="1" indent="-457200">
              <a:defRPr/>
            </a:pPr>
            <a:r>
              <a:rPr lang="en-US" dirty="0" smtClean="0">
                <a:latin typeface="Georgia"/>
                <a:ea typeface="+mn-ea"/>
              </a:rPr>
              <a:t>Store and retrieve efficiently</a:t>
            </a:r>
          </a:p>
          <a:p>
            <a:pPr marL="966978" lvl="1" indent="-457200">
              <a:defRPr/>
            </a:pPr>
            <a:endParaRPr lang="en-US" dirty="0">
              <a:latin typeface="Georgia"/>
            </a:endParaRPr>
          </a:p>
          <a:p>
            <a:pPr marL="509778" lvl="1" indent="0">
              <a:buNone/>
              <a:defRPr/>
            </a:pPr>
            <a:endParaRPr lang="en-US" dirty="0" smtClean="0">
              <a:latin typeface="Georgia"/>
              <a:ea typeface="+mn-ea"/>
            </a:endParaRPr>
          </a:p>
          <a:p>
            <a:pPr marL="566928" indent="-457200">
              <a:defRPr/>
            </a:pPr>
            <a:r>
              <a:rPr lang="en-US" dirty="0" smtClean="0">
                <a:latin typeface="Georgia"/>
                <a:ea typeface="+mn-ea"/>
                <a:cs typeface="+mn-cs"/>
              </a:rPr>
              <a:t>Ran experiments with </a:t>
            </a:r>
            <a:r>
              <a:rPr lang="en-US" b="1" cap="small" dirty="0" smtClean="0">
                <a:solidFill>
                  <a:srgbClr val="0000FF"/>
                </a:solidFill>
              </a:rPr>
              <a:t>falcon</a:t>
            </a:r>
            <a:r>
              <a:rPr lang="en-US" dirty="0" smtClean="0">
                <a:latin typeface="Georgia"/>
                <a:ea typeface="+mn-ea"/>
                <a:cs typeface="+mn-cs"/>
              </a:rPr>
              <a:t> in </a:t>
            </a:r>
            <a:r>
              <a:rPr lang="en-US" dirty="0" err="1" smtClean="0">
                <a:latin typeface="Georgia"/>
                <a:ea typeface="+mn-ea"/>
                <a:cs typeface="+mn-cs"/>
              </a:rPr>
              <a:t>DiaGrid</a:t>
            </a:r>
            <a:endParaRPr lang="en-US" dirty="0" smtClean="0"/>
          </a:p>
          <a:p>
            <a:pPr marL="966978" lvl="1" indent="-457200">
              <a:defRPr/>
            </a:pPr>
            <a:r>
              <a:rPr lang="en-US" dirty="0" smtClean="0">
                <a:latin typeface="Georgia"/>
                <a:ea typeface="+mn-ea"/>
              </a:rPr>
              <a:t>Performance improvement between </a:t>
            </a:r>
            <a:r>
              <a:rPr lang="en-US" b="1" dirty="0" smtClean="0">
                <a:solidFill>
                  <a:srgbClr val="0000FF"/>
                </a:solidFill>
                <a:latin typeface="Georgia"/>
                <a:ea typeface="+mn-ea"/>
              </a:rPr>
              <a:t>11% </a:t>
            </a:r>
            <a:r>
              <a:rPr lang="en-US" b="1" dirty="0" smtClean="0">
                <a:solidFill>
                  <a:srgbClr val="0000FF"/>
                </a:solidFill>
                <a:latin typeface="Georgia"/>
              </a:rPr>
              <a:t>and</a:t>
            </a:r>
            <a:r>
              <a:rPr lang="en-US" b="1" dirty="0" smtClean="0">
                <a:solidFill>
                  <a:srgbClr val="0000FF"/>
                </a:solidFill>
                <a:latin typeface="Georgia"/>
                <a:ea typeface="+mn-ea"/>
              </a:rPr>
              <a:t> 44%</a:t>
            </a:r>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6" name="Footer Placeholder 5"/>
          <p:cNvSpPr>
            <a:spLocks noGrp="1"/>
          </p:cNvSpPr>
          <p:nvPr>
            <p:ph type="ftr" sz="quarter" idx="3"/>
          </p:nvPr>
        </p:nvSpPr>
        <p:spPr/>
        <p:txBody>
          <a:bodyPr/>
          <a:lstStyle/>
          <a:p>
            <a:r>
              <a:rPr lang="en-US" smtClean="0"/>
              <a:t>Reliable &amp; Scalable Checkpointing Systems</a:t>
            </a:r>
            <a:endParaRPr lang="en-US" dirty="0"/>
          </a:p>
        </p:txBody>
      </p:sp>
      <p:sp>
        <p:nvSpPr>
          <p:cNvPr id="5" name="Slide Number Placeholder 4"/>
          <p:cNvSpPr>
            <a:spLocks noGrp="1"/>
          </p:cNvSpPr>
          <p:nvPr>
            <p:ph type="sldNum" sz="quarter" idx="4"/>
          </p:nvPr>
        </p:nvSpPr>
        <p:spPr/>
        <p:txBody>
          <a:bodyPr/>
          <a:lstStyle/>
          <a:p>
            <a:fld id="{0EF8A7D6-9BFA-C441-9BC7-0AEF5299FFED}" type="slidenum">
              <a:rPr lang="en-US" smtClean="0"/>
              <a:pPr/>
              <a:t>66</a:t>
            </a:fld>
            <a:endParaRPr lang="en-US" dirty="0"/>
          </a:p>
        </p:txBody>
      </p:sp>
    </p:spTree>
    <p:extLst>
      <p:ext uri="{BB962C8B-B14F-4D97-AF65-F5344CB8AC3E}">
        <p14:creationId xmlns:p14="http://schemas.microsoft.com/office/powerpoint/2010/main" val="14305398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an 38"/>
          <p:cNvSpPr/>
          <p:nvPr/>
        </p:nvSpPr>
        <p:spPr bwMode="auto">
          <a:xfrm>
            <a:off x="4343400" y="5105400"/>
            <a:ext cx="533400" cy="457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Can 37"/>
          <p:cNvSpPr/>
          <p:nvPr/>
        </p:nvSpPr>
        <p:spPr bwMode="auto">
          <a:xfrm>
            <a:off x="3962400" y="5257800"/>
            <a:ext cx="533400" cy="457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Date Placeholder 3"/>
          <p:cNvSpPr>
            <a:spLocks noGrp="1"/>
          </p:cNvSpPr>
          <p:nvPr>
            <p:ph type="dt" sz="half" idx="11"/>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67</a:t>
            </a:fld>
            <a:endParaRPr lang="en-US" dirty="0"/>
          </a:p>
        </p:txBody>
      </p:sp>
      <p:sp>
        <p:nvSpPr>
          <p:cNvPr id="7" name="Oval 6"/>
          <p:cNvSpPr/>
          <p:nvPr/>
        </p:nvSpPr>
        <p:spPr bwMode="auto">
          <a:xfrm>
            <a:off x="1981200" y="1981200"/>
            <a:ext cx="533400" cy="5334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2590800" y="1752600"/>
            <a:ext cx="533400" cy="5334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3200400" y="1600200"/>
            <a:ext cx="533400" cy="5334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810000" y="1524000"/>
            <a:ext cx="533400" cy="5334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4419600" y="1600200"/>
            <a:ext cx="533400" cy="5334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5029200" y="1752600"/>
            <a:ext cx="533400" cy="5334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Oval 12"/>
          <p:cNvSpPr/>
          <p:nvPr/>
        </p:nvSpPr>
        <p:spPr bwMode="auto">
          <a:xfrm>
            <a:off x="5562600" y="1981200"/>
            <a:ext cx="533400" cy="5334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5" name="Straight Arrow Connector 14"/>
          <p:cNvCxnSpPr/>
          <p:nvPr/>
        </p:nvCxnSpPr>
        <p:spPr>
          <a:xfrm>
            <a:off x="2438400" y="2590800"/>
            <a:ext cx="1371600" cy="7620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971800" y="2362200"/>
            <a:ext cx="990600" cy="9906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505200" y="2209800"/>
            <a:ext cx="609600" cy="11430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114800" y="2209800"/>
            <a:ext cx="152400" cy="11430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4724400" y="2590800"/>
            <a:ext cx="914400" cy="7620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4572000" y="2362200"/>
            <a:ext cx="609600" cy="9906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4419600" y="2209800"/>
            <a:ext cx="228600" cy="11430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Oval 30"/>
          <p:cNvSpPr/>
          <p:nvPr/>
        </p:nvSpPr>
        <p:spPr bwMode="auto">
          <a:xfrm>
            <a:off x="3657600" y="3429000"/>
            <a:ext cx="533400" cy="533400"/>
          </a:xfrm>
          <a:prstGeom prst="ellipse">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Oval 31"/>
          <p:cNvSpPr/>
          <p:nvPr/>
        </p:nvSpPr>
        <p:spPr bwMode="auto">
          <a:xfrm>
            <a:off x="4267200" y="3429000"/>
            <a:ext cx="533400" cy="533400"/>
          </a:xfrm>
          <a:prstGeom prst="ellipse">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Down Arrow 32"/>
          <p:cNvSpPr/>
          <p:nvPr/>
        </p:nvSpPr>
        <p:spPr bwMode="auto">
          <a:xfrm>
            <a:off x="3987060" y="4114800"/>
            <a:ext cx="457200" cy="914400"/>
          </a:xfrm>
          <a:prstGeom prst="downArrow">
            <a:avLst/>
          </a:prstGeom>
          <a:noFill/>
          <a:ln>
            <a:solidFill>
              <a:schemeClr val="bg1"/>
            </a:solid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Down Arrow 33"/>
          <p:cNvSpPr/>
          <p:nvPr/>
        </p:nvSpPr>
        <p:spPr bwMode="auto">
          <a:xfrm rot="5400000">
            <a:off x="5257800" y="5105400"/>
            <a:ext cx="457200" cy="914400"/>
          </a:xfrm>
          <a:prstGeom prst="downArrow">
            <a:avLst/>
          </a:prstGeom>
          <a:noFill/>
          <a:ln>
            <a:solidFill>
              <a:schemeClr val="bg1"/>
            </a:solid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Down Arrow 34"/>
          <p:cNvSpPr/>
          <p:nvPr/>
        </p:nvSpPr>
        <p:spPr bwMode="auto">
          <a:xfrm rot="16200000">
            <a:off x="2667000" y="5105400"/>
            <a:ext cx="457200" cy="914400"/>
          </a:xfrm>
          <a:prstGeom prst="downArrow">
            <a:avLst/>
          </a:prstGeom>
          <a:noFill/>
          <a:ln>
            <a:solidFill>
              <a:schemeClr val="bg1"/>
            </a:solid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Can 36"/>
          <p:cNvSpPr/>
          <p:nvPr/>
        </p:nvSpPr>
        <p:spPr bwMode="auto">
          <a:xfrm>
            <a:off x="3657600" y="5410200"/>
            <a:ext cx="533400" cy="457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TextBox 40"/>
          <p:cNvSpPr txBox="1"/>
          <p:nvPr/>
        </p:nvSpPr>
        <p:spPr>
          <a:xfrm>
            <a:off x="304800" y="2133600"/>
            <a:ext cx="1752600" cy="369332"/>
          </a:xfrm>
          <a:prstGeom prst="rect">
            <a:avLst/>
          </a:prstGeom>
          <a:noFill/>
        </p:spPr>
        <p:txBody>
          <a:bodyPr wrap="square" rtlCol="0">
            <a:spAutoFit/>
          </a:bodyPr>
          <a:lstStyle/>
          <a:p>
            <a:r>
              <a:rPr lang="en-US" dirty="0" smtClean="0">
                <a:solidFill>
                  <a:schemeClr val="bg1"/>
                </a:solidFill>
                <a:latin typeface="Times"/>
              </a:rPr>
              <a:t>Compute Nodes</a:t>
            </a:r>
            <a:endParaRPr lang="en-US" dirty="0">
              <a:solidFill>
                <a:schemeClr val="bg1"/>
              </a:solidFill>
              <a:latin typeface="Times"/>
            </a:endParaRPr>
          </a:p>
        </p:txBody>
      </p:sp>
      <p:sp>
        <p:nvSpPr>
          <p:cNvPr id="42" name="TextBox 41"/>
          <p:cNvSpPr txBox="1"/>
          <p:nvPr/>
        </p:nvSpPr>
        <p:spPr>
          <a:xfrm>
            <a:off x="304800" y="3429000"/>
            <a:ext cx="1752600" cy="369332"/>
          </a:xfrm>
          <a:prstGeom prst="rect">
            <a:avLst/>
          </a:prstGeom>
          <a:noFill/>
        </p:spPr>
        <p:txBody>
          <a:bodyPr wrap="square" rtlCol="0">
            <a:spAutoFit/>
          </a:bodyPr>
          <a:lstStyle/>
          <a:p>
            <a:r>
              <a:rPr lang="en-US" dirty="0" smtClean="0">
                <a:solidFill>
                  <a:schemeClr val="bg1"/>
                </a:solidFill>
                <a:latin typeface="Times"/>
              </a:rPr>
              <a:t>Gateway Nodes</a:t>
            </a:r>
            <a:endParaRPr lang="en-US" dirty="0">
              <a:solidFill>
                <a:schemeClr val="bg1"/>
              </a:solidFill>
              <a:latin typeface="Times"/>
            </a:endParaRPr>
          </a:p>
        </p:txBody>
      </p:sp>
      <p:sp>
        <p:nvSpPr>
          <p:cNvPr id="43" name="TextBox 42"/>
          <p:cNvSpPr txBox="1"/>
          <p:nvPr/>
        </p:nvSpPr>
        <p:spPr>
          <a:xfrm>
            <a:off x="6248400" y="2590800"/>
            <a:ext cx="21336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latin typeface="Times"/>
              </a:rPr>
              <a:t>Network Contention</a:t>
            </a:r>
            <a:endParaRPr lang="en-US" dirty="0">
              <a:solidFill>
                <a:schemeClr val="bg1"/>
              </a:solidFill>
              <a:latin typeface="Times"/>
            </a:endParaRPr>
          </a:p>
        </p:txBody>
      </p:sp>
      <p:sp>
        <p:nvSpPr>
          <p:cNvPr id="55" name="TextBox 54"/>
          <p:cNvSpPr txBox="1"/>
          <p:nvPr/>
        </p:nvSpPr>
        <p:spPr>
          <a:xfrm>
            <a:off x="3200400" y="6031468"/>
            <a:ext cx="2514600" cy="369332"/>
          </a:xfrm>
          <a:prstGeom prst="rect">
            <a:avLst/>
          </a:prstGeom>
          <a:noFill/>
        </p:spPr>
        <p:txBody>
          <a:bodyPr wrap="square" rtlCol="0">
            <a:spAutoFit/>
          </a:bodyPr>
          <a:lstStyle/>
          <a:p>
            <a:r>
              <a:rPr lang="en-US" dirty="0" smtClean="0">
                <a:solidFill>
                  <a:schemeClr val="bg1"/>
                </a:solidFill>
                <a:latin typeface="Times"/>
              </a:rPr>
              <a:t>Parallel File System</a:t>
            </a:r>
            <a:endParaRPr lang="en-US" dirty="0">
              <a:solidFill>
                <a:schemeClr val="bg1"/>
              </a:solidFill>
              <a:latin typeface="Times"/>
            </a:endParaRPr>
          </a:p>
        </p:txBody>
      </p:sp>
      <p:sp>
        <p:nvSpPr>
          <p:cNvPr id="56" name="TextBox 55"/>
          <p:cNvSpPr txBox="1"/>
          <p:nvPr/>
        </p:nvSpPr>
        <p:spPr>
          <a:xfrm>
            <a:off x="2590800" y="5407223"/>
            <a:ext cx="990600" cy="307777"/>
          </a:xfrm>
          <a:prstGeom prst="rect">
            <a:avLst/>
          </a:prstGeom>
          <a:noFill/>
        </p:spPr>
        <p:txBody>
          <a:bodyPr wrap="square" rtlCol="0">
            <a:spAutoFit/>
          </a:bodyPr>
          <a:lstStyle/>
          <a:p>
            <a:r>
              <a:rPr lang="en-US" sz="1400" dirty="0" smtClean="0">
                <a:solidFill>
                  <a:schemeClr val="bg1"/>
                </a:solidFill>
                <a:latin typeface="Times"/>
              </a:rPr>
              <a:t>Hera</a:t>
            </a:r>
            <a:endParaRPr lang="en-US" sz="1400" dirty="0">
              <a:solidFill>
                <a:schemeClr val="bg1"/>
              </a:solidFill>
              <a:latin typeface="Times"/>
            </a:endParaRPr>
          </a:p>
        </p:txBody>
      </p:sp>
      <p:sp>
        <p:nvSpPr>
          <p:cNvPr id="57" name="TextBox 56"/>
          <p:cNvSpPr txBox="1"/>
          <p:nvPr/>
        </p:nvSpPr>
        <p:spPr>
          <a:xfrm>
            <a:off x="5257800" y="5383316"/>
            <a:ext cx="990600" cy="307777"/>
          </a:xfrm>
          <a:prstGeom prst="rect">
            <a:avLst/>
          </a:prstGeom>
          <a:noFill/>
        </p:spPr>
        <p:txBody>
          <a:bodyPr wrap="square" rtlCol="0">
            <a:spAutoFit/>
          </a:bodyPr>
          <a:lstStyle/>
          <a:p>
            <a:r>
              <a:rPr lang="en-US" sz="1400" dirty="0" smtClean="0">
                <a:solidFill>
                  <a:schemeClr val="bg1"/>
                </a:solidFill>
                <a:latin typeface="Times"/>
              </a:rPr>
              <a:t>Hera</a:t>
            </a:r>
            <a:endParaRPr lang="en-US" sz="1400" dirty="0">
              <a:solidFill>
                <a:schemeClr val="bg1"/>
              </a:solidFill>
              <a:latin typeface="Times"/>
            </a:endParaRPr>
          </a:p>
        </p:txBody>
      </p:sp>
      <p:sp>
        <p:nvSpPr>
          <p:cNvPr id="59" name="TextBox 58"/>
          <p:cNvSpPr txBox="1"/>
          <p:nvPr/>
        </p:nvSpPr>
        <p:spPr>
          <a:xfrm rot="16200000">
            <a:off x="3697189" y="4227612"/>
            <a:ext cx="990600" cy="307777"/>
          </a:xfrm>
          <a:prstGeom prst="rect">
            <a:avLst/>
          </a:prstGeom>
          <a:noFill/>
        </p:spPr>
        <p:txBody>
          <a:bodyPr wrap="square" rtlCol="0">
            <a:spAutoFit/>
          </a:bodyPr>
          <a:lstStyle/>
          <a:p>
            <a:r>
              <a:rPr lang="en-US" sz="1400" dirty="0" smtClean="0">
                <a:solidFill>
                  <a:schemeClr val="bg1"/>
                </a:solidFill>
                <a:latin typeface="Times"/>
              </a:rPr>
              <a:t>Atlas</a:t>
            </a:r>
            <a:endParaRPr lang="en-US" sz="1400" dirty="0">
              <a:solidFill>
                <a:schemeClr val="bg1"/>
              </a:solidFill>
              <a:latin typeface="Times"/>
            </a:endParaRPr>
          </a:p>
        </p:txBody>
      </p:sp>
      <p:sp>
        <p:nvSpPr>
          <p:cNvPr id="62" name="Title 1"/>
          <p:cNvSpPr>
            <a:spLocks noGrp="1"/>
          </p:cNvSpPr>
          <p:nvPr>
            <p:ph type="title"/>
          </p:nvPr>
        </p:nvSpPr>
        <p:spPr>
          <a:xfrm>
            <a:off x="381000" y="304800"/>
            <a:ext cx="8382000" cy="451406"/>
          </a:xfrm>
        </p:spPr>
        <p:txBody>
          <a:bodyPr/>
          <a:lstStyle/>
          <a:p>
            <a:r>
              <a:rPr lang="en-US" dirty="0" smtClean="0"/>
              <a:t>Checkpointing in HPC</a:t>
            </a:r>
            <a:endParaRPr lang="en-US" dirty="0"/>
          </a:p>
        </p:txBody>
      </p:sp>
      <p:sp>
        <p:nvSpPr>
          <p:cNvPr id="36" name="TextBox 35"/>
          <p:cNvSpPr txBox="1"/>
          <p:nvPr/>
        </p:nvSpPr>
        <p:spPr>
          <a:xfrm>
            <a:off x="5943600" y="3505200"/>
            <a:ext cx="2514600" cy="646331"/>
          </a:xfrm>
          <a:prstGeom prst="rect">
            <a:avLst/>
          </a:prstGeom>
          <a:solidFill>
            <a:schemeClr val="tx1"/>
          </a:solidFill>
          <a:ln>
            <a:solidFill>
              <a:schemeClr val="bg1"/>
            </a:solidFill>
          </a:ln>
        </p:spPr>
        <p:txBody>
          <a:bodyPr wrap="square" rtlCol="0">
            <a:spAutoFit/>
          </a:bodyPr>
          <a:lstStyle/>
          <a:p>
            <a:r>
              <a:rPr lang="en-US" dirty="0" smtClean="0">
                <a:solidFill>
                  <a:schemeClr val="bg1"/>
                </a:solidFill>
                <a:latin typeface="Times"/>
              </a:rPr>
              <a:t>Contention for Shared File System Resources</a:t>
            </a:r>
            <a:endParaRPr lang="en-US" dirty="0">
              <a:solidFill>
                <a:schemeClr val="bg1"/>
              </a:solidFill>
              <a:latin typeface="Times"/>
            </a:endParaRPr>
          </a:p>
        </p:txBody>
      </p:sp>
      <p:sp>
        <p:nvSpPr>
          <p:cNvPr id="40" name="TextBox 39"/>
          <p:cNvSpPr txBox="1"/>
          <p:nvPr/>
        </p:nvSpPr>
        <p:spPr>
          <a:xfrm>
            <a:off x="6019800" y="5144869"/>
            <a:ext cx="2514600" cy="646331"/>
          </a:xfrm>
          <a:prstGeom prst="rect">
            <a:avLst/>
          </a:prstGeom>
          <a:solidFill>
            <a:schemeClr val="tx1"/>
          </a:solidFill>
          <a:ln>
            <a:solidFill>
              <a:schemeClr val="bg1"/>
            </a:solidFill>
          </a:ln>
        </p:spPr>
        <p:txBody>
          <a:bodyPr wrap="square" rtlCol="0">
            <a:spAutoFit/>
          </a:bodyPr>
          <a:lstStyle/>
          <a:p>
            <a:r>
              <a:rPr lang="en-US" dirty="0" smtClean="0">
                <a:solidFill>
                  <a:schemeClr val="bg1"/>
                </a:solidFill>
                <a:latin typeface="Times"/>
              </a:rPr>
              <a:t>Contention for Other Clusters for File System</a:t>
            </a:r>
            <a:endParaRPr lang="en-US" dirty="0">
              <a:solidFill>
                <a:schemeClr val="bg1"/>
              </a:solidFill>
              <a:latin typeface="Times"/>
            </a:endParaRPr>
          </a:p>
        </p:txBody>
      </p:sp>
    </p:spTree>
    <p:extLst>
      <p:ext uri="{BB962C8B-B14F-4D97-AF65-F5344CB8AC3E}">
        <p14:creationId xmlns:p14="http://schemas.microsoft.com/office/powerpoint/2010/main" val="33420438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a:t>
            </a:r>
            <a:r>
              <a:rPr lang="en-US" dirty="0" err="1" smtClean="0"/>
              <a:t>vs</a:t>
            </a:r>
            <a:r>
              <a:rPr lang="en-US" dirty="0" smtClean="0"/>
              <a:t> N-D Compression</a:t>
            </a:r>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68</a:t>
            </a:fld>
            <a:endParaRPr lang="en-US" dirty="0"/>
          </a:p>
        </p:txBody>
      </p:sp>
      <p:pic>
        <p:nvPicPr>
          <p:cNvPr id="9" name="Picture 8" descr="cactus0-matrix-concat.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286000"/>
            <a:ext cx="1707573" cy="2209800"/>
          </a:xfrm>
          <a:prstGeom prst="rect">
            <a:avLst/>
          </a:prstGeom>
        </p:spPr>
      </p:pic>
      <p:pic>
        <p:nvPicPr>
          <p:cNvPr id="11" name="Picture 10" descr="benefit-3d-view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905000"/>
            <a:ext cx="3180621" cy="2819400"/>
          </a:xfrm>
          <a:prstGeom prst="rect">
            <a:avLst/>
          </a:prstGeom>
        </p:spPr>
      </p:pic>
      <p:pic>
        <p:nvPicPr>
          <p:cNvPr id="12" name="Picture 11" descr="benefit-3d-view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2133600"/>
            <a:ext cx="3185922" cy="2819400"/>
          </a:xfrm>
          <a:prstGeom prst="rect">
            <a:avLst/>
          </a:prstGeom>
        </p:spPr>
      </p:pic>
      <p:sp>
        <p:nvSpPr>
          <p:cNvPr id="16" name="Content Placeholder 15"/>
          <p:cNvSpPr>
            <a:spLocks noGrp="1"/>
          </p:cNvSpPr>
          <p:nvPr>
            <p:ph idx="1"/>
          </p:nvPr>
        </p:nvSpPr>
        <p:spPr/>
        <p:txBody>
          <a:bodyPr/>
          <a:lstStyle/>
          <a:p>
            <a:endParaRPr lang="en-US" dirty="0"/>
          </a:p>
        </p:txBody>
      </p:sp>
    </p:spTree>
    <p:extLst>
      <p:ext uri="{BB962C8B-B14F-4D97-AF65-F5344CB8AC3E}">
        <p14:creationId xmlns:p14="http://schemas.microsoft.com/office/powerpoint/2010/main" val="38939129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8382000" cy="1458883"/>
          </a:xfrm>
        </p:spPr>
        <p:txBody>
          <a:bodyPr>
            <a:normAutofit fontScale="90000"/>
          </a:bodyPr>
          <a:lstStyle/>
          <a:p>
            <a:r>
              <a:rPr lang="en-US" dirty="0" smtClean="0">
                <a:ln w="3175">
                  <a:noFill/>
                </a:ln>
                <a:solidFill>
                  <a:srgbClr val="3366FF"/>
                </a:solidFill>
              </a:rPr>
              <a:t>A Scalable Checkpointing System using Data-Aware Aggregation and Compression</a:t>
            </a:r>
            <a:endParaRPr lang="en-US" dirty="0">
              <a:ln w="3175">
                <a:noFill/>
              </a:ln>
              <a:solidFill>
                <a:srgbClr val="3366FF"/>
              </a:solidFill>
            </a:endParaRPr>
          </a:p>
        </p:txBody>
      </p:sp>
      <p:sp>
        <p:nvSpPr>
          <p:cNvPr id="4" name="Subtitle 3"/>
          <p:cNvSpPr>
            <a:spLocks noGrp="1"/>
          </p:cNvSpPr>
          <p:nvPr>
            <p:ph type="subTitle" idx="1"/>
          </p:nvPr>
        </p:nvSpPr>
        <p:spPr>
          <a:xfrm>
            <a:off x="533400" y="4344988"/>
            <a:ext cx="8153400" cy="989012"/>
          </a:xfrm>
        </p:spPr>
        <p:txBody>
          <a:bodyPr/>
          <a:lstStyle/>
          <a:p>
            <a:pPr algn="ctr"/>
            <a:r>
              <a:rPr lang="en-US" dirty="0" smtClean="0"/>
              <a:t>Collaborators: </a:t>
            </a:r>
          </a:p>
          <a:p>
            <a:pPr algn="ctr"/>
            <a:r>
              <a:rPr lang="en-US" dirty="0" smtClean="0"/>
              <a:t>Kathryn </a:t>
            </a:r>
            <a:r>
              <a:rPr lang="en-US" dirty="0" err="1" smtClean="0"/>
              <a:t>Mohror</a:t>
            </a:r>
            <a:r>
              <a:rPr lang="en-US" dirty="0" smtClean="0"/>
              <a:t>, Adam Moody, </a:t>
            </a:r>
            <a:r>
              <a:rPr lang="en-US" dirty="0" err="1" smtClean="0"/>
              <a:t>Bronis</a:t>
            </a:r>
            <a:r>
              <a:rPr lang="en-US" dirty="0" smtClean="0"/>
              <a:t> de </a:t>
            </a:r>
            <a:r>
              <a:rPr lang="en-US" dirty="0" err="1" smtClean="0"/>
              <a:t>Supinski</a:t>
            </a:r>
            <a:endParaRPr lang="en-US" dirty="0"/>
          </a:p>
        </p:txBody>
      </p:sp>
    </p:spTree>
    <p:extLst>
      <p:ext uri="{BB962C8B-B14F-4D97-AF65-F5344CB8AC3E}">
        <p14:creationId xmlns:p14="http://schemas.microsoft.com/office/powerpoint/2010/main" val="2964043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69</a:t>
            </a:fld>
            <a:endParaRPr lang="en-US" dirty="0"/>
          </a:p>
        </p:txBody>
      </p:sp>
      <p:pic>
        <p:nvPicPr>
          <p:cNvPr id="7" name="Picture 6"/>
          <p:cNvPicPr>
            <a:picLocks noChangeAspect="1"/>
          </p:cNvPicPr>
          <p:nvPr/>
        </p:nvPicPr>
        <p:blipFill>
          <a:blip r:embed="rId2"/>
          <a:stretch>
            <a:fillRect/>
          </a:stretch>
        </p:blipFill>
        <p:spPr>
          <a:xfrm>
            <a:off x="443630" y="1905000"/>
            <a:ext cx="4661770" cy="2133600"/>
          </a:xfrm>
          <a:prstGeom prst="rect">
            <a:avLst/>
          </a:prstGeom>
        </p:spPr>
      </p:pic>
      <p:pic>
        <p:nvPicPr>
          <p:cNvPr id="8" name="Picture 7"/>
          <p:cNvPicPr>
            <a:picLocks noChangeAspect="1"/>
          </p:cNvPicPr>
          <p:nvPr/>
        </p:nvPicPr>
        <p:blipFill>
          <a:blip r:embed="rId3"/>
          <a:stretch>
            <a:fillRect/>
          </a:stretch>
        </p:blipFill>
        <p:spPr>
          <a:xfrm>
            <a:off x="5181600" y="1981200"/>
            <a:ext cx="533400" cy="2133600"/>
          </a:xfrm>
          <a:prstGeom prst="rect">
            <a:avLst/>
          </a:prstGeom>
        </p:spPr>
      </p:pic>
      <p:pic>
        <p:nvPicPr>
          <p:cNvPr id="9" name="Picture 8"/>
          <p:cNvPicPr>
            <a:picLocks noChangeAspect="1"/>
          </p:cNvPicPr>
          <p:nvPr/>
        </p:nvPicPr>
        <p:blipFill>
          <a:blip r:embed="rId4"/>
          <a:stretch>
            <a:fillRect/>
          </a:stretch>
        </p:blipFill>
        <p:spPr>
          <a:xfrm>
            <a:off x="521070" y="4038600"/>
            <a:ext cx="4800600" cy="304800"/>
          </a:xfrm>
          <a:prstGeom prst="rect">
            <a:avLst/>
          </a:prstGeom>
        </p:spPr>
      </p:pic>
      <p:pic>
        <p:nvPicPr>
          <p:cNvPr id="13" name="Picture 12" descr="overall-benefit-dmonly-r32-9var-T10-txt-matrix.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2819400"/>
            <a:ext cx="3810000" cy="3810000"/>
          </a:xfrm>
          <a:prstGeom prst="rect">
            <a:avLst/>
          </a:prstGeom>
        </p:spPr>
      </p:pic>
    </p:spTree>
    <p:extLst>
      <p:ext uri="{BB962C8B-B14F-4D97-AF65-F5344CB8AC3E}">
        <p14:creationId xmlns:p14="http://schemas.microsoft.com/office/powerpoint/2010/main" val="8271217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382000" cy="451406"/>
          </a:xfrm>
        </p:spPr>
        <p:txBody>
          <a:bodyPr/>
          <a:lstStyle/>
          <a:p>
            <a:r>
              <a:rPr lang="en-US" dirty="0" smtClean="0"/>
              <a:t>Challenge in Extreme-Scale: Increase in Failure-Rate</a:t>
            </a:r>
            <a:endParaRPr lang="en-US" dirty="0"/>
          </a:p>
        </p:txBody>
      </p:sp>
      <p:sp>
        <p:nvSpPr>
          <p:cNvPr id="4" name="Date Placeholder 3"/>
          <p:cNvSpPr>
            <a:spLocks noGrp="1"/>
          </p:cNvSpPr>
          <p:nvPr>
            <p:ph type="dt" sz="half" idx="11"/>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70</a:t>
            </a:fld>
            <a:endParaRPr lang="en-US" dirty="0"/>
          </a:p>
        </p:txBody>
      </p:sp>
      <p:grpSp>
        <p:nvGrpSpPr>
          <p:cNvPr id="19" name="Group 18"/>
          <p:cNvGrpSpPr/>
          <p:nvPr/>
        </p:nvGrpSpPr>
        <p:grpSpPr>
          <a:xfrm>
            <a:off x="127863" y="1119981"/>
            <a:ext cx="5739537" cy="2690019"/>
            <a:chOff x="127863" y="1119981"/>
            <a:chExt cx="8177937" cy="4595019"/>
          </a:xfrm>
        </p:grpSpPr>
        <p:graphicFrame>
          <p:nvGraphicFramePr>
            <p:cNvPr id="7" name="Chart 6"/>
            <p:cNvGraphicFramePr/>
            <p:nvPr>
              <p:extLst>
                <p:ext uri="{D42A27DB-BD31-4B8C-83A1-F6EECF244321}">
                  <p14:modId xmlns:p14="http://schemas.microsoft.com/office/powerpoint/2010/main" val="1271778909"/>
                </p:ext>
              </p:extLst>
            </p:nvPr>
          </p:nvGraphicFramePr>
          <p:xfrm>
            <a:off x="252527" y="1119981"/>
            <a:ext cx="8053273" cy="459501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4"/>
            <p:cNvSpPr txBox="1">
              <a:spLocks noChangeArrowheads="1"/>
            </p:cNvSpPr>
            <p:nvPr/>
          </p:nvSpPr>
          <p:spPr bwMode="auto">
            <a:xfrm>
              <a:off x="137058" y="5154212"/>
              <a:ext cx="971412" cy="176972"/>
            </a:xfrm>
            <a:prstGeom prst="rect">
              <a:avLst/>
            </a:prstGeom>
            <a:noFill/>
            <a:ln w="1">
              <a:noFill/>
              <a:miter lim="800000"/>
              <a:headEnd/>
              <a:tailEnd/>
            </a:ln>
            <a:effectLst/>
          </p:spPr>
          <p:txBody>
            <a:bodyPr wrap="square" lIns="27432"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b="1" dirty="0">
                  <a:solidFill>
                    <a:srgbClr val="000000"/>
                  </a:solidFill>
                  <a:latin typeface="Times"/>
                  <a:ea typeface="Trebuchet MS"/>
                  <a:cs typeface="Times"/>
                </a:rPr>
                <a:t>   1 </a:t>
              </a:r>
              <a:r>
                <a:rPr lang="en-US" sz="1000" b="1" dirty="0" err="1">
                  <a:solidFill>
                    <a:srgbClr val="000000"/>
                  </a:solidFill>
                  <a:latin typeface="Times"/>
                  <a:ea typeface="Trebuchet MS"/>
                  <a:cs typeface="Times"/>
                </a:rPr>
                <a:t>Gflop/s</a:t>
              </a:r>
              <a:endParaRPr lang="en-US" sz="1000" b="1" dirty="0">
                <a:solidFill>
                  <a:srgbClr val="000000"/>
                </a:solidFill>
                <a:latin typeface="Times"/>
                <a:ea typeface="Trebuchet MS"/>
                <a:cs typeface="Times"/>
              </a:endParaRPr>
            </a:p>
          </p:txBody>
        </p:sp>
        <p:sp>
          <p:nvSpPr>
            <p:cNvPr id="9" name="Text Box 25"/>
            <p:cNvSpPr txBox="1">
              <a:spLocks noChangeArrowheads="1"/>
            </p:cNvSpPr>
            <p:nvPr/>
          </p:nvSpPr>
          <p:spPr bwMode="auto">
            <a:xfrm>
              <a:off x="200202" y="4040212"/>
              <a:ext cx="924492" cy="176972"/>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dirty="0">
                  <a:solidFill>
                    <a:srgbClr val="000000"/>
                  </a:solidFill>
                  <a:latin typeface="Times"/>
                  <a:ea typeface="Trebuchet MS"/>
                  <a:cs typeface="Times"/>
                </a:rPr>
                <a:t>   </a:t>
              </a:r>
              <a:r>
                <a:rPr lang="en-US" sz="1000" b="1" dirty="0">
                  <a:solidFill>
                    <a:srgbClr val="000000"/>
                  </a:solidFill>
                  <a:latin typeface="Times"/>
                  <a:ea typeface="Trebuchet MS"/>
                  <a:cs typeface="Times"/>
                </a:rPr>
                <a:t>1 </a:t>
              </a:r>
              <a:r>
                <a:rPr lang="en-US" sz="1000" b="1" dirty="0" err="1">
                  <a:solidFill>
                    <a:srgbClr val="000000"/>
                  </a:solidFill>
                  <a:latin typeface="Times"/>
                  <a:ea typeface="Trebuchet MS"/>
                  <a:cs typeface="Times"/>
                </a:rPr>
                <a:t>Tflop/s</a:t>
              </a:r>
              <a:endParaRPr lang="en-US" sz="1000" b="1" dirty="0">
                <a:solidFill>
                  <a:srgbClr val="000000"/>
                </a:solidFill>
                <a:latin typeface="Times"/>
                <a:ea typeface="Trebuchet MS"/>
                <a:cs typeface="Times"/>
              </a:endParaRPr>
            </a:p>
          </p:txBody>
        </p:sp>
        <p:sp>
          <p:nvSpPr>
            <p:cNvPr id="10" name="Text Box 27"/>
            <p:cNvSpPr txBox="1">
              <a:spLocks noChangeArrowheads="1"/>
            </p:cNvSpPr>
            <p:nvPr/>
          </p:nvSpPr>
          <p:spPr bwMode="auto">
            <a:xfrm>
              <a:off x="150468" y="4411423"/>
              <a:ext cx="948996" cy="176972"/>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dirty="0">
                  <a:solidFill>
                    <a:srgbClr val="000000"/>
                  </a:solidFill>
                  <a:latin typeface="Times"/>
                  <a:ea typeface="Trebuchet MS"/>
                  <a:cs typeface="Times"/>
                </a:rPr>
                <a:t>100 </a:t>
              </a:r>
              <a:r>
                <a:rPr lang="en-US" sz="1000" dirty="0" err="1">
                  <a:solidFill>
                    <a:srgbClr val="000000"/>
                  </a:solidFill>
                  <a:latin typeface="Times"/>
                  <a:ea typeface="Trebuchet MS"/>
                  <a:cs typeface="Times"/>
                </a:rPr>
                <a:t>Gflop/s</a:t>
              </a:r>
              <a:endParaRPr lang="en-US" sz="1000" dirty="0">
                <a:solidFill>
                  <a:srgbClr val="000000"/>
                </a:solidFill>
                <a:latin typeface="Times"/>
                <a:ea typeface="Trebuchet MS"/>
                <a:cs typeface="Times"/>
              </a:endParaRPr>
            </a:p>
          </p:txBody>
        </p:sp>
        <p:sp>
          <p:nvSpPr>
            <p:cNvPr id="11" name="Text Box 28"/>
            <p:cNvSpPr txBox="1">
              <a:spLocks noChangeArrowheads="1"/>
            </p:cNvSpPr>
            <p:nvPr/>
          </p:nvSpPr>
          <p:spPr bwMode="auto">
            <a:xfrm>
              <a:off x="186632" y="3273604"/>
              <a:ext cx="936782" cy="176972"/>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dirty="0">
                  <a:solidFill>
                    <a:srgbClr val="000000"/>
                  </a:solidFill>
                  <a:latin typeface="Times"/>
                  <a:ea typeface="Trebuchet MS"/>
                  <a:cs typeface="Times"/>
                </a:rPr>
                <a:t>100 </a:t>
              </a:r>
              <a:r>
                <a:rPr lang="en-US" sz="1000" dirty="0" err="1">
                  <a:solidFill>
                    <a:srgbClr val="000000"/>
                  </a:solidFill>
                  <a:latin typeface="Times"/>
                  <a:ea typeface="Trebuchet MS"/>
                  <a:cs typeface="Times"/>
                </a:rPr>
                <a:t>Tflop/s</a:t>
              </a:r>
              <a:endParaRPr lang="en-US" sz="1000" dirty="0">
                <a:solidFill>
                  <a:srgbClr val="000000"/>
                </a:solidFill>
                <a:latin typeface="Times"/>
                <a:ea typeface="Trebuchet MS"/>
                <a:cs typeface="Times"/>
              </a:endParaRPr>
            </a:p>
          </p:txBody>
        </p:sp>
        <p:sp>
          <p:nvSpPr>
            <p:cNvPr id="12" name="Text Box 29"/>
            <p:cNvSpPr txBox="1">
              <a:spLocks noChangeArrowheads="1"/>
            </p:cNvSpPr>
            <p:nvPr/>
          </p:nvSpPr>
          <p:spPr bwMode="auto">
            <a:xfrm>
              <a:off x="127863" y="4820945"/>
              <a:ext cx="959199" cy="176972"/>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dirty="0">
                  <a:solidFill>
                    <a:srgbClr val="000000"/>
                  </a:solidFill>
                  <a:latin typeface="Times"/>
                  <a:ea typeface="Trebuchet MS"/>
                  <a:cs typeface="Times"/>
                </a:rPr>
                <a:t>  10 </a:t>
              </a:r>
              <a:r>
                <a:rPr lang="en-US" sz="1000" dirty="0" err="1">
                  <a:solidFill>
                    <a:srgbClr val="000000"/>
                  </a:solidFill>
                  <a:latin typeface="Times"/>
                  <a:ea typeface="Trebuchet MS"/>
                  <a:cs typeface="Times"/>
                </a:rPr>
                <a:t>Gflop/s</a:t>
              </a:r>
              <a:endParaRPr lang="en-US" sz="1000" dirty="0">
                <a:solidFill>
                  <a:srgbClr val="000000"/>
                </a:solidFill>
                <a:latin typeface="Times"/>
                <a:ea typeface="Trebuchet MS"/>
                <a:cs typeface="Times"/>
              </a:endParaRPr>
            </a:p>
          </p:txBody>
        </p:sp>
        <p:sp>
          <p:nvSpPr>
            <p:cNvPr id="13" name="Text Box 30"/>
            <p:cNvSpPr txBox="1">
              <a:spLocks noChangeArrowheads="1"/>
            </p:cNvSpPr>
            <p:nvPr/>
          </p:nvSpPr>
          <p:spPr bwMode="auto">
            <a:xfrm>
              <a:off x="175366" y="3664032"/>
              <a:ext cx="946986" cy="176972"/>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dirty="0">
                  <a:solidFill>
                    <a:srgbClr val="000000"/>
                  </a:solidFill>
                  <a:latin typeface="Times"/>
                  <a:ea typeface="Trebuchet MS"/>
                  <a:cs typeface="Times"/>
                </a:rPr>
                <a:t>  10 </a:t>
              </a:r>
              <a:r>
                <a:rPr lang="en-US" sz="1000" dirty="0" err="1">
                  <a:solidFill>
                    <a:srgbClr val="000000"/>
                  </a:solidFill>
                  <a:latin typeface="Times"/>
                  <a:ea typeface="Trebuchet MS"/>
                  <a:cs typeface="Times"/>
                </a:rPr>
                <a:t>Tflop/s</a:t>
              </a:r>
              <a:endParaRPr lang="en-US" sz="1000" dirty="0">
                <a:solidFill>
                  <a:srgbClr val="000000"/>
                </a:solidFill>
                <a:latin typeface="Times"/>
                <a:ea typeface="Trebuchet MS"/>
                <a:cs typeface="Times"/>
              </a:endParaRPr>
            </a:p>
          </p:txBody>
        </p:sp>
        <p:sp>
          <p:nvSpPr>
            <p:cNvPr id="14" name="Text Box 31"/>
            <p:cNvSpPr txBox="1">
              <a:spLocks noChangeArrowheads="1"/>
            </p:cNvSpPr>
            <p:nvPr/>
          </p:nvSpPr>
          <p:spPr bwMode="auto">
            <a:xfrm>
              <a:off x="137057" y="2933059"/>
              <a:ext cx="971413" cy="176972"/>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dirty="0">
                  <a:solidFill>
                    <a:srgbClr val="000000"/>
                  </a:solidFill>
                  <a:latin typeface="Times"/>
                  <a:ea typeface="Trebuchet MS"/>
                  <a:cs typeface="Times"/>
                </a:rPr>
                <a:t>   </a:t>
              </a:r>
              <a:r>
                <a:rPr lang="en-US" sz="1000" b="1" dirty="0">
                  <a:solidFill>
                    <a:srgbClr val="000000"/>
                  </a:solidFill>
                  <a:latin typeface="Times"/>
                  <a:ea typeface="Trebuchet MS"/>
                  <a:cs typeface="Times"/>
                </a:rPr>
                <a:t> 1 </a:t>
              </a:r>
              <a:r>
                <a:rPr lang="en-US" sz="1000" b="1" dirty="0" err="1">
                  <a:solidFill>
                    <a:srgbClr val="000000"/>
                  </a:solidFill>
                  <a:latin typeface="Times"/>
                  <a:ea typeface="Trebuchet MS"/>
                  <a:cs typeface="Times"/>
                </a:rPr>
                <a:t>Pflop/s</a:t>
              </a:r>
              <a:endParaRPr lang="en-US" sz="1000" b="1" dirty="0">
                <a:solidFill>
                  <a:srgbClr val="000000"/>
                </a:solidFill>
                <a:latin typeface="Times"/>
                <a:ea typeface="Trebuchet MS"/>
                <a:cs typeface="Times"/>
              </a:endParaRPr>
            </a:p>
          </p:txBody>
        </p:sp>
        <p:sp>
          <p:nvSpPr>
            <p:cNvPr id="15" name="Text Box 39"/>
            <p:cNvSpPr txBox="1">
              <a:spLocks noChangeArrowheads="1"/>
            </p:cNvSpPr>
            <p:nvPr/>
          </p:nvSpPr>
          <p:spPr bwMode="auto">
            <a:xfrm>
              <a:off x="186632" y="2226638"/>
              <a:ext cx="936782" cy="176972"/>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dirty="0">
                  <a:solidFill>
                    <a:srgbClr val="000000"/>
                  </a:solidFill>
                  <a:latin typeface="Times"/>
                  <a:ea typeface="Trebuchet MS"/>
                  <a:cs typeface="Times"/>
                </a:rPr>
                <a:t>100 </a:t>
              </a:r>
              <a:r>
                <a:rPr lang="en-US" sz="1000" dirty="0" err="1">
                  <a:solidFill>
                    <a:srgbClr val="000000"/>
                  </a:solidFill>
                  <a:latin typeface="Times"/>
                  <a:ea typeface="Trebuchet MS"/>
                  <a:cs typeface="Times"/>
                </a:rPr>
                <a:t>Pflop/s</a:t>
              </a:r>
              <a:endParaRPr lang="en-US" sz="1000" dirty="0">
                <a:solidFill>
                  <a:srgbClr val="000000"/>
                </a:solidFill>
                <a:latin typeface="Times"/>
                <a:ea typeface="Trebuchet MS"/>
                <a:cs typeface="Times"/>
              </a:endParaRPr>
            </a:p>
          </p:txBody>
        </p:sp>
        <p:sp>
          <p:nvSpPr>
            <p:cNvPr id="16" name="Text Box 40"/>
            <p:cNvSpPr txBox="1">
              <a:spLocks noChangeArrowheads="1"/>
            </p:cNvSpPr>
            <p:nvPr/>
          </p:nvSpPr>
          <p:spPr bwMode="auto">
            <a:xfrm>
              <a:off x="175366" y="2545637"/>
              <a:ext cx="946986" cy="176972"/>
            </a:xfrm>
            <a:prstGeom prst="rect">
              <a:avLst/>
            </a:prstGeom>
            <a:noFill/>
            <a:ln w="1">
              <a:noFill/>
              <a:miter lim="800000"/>
              <a:headEnd/>
              <a:tailEnd/>
            </a:ln>
            <a:effectLst/>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dirty="0">
                  <a:solidFill>
                    <a:srgbClr val="000000"/>
                  </a:solidFill>
                  <a:latin typeface="Times"/>
                  <a:ea typeface="Trebuchet MS"/>
                  <a:cs typeface="Times"/>
                </a:rPr>
                <a:t>  10 </a:t>
              </a:r>
              <a:r>
                <a:rPr lang="en-US" sz="1000" dirty="0" err="1">
                  <a:solidFill>
                    <a:srgbClr val="000000"/>
                  </a:solidFill>
                  <a:latin typeface="Times"/>
                  <a:ea typeface="Trebuchet MS"/>
                  <a:cs typeface="Times"/>
                </a:rPr>
                <a:t>Pflop/s</a:t>
              </a:r>
              <a:endParaRPr lang="en-US" sz="1000" dirty="0">
                <a:solidFill>
                  <a:srgbClr val="000000"/>
                </a:solidFill>
                <a:latin typeface="Times"/>
                <a:ea typeface="Trebuchet MS"/>
                <a:cs typeface="Times"/>
              </a:endParaRPr>
            </a:p>
          </p:txBody>
        </p:sp>
        <p:sp>
          <p:nvSpPr>
            <p:cNvPr id="17" name="Rectangle 10"/>
            <p:cNvSpPr txBox="1">
              <a:spLocks noChangeArrowheads="1"/>
            </p:cNvSpPr>
            <p:nvPr/>
          </p:nvSpPr>
          <p:spPr bwMode="auto">
            <a:xfrm>
              <a:off x="4038600" y="3428998"/>
              <a:ext cx="483116" cy="261446"/>
            </a:xfrm>
            <a:prstGeom prst="rect">
              <a:avLst/>
            </a:prstGeom>
            <a:noFill/>
            <a:ln w="12700">
              <a:no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b="1" dirty="0">
                  <a:solidFill>
                    <a:srgbClr val="F1082D"/>
                  </a:solidFill>
                  <a:latin typeface="Times"/>
                  <a:ea typeface="Calibri"/>
                  <a:cs typeface="Times"/>
                </a:rPr>
                <a:t>N=1</a:t>
              </a:r>
            </a:p>
          </p:txBody>
        </p:sp>
        <p:sp>
          <p:nvSpPr>
            <p:cNvPr id="18" name="Rectangle 11"/>
            <p:cNvSpPr txBox="1">
              <a:spLocks noChangeArrowheads="1"/>
            </p:cNvSpPr>
            <p:nvPr/>
          </p:nvSpPr>
          <p:spPr bwMode="auto">
            <a:xfrm>
              <a:off x="4289450" y="4038600"/>
              <a:ext cx="600997" cy="208232"/>
            </a:xfrm>
            <a:prstGeom prst="rect">
              <a:avLst/>
            </a:prstGeom>
            <a:noFill/>
            <a:ln w="12700">
              <a:no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sz="1000"/>
              </a:pPr>
              <a:r>
                <a:rPr lang="en-US" sz="1000" b="1" dirty="0">
                  <a:solidFill>
                    <a:srgbClr val="008000"/>
                  </a:solidFill>
                  <a:latin typeface="Times"/>
                  <a:ea typeface="Calibri"/>
                  <a:cs typeface="Times"/>
                </a:rPr>
                <a:t>N=500</a:t>
              </a:r>
            </a:p>
          </p:txBody>
        </p:sp>
      </p:grpSp>
      <p:pic>
        <p:nvPicPr>
          <p:cNvPr id="20" name="Picture 19" descr="diagrid-num-of-cores.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3962400"/>
            <a:ext cx="3810001" cy="2133600"/>
          </a:xfrm>
          <a:prstGeom prst="rect">
            <a:avLst/>
          </a:prstGeom>
        </p:spPr>
      </p:pic>
    </p:spTree>
    <p:extLst>
      <p:ext uri="{BB962C8B-B14F-4D97-AF65-F5344CB8AC3E}">
        <p14:creationId xmlns:p14="http://schemas.microsoft.com/office/powerpoint/2010/main" val="3187696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Online Clustering</a:t>
            </a:r>
            <a:endParaRPr lang="en-US" dirty="0"/>
          </a:p>
        </p:txBody>
      </p:sp>
      <p:sp>
        <p:nvSpPr>
          <p:cNvPr id="3" name="Content Placeholder 2"/>
          <p:cNvSpPr>
            <a:spLocks noGrp="1"/>
          </p:cNvSpPr>
          <p:nvPr>
            <p:ph idx="1"/>
          </p:nvPr>
        </p:nvSpPr>
        <p:spPr>
          <a:xfrm>
            <a:off x="381000" y="1143000"/>
            <a:ext cx="8382000" cy="3419911"/>
          </a:xfrm>
        </p:spPr>
        <p:txBody>
          <a:bodyPr/>
          <a:lstStyle/>
          <a:p>
            <a:r>
              <a:rPr lang="en-US" dirty="0" smtClean="0"/>
              <a:t>Reduce dimension of β</a:t>
            </a:r>
          </a:p>
          <a:p>
            <a:r>
              <a:rPr lang="en-US" dirty="0" smtClean="0"/>
              <a:t>Reduce the number of variables</a:t>
            </a:r>
          </a:p>
          <a:p>
            <a:pPr lvl="1"/>
            <a:r>
              <a:rPr lang="en-US" dirty="0" smtClean="0"/>
              <a:t>Representative data-type</a:t>
            </a:r>
          </a:p>
          <a:p>
            <a:pPr lvl="1"/>
            <a:r>
              <a:rPr lang="en-US" dirty="0" smtClean="0"/>
              <a:t>Number of elements greater than a threshold [Example: 100 variables double-type covers 80% of data]</a:t>
            </a:r>
          </a:p>
          <a:p>
            <a:r>
              <a:rPr lang="en-US" dirty="0" smtClean="0"/>
              <a:t>Reduce the amount of data</a:t>
            </a:r>
          </a:p>
          <a:p>
            <a:pPr lvl="1"/>
            <a:r>
              <a:rPr lang="en-US" dirty="0" smtClean="0"/>
              <a:t>Sampling: Random, chunking and wavelet</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71</a:t>
            </a:fld>
            <a:endParaRPr lang="en-US" dirty="0"/>
          </a:p>
        </p:txBody>
      </p:sp>
    </p:spTree>
    <p:extLst>
      <p:ext uri="{BB962C8B-B14F-4D97-AF65-F5344CB8AC3E}">
        <p14:creationId xmlns:p14="http://schemas.microsoft.com/office/powerpoint/2010/main" val="18852334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19"/>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1968870" y="2020809"/>
            <a:ext cx="533400" cy="493791"/>
          </a:xfrm>
          <a:prstGeom prst="rect">
            <a:avLst/>
          </a:prstGeom>
          <a:noFill/>
          <a:ln w="9525">
            <a:noFill/>
            <a:round/>
            <a:headEnd/>
            <a:tailEnd/>
          </a:ln>
        </p:spPr>
      </p:pic>
      <p:pic>
        <p:nvPicPr>
          <p:cNvPr id="47" name="Picture 19"/>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2578470" y="1789587"/>
            <a:ext cx="533400" cy="493791"/>
          </a:xfrm>
          <a:prstGeom prst="rect">
            <a:avLst/>
          </a:prstGeom>
          <a:noFill/>
          <a:ln w="9525">
            <a:noFill/>
            <a:round/>
            <a:headEnd/>
            <a:tailEnd/>
          </a:ln>
        </p:spPr>
      </p:pic>
      <p:pic>
        <p:nvPicPr>
          <p:cNvPr id="48" name="Picture 19"/>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3187080" y="1633762"/>
            <a:ext cx="533400" cy="493791"/>
          </a:xfrm>
          <a:prstGeom prst="rect">
            <a:avLst/>
          </a:prstGeom>
          <a:noFill/>
          <a:ln w="9525">
            <a:noFill/>
            <a:round/>
            <a:headEnd/>
            <a:tailEnd/>
          </a:ln>
        </p:spPr>
      </p:pic>
      <p:pic>
        <p:nvPicPr>
          <p:cNvPr id="49" name="Picture 19"/>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3803580" y="1572117"/>
            <a:ext cx="533400" cy="493791"/>
          </a:xfrm>
          <a:prstGeom prst="rect">
            <a:avLst/>
          </a:prstGeom>
          <a:noFill/>
          <a:ln w="9525">
            <a:noFill/>
            <a:round/>
            <a:headEnd/>
            <a:tailEnd/>
          </a:ln>
        </p:spPr>
      </p:pic>
      <p:pic>
        <p:nvPicPr>
          <p:cNvPr id="50" name="Picture 19"/>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4412190" y="1638214"/>
            <a:ext cx="533400" cy="493791"/>
          </a:xfrm>
          <a:prstGeom prst="rect">
            <a:avLst/>
          </a:prstGeom>
          <a:noFill/>
          <a:ln w="9525">
            <a:noFill/>
            <a:round/>
            <a:headEnd/>
            <a:tailEnd/>
          </a:ln>
        </p:spPr>
      </p:pic>
      <p:pic>
        <p:nvPicPr>
          <p:cNvPr id="51" name="Picture 19"/>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5020800" y="1790614"/>
            <a:ext cx="533400" cy="493791"/>
          </a:xfrm>
          <a:prstGeom prst="rect">
            <a:avLst/>
          </a:prstGeom>
          <a:noFill/>
          <a:ln w="9525">
            <a:noFill/>
            <a:round/>
            <a:headEnd/>
            <a:tailEnd/>
          </a:ln>
        </p:spPr>
      </p:pic>
      <p:sp>
        <p:nvSpPr>
          <p:cNvPr id="39" name="Can 38"/>
          <p:cNvSpPr/>
          <p:nvPr/>
        </p:nvSpPr>
        <p:spPr bwMode="auto">
          <a:xfrm>
            <a:off x="4343400" y="5105400"/>
            <a:ext cx="533400" cy="457200"/>
          </a:xfrm>
          <a:prstGeom prst="can">
            <a:avLst/>
          </a:prstGeom>
          <a:solidFill>
            <a:schemeClr val="accent1">
              <a:lumMod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Can 37"/>
          <p:cNvSpPr/>
          <p:nvPr/>
        </p:nvSpPr>
        <p:spPr bwMode="auto">
          <a:xfrm>
            <a:off x="3962400" y="5257800"/>
            <a:ext cx="533400" cy="457200"/>
          </a:xfrm>
          <a:prstGeom prst="can">
            <a:avLst/>
          </a:prstGeom>
          <a:solidFill>
            <a:schemeClr val="accent1">
              <a:lumMod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Date Placeholder 3"/>
          <p:cNvSpPr>
            <a:spLocks noGrp="1"/>
          </p:cNvSpPr>
          <p:nvPr>
            <p:ph type="dt" sz="half" idx="11"/>
          </p:nvPr>
        </p:nvSpPr>
        <p:spPr/>
        <p:txBody>
          <a:bodyPr/>
          <a:lstStyle/>
          <a:p>
            <a:r>
              <a:rPr lang="en-US" smtClean="0"/>
              <a:t>Tanzima Islam (tislam@purdue.edu)</a:t>
            </a:r>
            <a:endParaRPr lang="en-US" dirty="0"/>
          </a:p>
        </p:txBody>
      </p:sp>
      <p:sp>
        <p:nvSpPr>
          <p:cNvPr id="5" name="Footer Placeholder 4"/>
          <p:cNvSpPr>
            <a:spLocks noGrp="1"/>
          </p:cNvSpPr>
          <p:nvPr>
            <p:ph type="ftr" sz="quarter" idx="3"/>
          </p:nvPr>
        </p:nvSpPr>
        <p:spPr/>
        <p:txBody>
          <a:bodyPr/>
          <a:lstStyle/>
          <a:p>
            <a:r>
              <a:rPr lang="en-US" smtClean="0"/>
              <a:t>Reliable &amp; Scalable Checkpointing Systems</a:t>
            </a:r>
            <a:endParaRPr lang="en-US" dirty="0"/>
          </a:p>
        </p:txBody>
      </p:sp>
      <p:sp>
        <p:nvSpPr>
          <p:cNvPr id="6" name="Slide Number Placeholder 5"/>
          <p:cNvSpPr>
            <a:spLocks noGrp="1"/>
          </p:cNvSpPr>
          <p:nvPr>
            <p:ph type="sldNum" sz="quarter" idx="4"/>
          </p:nvPr>
        </p:nvSpPr>
        <p:spPr/>
        <p:txBody>
          <a:bodyPr/>
          <a:lstStyle/>
          <a:p>
            <a:fld id="{0EF8A7D6-9BFA-C441-9BC7-0AEF5299FFED}" type="slidenum">
              <a:rPr lang="en-US" smtClean="0"/>
              <a:pPr/>
              <a:t>7</a:t>
            </a:fld>
            <a:endParaRPr lang="en-US" dirty="0"/>
          </a:p>
        </p:txBody>
      </p:sp>
      <p:cxnSp>
        <p:nvCxnSpPr>
          <p:cNvPr id="15" name="Straight Arrow Connector 14"/>
          <p:cNvCxnSpPr/>
          <p:nvPr/>
        </p:nvCxnSpPr>
        <p:spPr>
          <a:xfrm>
            <a:off x="2438400" y="2590800"/>
            <a:ext cx="1371600" cy="7620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971800" y="2362200"/>
            <a:ext cx="990600" cy="9906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505200" y="2209800"/>
            <a:ext cx="609600" cy="11430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114800" y="2209800"/>
            <a:ext cx="152400" cy="11430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4724400" y="2590800"/>
            <a:ext cx="914400" cy="7620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4572000" y="2362200"/>
            <a:ext cx="609600" cy="9906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4419600" y="2209800"/>
            <a:ext cx="228600" cy="1143000"/>
          </a:xfrm>
          <a:prstGeom prst="straightConnector1">
            <a:avLst/>
          </a:prstGeom>
          <a:ln w="127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Oval 30"/>
          <p:cNvSpPr/>
          <p:nvPr/>
        </p:nvSpPr>
        <p:spPr bwMode="auto">
          <a:xfrm>
            <a:off x="3657600" y="3429000"/>
            <a:ext cx="533400" cy="533400"/>
          </a:xfrm>
          <a:prstGeom prst="ellipse">
            <a:avLst/>
          </a:prstGeom>
          <a:solidFill>
            <a:schemeClr val="accent4">
              <a:lumMod val="75000"/>
            </a:schemeClr>
          </a:solidFill>
          <a:ln>
            <a:headEnd type="none" w="med" len="med"/>
            <a:tailEnd type="none" w="med" len="med"/>
          </a:ln>
          <a:effectLst/>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Oval 31"/>
          <p:cNvSpPr/>
          <p:nvPr/>
        </p:nvSpPr>
        <p:spPr bwMode="auto">
          <a:xfrm>
            <a:off x="4267200" y="3429000"/>
            <a:ext cx="533400" cy="533400"/>
          </a:xfrm>
          <a:prstGeom prst="ellipse">
            <a:avLst/>
          </a:prstGeom>
          <a:solidFill>
            <a:schemeClr val="accent4">
              <a:lumMod val="75000"/>
            </a:schemeClr>
          </a:solidFill>
          <a:ln>
            <a:headEnd type="none" w="med" len="med"/>
            <a:tailEnd type="none" w="med" len="med"/>
          </a:ln>
          <a:effectLst/>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Down Arrow 32"/>
          <p:cNvSpPr/>
          <p:nvPr/>
        </p:nvSpPr>
        <p:spPr bwMode="auto">
          <a:xfrm>
            <a:off x="3987060" y="4114800"/>
            <a:ext cx="457200" cy="914400"/>
          </a:xfrm>
          <a:prstGeom prst="downArrow">
            <a:avLst/>
          </a:prstGeom>
          <a:noFill/>
          <a:ln>
            <a:solidFill>
              <a:schemeClr val="bg1"/>
            </a:solid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Down Arrow 33"/>
          <p:cNvSpPr/>
          <p:nvPr/>
        </p:nvSpPr>
        <p:spPr bwMode="auto">
          <a:xfrm rot="5400000">
            <a:off x="5257800" y="5105400"/>
            <a:ext cx="457200" cy="914400"/>
          </a:xfrm>
          <a:prstGeom prst="downArrow">
            <a:avLst/>
          </a:prstGeom>
          <a:noFill/>
          <a:ln>
            <a:solidFill>
              <a:schemeClr val="bg1"/>
            </a:solid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Down Arrow 34"/>
          <p:cNvSpPr/>
          <p:nvPr/>
        </p:nvSpPr>
        <p:spPr bwMode="auto">
          <a:xfrm rot="16200000">
            <a:off x="2667000" y="5105400"/>
            <a:ext cx="457200" cy="914400"/>
          </a:xfrm>
          <a:prstGeom prst="downArrow">
            <a:avLst/>
          </a:prstGeom>
          <a:noFill/>
          <a:ln>
            <a:solidFill>
              <a:schemeClr val="bg1"/>
            </a:solid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Can 36"/>
          <p:cNvSpPr/>
          <p:nvPr/>
        </p:nvSpPr>
        <p:spPr bwMode="auto">
          <a:xfrm>
            <a:off x="3657600" y="5410200"/>
            <a:ext cx="533400" cy="457200"/>
          </a:xfrm>
          <a:prstGeom prst="can">
            <a:avLst/>
          </a:prstGeom>
          <a:solidFill>
            <a:schemeClr val="accent1">
              <a:lumMod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TextBox 40"/>
          <p:cNvSpPr txBox="1"/>
          <p:nvPr/>
        </p:nvSpPr>
        <p:spPr>
          <a:xfrm>
            <a:off x="304800" y="2133600"/>
            <a:ext cx="1752600" cy="369332"/>
          </a:xfrm>
          <a:prstGeom prst="rect">
            <a:avLst/>
          </a:prstGeom>
          <a:noFill/>
        </p:spPr>
        <p:txBody>
          <a:bodyPr wrap="square" rtlCol="0">
            <a:spAutoFit/>
          </a:bodyPr>
          <a:lstStyle/>
          <a:p>
            <a:r>
              <a:rPr lang="en-US" dirty="0" smtClean="0">
                <a:solidFill>
                  <a:schemeClr val="bg1"/>
                </a:solidFill>
                <a:latin typeface="Times"/>
              </a:rPr>
              <a:t>Compute Nodes</a:t>
            </a:r>
            <a:endParaRPr lang="en-US" dirty="0">
              <a:solidFill>
                <a:schemeClr val="bg1"/>
              </a:solidFill>
              <a:latin typeface="Times"/>
            </a:endParaRPr>
          </a:p>
        </p:txBody>
      </p:sp>
      <p:sp>
        <p:nvSpPr>
          <p:cNvPr id="42" name="TextBox 41"/>
          <p:cNvSpPr txBox="1"/>
          <p:nvPr/>
        </p:nvSpPr>
        <p:spPr>
          <a:xfrm>
            <a:off x="304800" y="3429000"/>
            <a:ext cx="1752600" cy="369332"/>
          </a:xfrm>
          <a:prstGeom prst="rect">
            <a:avLst/>
          </a:prstGeom>
          <a:noFill/>
        </p:spPr>
        <p:txBody>
          <a:bodyPr wrap="square" rtlCol="0">
            <a:spAutoFit/>
          </a:bodyPr>
          <a:lstStyle/>
          <a:p>
            <a:r>
              <a:rPr lang="en-US" dirty="0" smtClean="0">
                <a:solidFill>
                  <a:schemeClr val="bg1"/>
                </a:solidFill>
                <a:latin typeface="Times"/>
              </a:rPr>
              <a:t>Gateway Nodes</a:t>
            </a:r>
            <a:endParaRPr lang="en-US" dirty="0">
              <a:solidFill>
                <a:schemeClr val="bg1"/>
              </a:solidFill>
              <a:latin typeface="Times"/>
            </a:endParaRPr>
          </a:p>
        </p:txBody>
      </p:sp>
      <p:sp>
        <p:nvSpPr>
          <p:cNvPr id="43" name="TextBox 42"/>
          <p:cNvSpPr txBox="1"/>
          <p:nvPr/>
        </p:nvSpPr>
        <p:spPr>
          <a:xfrm>
            <a:off x="6248400" y="2590800"/>
            <a:ext cx="2133600" cy="369332"/>
          </a:xfrm>
          <a:prstGeom prst="rect">
            <a:avLst/>
          </a:prstGeom>
          <a:solidFill>
            <a:schemeClr val="tx1"/>
          </a:solidFill>
          <a:ln>
            <a:noFill/>
          </a:ln>
        </p:spPr>
        <p:txBody>
          <a:bodyPr wrap="square" rtlCol="0">
            <a:spAutoFit/>
          </a:bodyPr>
          <a:lstStyle/>
          <a:p>
            <a:r>
              <a:rPr lang="en-US" dirty="0" smtClean="0">
                <a:solidFill>
                  <a:schemeClr val="bg1"/>
                </a:solidFill>
                <a:latin typeface="Times"/>
              </a:rPr>
              <a:t>Network Contention</a:t>
            </a:r>
            <a:endParaRPr lang="en-US" dirty="0">
              <a:solidFill>
                <a:schemeClr val="bg1"/>
              </a:solidFill>
              <a:latin typeface="Times"/>
            </a:endParaRPr>
          </a:p>
        </p:txBody>
      </p:sp>
      <p:sp>
        <p:nvSpPr>
          <p:cNvPr id="55" name="TextBox 54"/>
          <p:cNvSpPr txBox="1"/>
          <p:nvPr/>
        </p:nvSpPr>
        <p:spPr>
          <a:xfrm>
            <a:off x="3200400" y="6031468"/>
            <a:ext cx="2514600" cy="369332"/>
          </a:xfrm>
          <a:prstGeom prst="rect">
            <a:avLst/>
          </a:prstGeom>
          <a:noFill/>
        </p:spPr>
        <p:txBody>
          <a:bodyPr wrap="square" rtlCol="0">
            <a:spAutoFit/>
          </a:bodyPr>
          <a:lstStyle/>
          <a:p>
            <a:r>
              <a:rPr lang="en-US" dirty="0" smtClean="0">
                <a:solidFill>
                  <a:schemeClr val="bg1"/>
                </a:solidFill>
                <a:latin typeface="Times"/>
              </a:rPr>
              <a:t>Parallel File System</a:t>
            </a:r>
            <a:endParaRPr lang="en-US" dirty="0">
              <a:solidFill>
                <a:schemeClr val="bg1"/>
              </a:solidFill>
              <a:latin typeface="Times"/>
            </a:endParaRPr>
          </a:p>
        </p:txBody>
      </p:sp>
      <p:sp>
        <p:nvSpPr>
          <p:cNvPr id="56" name="TextBox 55"/>
          <p:cNvSpPr txBox="1"/>
          <p:nvPr/>
        </p:nvSpPr>
        <p:spPr>
          <a:xfrm>
            <a:off x="2590800" y="5407223"/>
            <a:ext cx="990600" cy="307777"/>
          </a:xfrm>
          <a:prstGeom prst="rect">
            <a:avLst/>
          </a:prstGeom>
          <a:noFill/>
        </p:spPr>
        <p:txBody>
          <a:bodyPr wrap="square" rtlCol="0">
            <a:spAutoFit/>
          </a:bodyPr>
          <a:lstStyle/>
          <a:p>
            <a:r>
              <a:rPr lang="en-US" sz="1400" dirty="0" smtClean="0">
                <a:solidFill>
                  <a:schemeClr val="bg1"/>
                </a:solidFill>
                <a:latin typeface="Times"/>
              </a:rPr>
              <a:t>Hera</a:t>
            </a:r>
            <a:endParaRPr lang="en-US" sz="1400" dirty="0">
              <a:solidFill>
                <a:schemeClr val="bg1"/>
              </a:solidFill>
              <a:latin typeface="Times"/>
            </a:endParaRPr>
          </a:p>
        </p:txBody>
      </p:sp>
      <p:sp>
        <p:nvSpPr>
          <p:cNvPr id="57" name="TextBox 56"/>
          <p:cNvSpPr txBox="1"/>
          <p:nvPr/>
        </p:nvSpPr>
        <p:spPr>
          <a:xfrm>
            <a:off x="5257800" y="5383316"/>
            <a:ext cx="990600" cy="307777"/>
          </a:xfrm>
          <a:prstGeom prst="rect">
            <a:avLst/>
          </a:prstGeom>
          <a:noFill/>
        </p:spPr>
        <p:txBody>
          <a:bodyPr wrap="square" rtlCol="0">
            <a:spAutoFit/>
          </a:bodyPr>
          <a:lstStyle/>
          <a:p>
            <a:r>
              <a:rPr lang="en-US" sz="1400" dirty="0" smtClean="0">
                <a:solidFill>
                  <a:schemeClr val="bg1"/>
                </a:solidFill>
                <a:latin typeface="Times"/>
              </a:rPr>
              <a:t>Hera</a:t>
            </a:r>
            <a:endParaRPr lang="en-US" sz="1400" dirty="0">
              <a:solidFill>
                <a:schemeClr val="bg1"/>
              </a:solidFill>
              <a:latin typeface="Times"/>
            </a:endParaRPr>
          </a:p>
        </p:txBody>
      </p:sp>
      <p:sp>
        <p:nvSpPr>
          <p:cNvPr id="59" name="TextBox 58"/>
          <p:cNvSpPr txBox="1"/>
          <p:nvPr/>
        </p:nvSpPr>
        <p:spPr>
          <a:xfrm rot="16200000">
            <a:off x="3697189" y="4227612"/>
            <a:ext cx="990600" cy="307777"/>
          </a:xfrm>
          <a:prstGeom prst="rect">
            <a:avLst/>
          </a:prstGeom>
          <a:noFill/>
        </p:spPr>
        <p:txBody>
          <a:bodyPr wrap="square" rtlCol="0">
            <a:spAutoFit/>
          </a:bodyPr>
          <a:lstStyle/>
          <a:p>
            <a:r>
              <a:rPr lang="en-US" sz="1400" dirty="0" smtClean="0">
                <a:solidFill>
                  <a:schemeClr val="bg1"/>
                </a:solidFill>
                <a:latin typeface="Times"/>
              </a:rPr>
              <a:t>Atlas</a:t>
            </a:r>
            <a:endParaRPr lang="en-US" sz="1400" dirty="0">
              <a:solidFill>
                <a:schemeClr val="bg1"/>
              </a:solidFill>
              <a:latin typeface="Times"/>
            </a:endParaRPr>
          </a:p>
        </p:txBody>
      </p:sp>
      <p:sp>
        <p:nvSpPr>
          <p:cNvPr id="62" name="Title 1"/>
          <p:cNvSpPr>
            <a:spLocks noGrp="1"/>
          </p:cNvSpPr>
          <p:nvPr>
            <p:ph type="title"/>
          </p:nvPr>
        </p:nvSpPr>
        <p:spPr>
          <a:xfrm>
            <a:off x="381000" y="304800"/>
            <a:ext cx="8382000" cy="451406"/>
          </a:xfrm>
        </p:spPr>
        <p:txBody>
          <a:bodyPr/>
          <a:lstStyle/>
          <a:p>
            <a:r>
              <a:rPr lang="en-US" dirty="0" smtClean="0"/>
              <a:t>Big Picture of HPC</a:t>
            </a:r>
            <a:endParaRPr lang="en-US" dirty="0"/>
          </a:p>
        </p:txBody>
      </p:sp>
      <p:sp>
        <p:nvSpPr>
          <p:cNvPr id="36" name="TextBox 35"/>
          <p:cNvSpPr txBox="1"/>
          <p:nvPr/>
        </p:nvSpPr>
        <p:spPr>
          <a:xfrm>
            <a:off x="5943600" y="3505200"/>
            <a:ext cx="2514600" cy="646331"/>
          </a:xfrm>
          <a:prstGeom prst="rect">
            <a:avLst/>
          </a:prstGeom>
          <a:solidFill>
            <a:schemeClr val="tx1"/>
          </a:solidFill>
          <a:ln>
            <a:noFill/>
          </a:ln>
        </p:spPr>
        <p:txBody>
          <a:bodyPr wrap="square" rtlCol="0">
            <a:spAutoFit/>
          </a:bodyPr>
          <a:lstStyle/>
          <a:p>
            <a:r>
              <a:rPr lang="en-US" dirty="0" smtClean="0">
                <a:solidFill>
                  <a:schemeClr val="bg1"/>
                </a:solidFill>
                <a:latin typeface="Times"/>
              </a:rPr>
              <a:t>Contention for Shared File System Resources</a:t>
            </a:r>
            <a:endParaRPr lang="en-US" dirty="0">
              <a:solidFill>
                <a:schemeClr val="bg1"/>
              </a:solidFill>
              <a:latin typeface="Times"/>
            </a:endParaRPr>
          </a:p>
        </p:txBody>
      </p:sp>
      <p:sp>
        <p:nvSpPr>
          <p:cNvPr id="40" name="TextBox 39"/>
          <p:cNvSpPr txBox="1"/>
          <p:nvPr/>
        </p:nvSpPr>
        <p:spPr>
          <a:xfrm>
            <a:off x="6019800" y="5144869"/>
            <a:ext cx="2514600" cy="646331"/>
          </a:xfrm>
          <a:prstGeom prst="rect">
            <a:avLst/>
          </a:prstGeom>
          <a:solidFill>
            <a:schemeClr val="tx1"/>
          </a:solidFill>
          <a:ln>
            <a:noFill/>
          </a:ln>
        </p:spPr>
        <p:txBody>
          <a:bodyPr wrap="square" rtlCol="0">
            <a:spAutoFit/>
          </a:bodyPr>
          <a:lstStyle/>
          <a:p>
            <a:r>
              <a:rPr lang="en-US" dirty="0" smtClean="0">
                <a:solidFill>
                  <a:schemeClr val="bg1"/>
                </a:solidFill>
                <a:latin typeface="Times"/>
              </a:rPr>
              <a:t>Contention for Other Clusters</a:t>
            </a:r>
            <a:endParaRPr lang="en-US" dirty="0">
              <a:solidFill>
                <a:schemeClr val="bg1"/>
              </a:solidFill>
              <a:latin typeface="Times"/>
            </a:endParaRPr>
          </a:p>
        </p:txBody>
      </p:sp>
      <p:pic>
        <p:nvPicPr>
          <p:cNvPr id="52" name="Picture 19"/>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5555430" y="2029317"/>
            <a:ext cx="533400" cy="493791"/>
          </a:xfrm>
          <a:prstGeom prst="rect">
            <a:avLst/>
          </a:prstGeom>
          <a:noFill/>
          <a:ln w="9525">
            <a:noFill/>
            <a:round/>
            <a:headEnd/>
            <a:tailEnd/>
          </a:ln>
        </p:spPr>
      </p:pic>
    </p:spTree>
    <p:extLst>
      <p:ext uri="{BB962C8B-B14F-4D97-AF65-F5344CB8AC3E}">
        <p14:creationId xmlns:p14="http://schemas.microsoft.com/office/powerpoint/2010/main" val="197505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6"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Checkpointing in HPC</a:t>
            </a:r>
            <a:endParaRPr lang="en-US" dirty="0"/>
          </a:p>
        </p:txBody>
      </p:sp>
      <p:sp>
        <p:nvSpPr>
          <p:cNvPr id="3" name="Text Placeholder 2"/>
          <p:cNvSpPr>
            <a:spLocks noGrp="1"/>
          </p:cNvSpPr>
          <p:nvPr>
            <p:ph type="body" sz="quarter" idx="10"/>
          </p:nvPr>
        </p:nvSpPr>
        <p:spPr>
          <a:xfrm>
            <a:off x="381000" y="990600"/>
            <a:ext cx="8382000" cy="2785189"/>
          </a:xfrm>
        </p:spPr>
        <p:txBody>
          <a:bodyPr>
            <a:normAutofit/>
          </a:bodyPr>
          <a:lstStyle/>
          <a:p>
            <a:r>
              <a:rPr lang="en-US" dirty="0" smtClean="0"/>
              <a:t>MPI applications</a:t>
            </a:r>
          </a:p>
          <a:p>
            <a:pPr lvl="1"/>
            <a:r>
              <a:rPr lang="en-US" dirty="0" smtClean="0"/>
              <a:t>Take globally coordinated checkpoints asynchronously  </a:t>
            </a:r>
          </a:p>
          <a:p>
            <a:r>
              <a:rPr lang="en-US" dirty="0" smtClean="0"/>
              <a:t>Application-level checkpoint</a:t>
            </a:r>
          </a:p>
          <a:p>
            <a:r>
              <a:rPr lang="en-US" dirty="0" smtClean="0"/>
              <a:t>High-level data format for portability</a:t>
            </a:r>
          </a:p>
          <a:p>
            <a:pPr lvl="1"/>
            <a:r>
              <a:rPr lang="en-US" dirty="0" smtClean="0"/>
              <a:t>HDF5, Adios, </a:t>
            </a:r>
            <a:r>
              <a:rPr lang="en-US" dirty="0" err="1" smtClean="0"/>
              <a:t>netCDF</a:t>
            </a:r>
            <a:r>
              <a:rPr lang="en-US" dirty="0" smtClean="0"/>
              <a:t> etc.</a:t>
            </a:r>
          </a:p>
          <a:p>
            <a:r>
              <a:rPr lang="en-US" dirty="0" smtClean="0"/>
              <a:t>Checkpoint writing</a:t>
            </a:r>
          </a:p>
        </p:txBody>
      </p:sp>
      <p:sp>
        <p:nvSpPr>
          <p:cNvPr id="32" name="Rectangle 31"/>
          <p:cNvSpPr/>
          <p:nvPr/>
        </p:nvSpPr>
        <p:spPr>
          <a:xfrm>
            <a:off x="1219200" y="3581400"/>
            <a:ext cx="2514600" cy="1219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Times"/>
              <a:cs typeface="Times"/>
            </a:endParaRPr>
          </a:p>
        </p:txBody>
      </p:sp>
      <p:sp>
        <p:nvSpPr>
          <p:cNvPr id="34" name="TextBox 33"/>
          <p:cNvSpPr txBox="1"/>
          <p:nvPr/>
        </p:nvSpPr>
        <p:spPr>
          <a:xfrm>
            <a:off x="76200" y="4038600"/>
            <a:ext cx="1303446" cy="338554"/>
          </a:xfrm>
          <a:prstGeom prst="rect">
            <a:avLst/>
          </a:prstGeom>
          <a:noFill/>
        </p:spPr>
        <p:txBody>
          <a:bodyPr wrap="square" rtlCol="0">
            <a:spAutoFit/>
          </a:bodyPr>
          <a:lstStyle/>
          <a:p>
            <a:r>
              <a:rPr lang="en-US" sz="1600" dirty="0" smtClean="0">
                <a:solidFill>
                  <a:schemeClr val="bg1"/>
                </a:solidFill>
                <a:latin typeface="Times"/>
                <a:cs typeface="Times"/>
              </a:rPr>
              <a:t>Application</a:t>
            </a:r>
            <a:endParaRPr lang="en-US" sz="1600" dirty="0">
              <a:solidFill>
                <a:schemeClr val="bg1"/>
              </a:solidFill>
              <a:latin typeface="Times"/>
              <a:cs typeface="Times"/>
            </a:endParaRPr>
          </a:p>
        </p:txBody>
      </p:sp>
      <p:grpSp>
        <p:nvGrpSpPr>
          <p:cNvPr id="61" name="Group 60"/>
          <p:cNvGrpSpPr/>
          <p:nvPr/>
        </p:nvGrpSpPr>
        <p:grpSpPr>
          <a:xfrm>
            <a:off x="1524001" y="4876800"/>
            <a:ext cx="2057399" cy="533400"/>
            <a:chOff x="533402" y="5791200"/>
            <a:chExt cx="3859304" cy="533400"/>
          </a:xfrm>
        </p:grpSpPr>
        <p:sp>
          <p:nvSpPr>
            <p:cNvPr id="36" name="Rectangle 35"/>
            <p:cNvSpPr/>
            <p:nvPr/>
          </p:nvSpPr>
          <p:spPr>
            <a:xfrm>
              <a:off x="533402" y="5791200"/>
              <a:ext cx="3573431" cy="533400"/>
            </a:xfrm>
            <a:prstGeom prst="rect">
              <a:avLst/>
            </a:prstGeom>
            <a:gradFill>
              <a:gsLst>
                <a:gs pos="0">
                  <a:schemeClr val="accent5">
                    <a:tint val="100000"/>
                    <a:shade val="100000"/>
                    <a:satMod val="130000"/>
                  </a:schemeClr>
                </a:gs>
                <a:gs pos="50000">
                  <a:schemeClr val="accent5">
                    <a:tint val="50000"/>
                    <a:shade val="100000"/>
                    <a:satMod val="350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a:latin typeface="Times"/>
                <a:cs typeface="Times"/>
              </a:endParaRPr>
            </a:p>
          </p:txBody>
        </p:sp>
        <p:sp>
          <p:nvSpPr>
            <p:cNvPr id="37" name="TextBox 36"/>
            <p:cNvSpPr txBox="1"/>
            <p:nvPr/>
          </p:nvSpPr>
          <p:spPr>
            <a:xfrm>
              <a:off x="685799" y="5867400"/>
              <a:ext cx="3706907" cy="338554"/>
            </a:xfrm>
            <a:prstGeom prst="rect">
              <a:avLst/>
            </a:prstGeom>
            <a:noFill/>
          </p:spPr>
          <p:txBody>
            <a:bodyPr wrap="square" rtlCol="0">
              <a:spAutoFit/>
            </a:bodyPr>
            <a:lstStyle/>
            <a:p>
              <a:r>
                <a:rPr lang="en-US" sz="1600" dirty="0" smtClean="0">
                  <a:solidFill>
                    <a:schemeClr val="bg1"/>
                  </a:solidFill>
                  <a:latin typeface="Times"/>
                  <a:cs typeface="Times"/>
                </a:rPr>
                <a:t>I/O Library</a:t>
              </a:r>
            </a:p>
          </p:txBody>
        </p:sp>
      </p:grpSp>
      <p:sp>
        <p:nvSpPr>
          <p:cNvPr id="38" name="Rectangle 37"/>
          <p:cNvSpPr/>
          <p:nvPr/>
        </p:nvSpPr>
        <p:spPr>
          <a:xfrm>
            <a:off x="1905000" y="5410200"/>
            <a:ext cx="1524000" cy="838200"/>
          </a:xfrm>
          <a:prstGeom prst="rect">
            <a:avLst/>
          </a:prstGeom>
          <a:gradFill>
            <a:gsLst>
              <a:gs pos="0">
                <a:schemeClr val="accent6">
                  <a:tint val="100000"/>
                  <a:shade val="100000"/>
                  <a:satMod val="130000"/>
                </a:schemeClr>
              </a:gs>
              <a:gs pos="50000">
                <a:schemeClr val="accent6">
                  <a:tint val="50000"/>
                  <a:shade val="100000"/>
                  <a:satMod val="350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latin typeface="Times"/>
              <a:cs typeface="Times"/>
            </a:endParaRPr>
          </a:p>
        </p:txBody>
      </p:sp>
      <p:sp>
        <p:nvSpPr>
          <p:cNvPr id="39" name="TextBox 38"/>
          <p:cNvSpPr txBox="1"/>
          <p:nvPr/>
        </p:nvSpPr>
        <p:spPr>
          <a:xfrm>
            <a:off x="1828800" y="5486400"/>
            <a:ext cx="1828800" cy="338554"/>
          </a:xfrm>
          <a:prstGeom prst="rect">
            <a:avLst/>
          </a:prstGeom>
          <a:noFill/>
        </p:spPr>
        <p:txBody>
          <a:bodyPr wrap="square" rtlCol="0">
            <a:spAutoFit/>
          </a:bodyPr>
          <a:lstStyle/>
          <a:p>
            <a:r>
              <a:rPr lang="en-US" sz="1600" dirty="0" smtClean="0">
                <a:solidFill>
                  <a:schemeClr val="bg1"/>
                </a:solidFill>
                <a:latin typeface="Times"/>
                <a:cs typeface="Times"/>
              </a:rPr>
              <a:t>Data-Format API </a:t>
            </a:r>
            <a:endParaRPr lang="en-US" sz="1600" dirty="0">
              <a:solidFill>
                <a:schemeClr val="bg1"/>
              </a:solidFill>
              <a:latin typeface="Times"/>
              <a:cs typeface="Times"/>
            </a:endParaRPr>
          </a:p>
        </p:txBody>
      </p:sp>
      <p:sp>
        <p:nvSpPr>
          <p:cNvPr id="40" name="TextBox 39"/>
          <p:cNvSpPr txBox="1"/>
          <p:nvPr/>
        </p:nvSpPr>
        <p:spPr>
          <a:xfrm>
            <a:off x="1303446" y="3581400"/>
            <a:ext cx="3420954" cy="1077218"/>
          </a:xfrm>
          <a:prstGeom prst="rect">
            <a:avLst/>
          </a:prstGeom>
          <a:noFill/>
        </p:spPr>
        <p:txBody>
          <a:bodyPr wrap="square" rtlCol="0">
            <a:spAutoFit/>
          </a:bodyPr>
          <a:lstStyle/>
          <a:p>
            <a:r>
              <a:rPr lang="en-US" sz="1600" dirty="0" err="1" smtClean="0">
                <a:solidFill>
                  <a:schemeClr val="bg1"/>
                </a:solidFill>
                <a:latin typeface="Times"/>
                <a:cs typeface="Times"/>
              </a:rPr>
              <a:t>Struct</a:t>
            </a:r>
            <a:r>
              <a:rPr lang="en-US" sz="1600" dirty="0" smtClean="0">
                <a:solidFill>
                  <a:schemeClr val="bg1"/>
                </a:solidFill>
                <a:latin typeface="Times"/>
                <a:cs typeface="Times"/>
              </a:rPr>
              <a:t> </a:t>
            </a:r>
            <a:r>
              <a:rPr lang="en-US" sz="1600" dirty="0" err="1" smtClean="0">
                <a:solidFill>
                  <a:schemeClr val="bg1"/>
                </a:solidFill>
                <a:latin typeface="Times"/>
                <a:cs typeface="Times"/>
              </a:rPr>
              <a:t>ToyGrp</a:t>
            </a:r>
            <a:r>
              <a:rPr lang="en-US" sz="1600" dirty="0" smtClean="0">
                <a:solidFill>
                  <a:schemeClr val="bg1"/>
                </a:solidFill>
                <a:latin typeface="Times"/>
                <a:cs typeface="Times"/>
              </a:rPr>
              <a:t>{</a:t>
            </a:r>
          </a:p>
          <a:p>
            <a:r>
              <a:rPr lang="en-US" sz="1600" dirty="0" smtClean="0">
                <a:solidFill>
                  <a:schemeClr val="bg1"/>
                </a:solidFill>
                <a:latin typeface="Times"/>
                <a:cs typeface="Times"/>
              </a:rPr>
              <a:t>1.  float Temperature[1024];</a:t>
            </a:r>
          </a:p>
          <a:p>
            <a:r>
              <a:rPr lang="en-US" sz="1600" dirty="0" smtClean="0">
                <a:solidFill>
                  <a:schemeClr val="bg1"/>
                </a:solidFill>
                <a:latin typeface="Times"/>
                <a:cs typeface="Times"/>
              </a:rPr>
              <a:t>2.  short Pressure[20][30];</a:t>
            </a:r>
          </a:p>
          <a:p>
            <a:r>
              <a:rPr lang="en-US" sz="1600" dirty="0" smtClean="0">
                <a:solidFill>
                  <a:schemeClr val="bg1"/>
                </a:solidFill>
                <a:latin typeface="Times"/>
                <a:cs typeface="Times"/>
              </a:rPr>
              <a:t>};</a:t>
            </a:r>
            <a:endParaRPr lang="en-US" sz="1600" dirty="0">
              <a:solidFill>
                <a:schemeClr val="bg1"/>
              </a:solidFill>
              <a:latin typeface="Times"/>
              <a:cs typeface="Times"/>
            </a:endParaRPr>
          </a:p>
        </p:txBody>
      </p:sp>
      <p:grpSp>
        <p:nvGrpSpPr>
          <p:cNvPr id="63" name="Group 62"/>
          <p:cNvGrpSpPr/>
          <p:nvPr/>
        </p:nvGrpSpPr>
        <p:grpSpPr>
          <a:xfrm rot="16200000">
            <a:off x="3012519" y="5686614"/>
            <a:ext cx="400083" cy="712340"/>
            <a:chOff x="3943317" y="5764660"/>
            <a:chExt cx="400083" cy="712340"/>
          </a:xfrm>
        </p:grpSpPr>
        <p:sp>
          <p:nvSpPr>
            <p:cNvPr id="43" name="Rectangle 42"/>
            <p:cNvSpPr/>
            <p:nvPr/>
          </p:nvSpPr>
          <p:spPr>
            <a:xfrm>
              <a:off x="3943317" y="5791200"/>
              <a:ext cx="400083" cy="533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latin typeface="Times"/>
                <a:cs typeface="Times"/>
              </a:endParaRPr>
            </a:p>
          </p:txBody>
        </p:sp>
        <p:sp>
          <p:nvSpPr>
            <p:cNvPr id="44" name="TextBox 43"/>
            <p:cNvSpPr txBox="1"/>
            <p:nvPr/>
          </p:nvSpPr>
          <p:spPr>
            <a:xfrm rot="5400000">
              <a:off x="3797846" y="6005414"/>
              <a:ext cx="712340" cy="230832"/>
            </a:xfrm>
            <a:prstGeom prst="rect">
              <a:avLst/>
            </a:prstGeom>
            <a:noFill/>
          </p:spPr>
          <p:txBody>
            <a:bodyPr wrap="square" rtlCol="0">
              <a:spAutoFit/>
            </a:bodyPr>
            <a:lstStyle/>
            <a:p>
              <a:r>
                <a:rPr lang="en-US" sz="900" dirty="0" err="1" smtClean="0">
                  <a:solidFill>
                    <a:srgbClr val="000000"/>
                  </a:solidFill>
                  <a:latin typeface="Times"/>
                  <a:cs typeface="Times"/>
                </a:rPr>
                <a:t>NetCDF</a:t>
              </a:r>
              <a:endParaRPr lang="en-US" sz="900" dirty="0">
                <a:solidFill>
                  <a:srgbClr val="000000"/>
                </a:solidFill>
                <a:latin typeface="Times"/>
                <a:cs typeface="Times"/>
              </a:endParaRPr>
            </a:p>
          </p:txBody>
        </p:sp>
      </p:grpSp>
      <p:grpSp>
        <p:nvGrpSpPr>
          <p:cNvPr id="62" name="Group 61"/>
          <p:cNvGrpSpPr/>
          <p:nvPr/>
        </p:nvGrpSpPr>
        <p:grpSpPr>
          <a:xfrm rot="16200000">
            <a:off x="2422739" y="5740769"/>
            <a:ext cx="381003" cy="609601"/>
            <a:chOff x="3581398" y="5867396"/>
            <a:chExt cx="304801" cy="541948"/>
          </a:xfrm>
        </p:grpSpPr>
        <p:sp>
          <p:nvSpPr>
            <p:cNvPr id="45" name="Rectangle 44"/>
            <p:cNvSpPr/>
            <p:nvPr/>
          </p:nvSpPr>
          <p:spPr>
            <a:xfrm>
              <a:off x="3581398" y="5867400"/>
              <a:ext cx="304801" cy="47420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latin typeface="Times"/>
                <a:cs typeface="Times"/>
              </a:endParaRPr>
            </a:p>
          </p:txBody>
        </p:sp>
        <p:sp>
          <p:nvSpPr>
            <p:cNvPr id="46" name="TextBox 45"/>
            <p:cNvSpPr txBox="1"/>
            <p:nvPr/>
          </p:nvSpPr>
          <p:spPr>
            <a:xfrm rot="5400000">
              <a:off x="3461922" y="6046037"/>
              <a:ext cx="541948" cy="184665"/>
            </a:xfrm>
            <a:prstGeom prst="rect">
              <a:avLst/>
            </a:prstGeom>
            <a:noFill/>
          </p:spPr>
          <p:txBody>
            <a:bodyPr wrap="square" rtlCol="0">
              <a:spAutoFit/>
            </a:bodyPr>
            <a:lstStyle/>
            <a:p>
              <a:r>
                <a:rPr lang="en-US" sz="900" dirty="0" smtClean="0">
                  <a:solidFill>
                    <a:srgbClr val="000000"/>
                  </a:solidFill>
                  <a:latin typeface="Times"/>
                  <a:cs typeface="Times"/>
                </a:rPr>
                <a:t>HDF5</a:t>
              </a:r>
              <a:endParaRPr lang="en-US" sz="900" dirty="0">
                <a:solidFill>
                  <a:srgbClr val="000000"/>
                </a:solidFill>
                <a:latin typeface="Times"/>
                <a:cs typeface="Times"/>
              </a:endParaRPr>
            </a:p>
          </p:txBody>
        </p:sp>
      </p:grpSp>
      <p:grpSp>
        <p:nvGrpSpPr>
          <p:cNvPr id="64" name="Group 63"/>
          <p:cNvGrpSpPr/>
          <p:nvPr/>
        </p:nvGrpSpPr>
        <p:grpSpPr>
          <a:xfrm>
            <a:off x="3810000" y="3581400"/>
            <a:ext cx="5562600" cy="2462213"/>
            <a:chOff x="3810000" y="3200400"/>
            <a:chExt cx="5562600" cy="2462213"/>
          </a:xfrm>
        </p:grpSpPr>
        <p:sp>
          <p:nvSpPr>
            <p:cNvPr id="54" name="TextBox 53"/>
            <p:cNvSpPr txBox="1"/>
            <p:nvPr/>
          </p:nvSpPr>
          <p:spPr>
            <a:xfrm>
              <a:off x="5029200" y="3200400"/>
              <a:ext cx="4343400" cy="2462213"/>
            </a:xfrm>
            <a:prstGeom prst="rect">
              <a:avLst/>
            </a:prstGeom>
            <a:noFill/>
            <a:ln>
              <a:noFill/>
            </a:ln>
          </p:spPr>
          <p:txBody>
            <a:bodyPr wrap="square" rtlCol="0">
              <a:spAutoFit/>
            </a:bodyPr>
            <a:lstStyle/>
            <a:p>
              <a:pPr marL="342900" indent="-342900">
                <a:buAutoNum type="arabicPeriod"/>
              </a:pPr>
              <a:r>
                <a:rPr lang="en-US" sz="1400" dirty="0" smtClean="0">
                  <a:solidFill>
                    <a:srgbClr val="000000"/>
                  </a:solidFill>
                  <a:latin typeface="Times"/>
                  <a:cs typeface="Times"/>
                </a:rPr>
                <a:t>HDF5 checkpoint{</a:t>
              </a:r>
            </a:p>
            <a:p>
              <a:pPr marL="342900" indent="-342900">
                <a:buAutoNum type="arabicPeriod"/>
              </a:pPr>
              <a:r>
                <a:rPr lang="en-US" sz="1400" dirty="0" smtClean="0">
                  <a:solidFill>
                    <a:srgbClr val="000000"/>
                  </a:solidFill>
                  <a:latin typeface="Times"/>
                  <a:cs typeface="Times"/>
                </a:rPr>
                <a:t>Group “/”{</a:t>
              </a:r>
            </a:p>
            <a:p>
              <a:pPr marL="342900" indent="-342900">
                <a:buAutoNum type="arabicPeriod"/>
              </a:pPr>
              <a:r>
                <a:rPr lang="en-US" sz="1400" dirty="0">
                  <a:solidFill>
                    <a:srgbClr val="000000"/>
                  </a:solidFill>
                  <a:latin typeface="Times"/>
                  <a:cs typeface="Times"/>
                </a:rPr>
                <a:t> </a:t>
              </a:r>
              <a:r>
                <a:rPr lang="en-US" sz="1400" dirty="0" smtClean="0">
                  <a:solidFill>
                    <a:srgbClr val="000000"/>
                  </a:solidFill>
                  <a:latin typeface="Times"/>
                  <a:cs typeface="Times"/>
                </a:rPr>
                <a:t>Group “</a:t>
              </a:r>
              <a:r>
                <a:rPr lang="en-US" sz="1400" dirty="0" err="1" smtClean="0">
                  <a:solidFill>
                    <a:srgbClr val="000000"/>
                  </a:solidFill>
                  <a:latin typeface="Times"/>
                  <a:cs typeface="Times"/>
                </a:rPr>
                <a:t>ToyGrp</a:t>
              </a:r>
              <a:r>
                <a:rPr lang="en-US" sz="1400" dirty="0" smtClean="0">
                  <a:solidFill>
                    <a:srgbClr val="000000"/>
                  </a:solidFill>
                  <a:latin typeface="Times"/>
                  <a:cs typeface="Times"/>
                </a:rPr>
                <a:t>”{</a:t>
              </a:r>
            </a:p>
            <a:p>
              <a:pPr lvl="1"/>
              <a:r>
                <a:rPr lang="en-US" sz="1400" dirty="0" smtClean="0">
                  <a:solidFill>
                    <a:srgbClr val="000000"/>
                  </a:solidFill>
                  <a:latin typeface="Times"/>
                  <a:cs typeface="Times"/>
                </a:rPr>
                <a:t>DATASET “Temperature”{</a:t>
              </a:r>
            </a:p>
            <a:p>
              <a:pPr lvl="1"/>
              <a:r>
                <a:rPr lang="en-US" sz="1400" dirty="0" smtClean="0">
                  <a:solidFill>
                    <a:srgbClr val="000000"/>
                  </a:solidFill>
                  <a:latin typeface="Times"/>
                  <a:cs typeface="Times"/>
                </a:rPr>
                <a:t>DATATYPE H5T_IEEE_F32LE</a:t>
              </a:r>
            </a:p>
            <a:p>
              <a:pPr lvl="1"/>
              <a:r>
                <a:rPr lang="en-US" sz="1400" dirty="0" smtClean="0">
                  <a:solidFill>
                    <a:srgbClr val="000000"/>
                  </a:solidFill>
                  <a:latin typeface="Times"/>
                  <a:cs typeface="Times"/>
                </a:rPr>
                <a:t>DATASPACE SIMPLE {(1024) / (1024)}</a:t>
              </a:r>
            </a:p>
            <a:p>
              <a:pPr lvl="1"/>
              <a:r>
                <a:rPr lang="en-US" sz="1400" dirty="0" smtClean="0">
                  <a:solidFill>
                    <a:srgbClr val="000000"/>
                  </a:solidFill>
                  <a:latin typeface="Times"/>
                  <a:cs typeface="Times"/>
                </a:rPr>
                <a:t>}</a:t>
              </a:r>
            </a:p>
            <a:p>
              <a:pPr lvl="1"/>
              <a:r>
                <a:rPr lang="en-US" sz="1400" dirty="0" smtClean="0">
                  <a:solidFill>
                    <a:srgbClr val="000000"/>
                  </a:solidFill>
                  <a:latin typeface="Times"/>
                  <a:cs typeface="Times"/>
                </a:rPr>
                <a:t>DATASET “Pressure” {</a:t>
              </a:r>
            </a:p>
            <a:p>
              <a:pPr lvl="1"/>
              <a:r>
                <a:rPr lang="en-US" sz="1400" dirty="0" smtClean="0">
                  <a:solidFill>
                    <a:srgbClr val="000000"/>
                  </a:solidFill>
                  <a:latin typeface="Times"/>
                  <a:cs typeface="Times"/>
                </a:rPr>
                <a:t>DATATYPE H5T_STD_U8LE</a:t>
              </a:r>
            </a:p>
            <a:p>
              <a:pPr lvl="1"/>
              <a:r>
                <a:rPr lang="en-US" sz="1400" dirty="0" smtClean="0">
                  <a:solidFill>
                    <a:srgbClr val="000000"/>
                  </a:solidFill>
                  <a:latin typeface="Times"/>
                  <a:cs typeface="Times"/>
                </a:rPr>
                <a:t>DATASPACE SIMPLE {(20,30) / (20,30</a:t>
              </a:r>
              <a:r>
                <a:rPr lang="en-US" sz="1400" dirty="0">
                  <a:solidFill>
                    <a:srgbClr val="000000"/>
                  </a:solidFill>
                  <a:latin typeface="Times"/>
                  <a:cs typeface="Times"/>
                </a:rPr>
                <a:t>)</a:t>
              </a:r>
              <a:r>
                <a:rPr lang="en-US" sz="1400" dirty="0" smtClean="0">
                  <a:solidFill>
                    <a:srgbClr val="000000"/>
                  </a:solidFill>
                  <a:latin typeface="Times"/>
                  <a:cs typeface="Times"/>
                </a:rPr>
                <a:t>}</a:t>
              </a:r>
            </a:p>
            <a:p>
              <a:pPr lvl="1"/>
              <a:r>
                <a:rPr lang="en-US" sz="1400" dirty="0" smtClean="0">
                  <a:solidFill>
                    <a:srgbClr val="000000"/>
                  </a:solidFill>
                  <a:latin typeface="Times"/>
                  <a:cs typeface="Times"/>
                </a:rPr>
                <a:t>}}}}</a:t>
              </a:r>
              <a:endParaRPr lang="en-US" sz="1400" dirty="0">
                <a:solidFill>
                  <a:srgbClr val="000000"/>
                </a:solidFill>
                <a:latin typeface="Times"/>
                <a:cs typeface="Times"/>
              </a:endParaRPr>
            </a:p>
          </p:txBody>
        </p:sp>
        <p:sp>
          <p:nvSpPr>
            <p:cNvPr id="4" name="Right Brace 3"/>
            <p:cNvSpPr/>
            <p:nvPr/>
          </p:nvSpPr>
          <p:spPr>
            <a:xfrm>
              <a:off x="3810000" y="4114800"/>
              <a:ext cx="304800" cy="1143000"/>
            </a:xfrm>
            <a:prstGeom prst="rightBrace">
              <a:avLst/>
            </a:prstGeom>
            <a:ln w="190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ight Arrow 5"/>
            <p:cNvSpPr/>
            <p:nvPr/>
          </p:nvSpPr>
          <p:spPr bwMode="auto">
            <a:xfrm>
              <a:off x="4191000" y="4419600"/>
              <a:ext cx="533400" cy="457200"/>
            </a:xfrm>
            <a:prstGeom prst="rightArrow">
              <a:avLst/>
            </a:prstGeom>
            <a:gradFill>
              <a:gsLst>
                <a:gs pos="0">
                  <a:srgbClr val="0000FF"/>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7" name="Group 6"/>
          <p:cNvGrpSpPr/>
          <p:nvPr/>
        </p:nvGrpSpPr>
        <p:grpSpPr>
          <a:xfrm>
            <a:off x="685800" y="3593068"/>
            <a:ext cx="2209800" cy="2374724"/>
            <a:chOff x="1295400" y="3557047"/>
            <a:chExt cx="2367643" cy="2691353"/>
          </a:xfrm>
        </p:grpSpPr>
        <p:grpSp>
          <p:nvGrpSpPr>
            <p:cNvPr id="25" name="Group 24"/>
            <p:cNvGrpSpPr/>
            <p:nvPr/>
          </p:nvGrpSpPr>
          <p:grpSpPr>
            <a:xfrm>
              <a:off x="1295400" y="3962400"/>
              <a:ext cx="2286000" cy="2286000"/>
              <a:chOff x="441325" y="2362200"/>
              <a:chExt cx="2590800" cy="2514600"/>
            </a:xfrm>
          </p:grpSpPr>
          <p:pic>
            <p:nvPicPr>
              <p:cNvPr id="26" name="Picture 19"/>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746126" y="2438400"/>
                <a:ext cx="533400" cy="506960"/>
              </a:xfrm>
              <a:prstGeom prst="rect">
                <a:avLst/>
              </a:prstGeom>
              <a:noFill/>
              <a:ln w="9525">
                <a:noFill/>
                <a:round/>
                <a:headEnd/>
                <a:tailEnd/>
              </a:ln>
            </p:spPr>
          </p:pic>
          <p:pic>
            <p:nvPicPr>
              <p:cNvPr id="27" name="Picture 19"/>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1431925" y="2438400"/>
                <a:ext cx="533400" cy="506960"/>
              </a:xfrm>
              <a:prstGeom prst="rect">
                <a:avLst/>
              </a:prstGeom>
              <a:noFill/>
              <a:ln w="9525">
                <a:noFill/>
                <a:round/>
                <a:headEnd/>
                <a:tailEnd/>
              </a:ln>
            </p:spPr>
          </p:pic>
          <p:pic>
            <p:nvPicPr>
              <p:cNvPr id="28" name="Picture 19"/>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2346325" y="2438400"/>
                <a:ext cx="533400" cy="506960"/>
              </a:xfrm>
              <a:prstGeom prst="rect">
                <a:avLst/>
              </a:prstGeom>
              <a:noFill/>
              <a:ln w="9525">
                <a:noFill/>
                <a:round/>
                <a:headEnd/>
                <a:tailEnd/>
              </a:ln>
            </p:spPr>
          </p:pic>
          <p:sp>
            <p:nvSpPr>
              <p:cNvPr id="29" name="AutoShape 1"/>
              <p:cNvSpPr>
                <a:spLocks noChangeArrowheads="1"/>
              </p:cNvSpPr>
              <p:nvPr/>
            </p:nvSpPr>
            <p:spPr bwMode="auto">
              <a:xfrm>
                <a:off x="1050925" y="3581400"/>
                <a:ext cx="1676400" cy="12172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38100">
                <a:solidFill>
                  <a:schemeClr val="bg1">
                    <a:lumMod val="75000"/>
                    <a:lumOff val="25000"/>
                  </a:schemeClr>
                </a:solidFill>
                <a:miter lim="800000"/>
                <a:headEnd/>
                <a:tailEnd/>
              </a:ln>
              <a:effectLst/>
            </p:spPr>
            <p:txBody>
              <a:bodyPr wrap="none" anchor="ctr">
                <a:prstTxWarp prst="textNoShape">
                  <a:avLst/>
                </a:prstTxWarp>
              </a:bodyPr>
              <a:lstStyle/>
              <a:p>
                <a:pPr algn="ctr">
                  <a:defRPr/>
                </a:pPr>
                <a:r>
                  <a:rPr lang="en-US" sz="1200" dirty="0" smtClean="0">
                    <a:solidFill>
                      <a:srgbClr val="000000"/>
                    </a:solidFill>
                    <a:latin typeface="Georgia"/>
                  </a:rPr>
                  <a:t>Parallel File </a:t>
                </a:r>
              </a:p>
              <a:p>
                <a:pPr algn="ctr">
                  <a:defRPr/>
                </a:pPr>
                <a:r>
                  <a:rPr lang="en-US" sz="1200" dirty="0" smtClean="0">
                    <a:solidFill>
                      <a:srgbClr val="000000"/>
                    </a:solidFill>
                    <a:latin typeface="Georgia"/>
                  </a:rPr>
                  <a:t>System (PFS)</a:t>
                </a:r>
                <a:endParaRPr lang="en-US" sz="1200" dirty="0">
                  <a:solidFill>
                    <a:srgbClr val="000000"/>
                  </a:solidFill>
                  <a:latin typeface="Georgia"/>
                </a:endParaRPr>
              </a:p>
            </p:txBody>
          </p:sp>
          <p:cxnSp>
            <p:nvCxnSpPr>
              <p:cNvPr id="30" name="Straight Arrow Connector 29"/>
              <p:cNvCxnSpPr>
                <a:stCxn id="35" idx="1"/>
              </p:cNvCxnSpPr>
              <p:nvPr/>
            </p:nvCxnSpPr>
            <p:spPr>
              <a:xfrm>
                <a:off x="1879119" y="3124200"/>
                <a:ext cx="10006" cy="526800"/>
              </a:xfrm>
              <a:prstGeom prst="straightConnector1">
                <a:avLst/>
              </a:prstGeom>
              <a:ln w="3810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bwMode="auto">
              <a:xfrm>
                <a:off x="441325" y="2362200"/>
                <a:ext cx="2590800" cy="2514600"/>
              </a:xfrm>
              <a:prstGeom prst="roundRect">
                <a:avLst/>
              </a:prstGeom>
              <a:noFill/>
              <a:ln>
                <a:solidFill>
                  <a:schemeClr val="tx1"/>
                </a:solidFill>
                <a:prstDash val="sysDash"/>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33" name="Straight Connector 32"/>
              <p:cNvCxnSpPr>
                <a:stCxn id="27" idx="3"/>
                <a:endCxn id="28" idx="1"/>
              </p:cNvCxnSpPr>
              <p:nvPr/>
            </p:nvCxnSpPr>
            <p:spPr>
              <a:xfrm>
                <a:off x="1965325" y="2691880"/>
                <a:ext cx="381000" cy="0"/>
              </a:xfrm>
              <a:prstGeom prst="line">
                <a:avLst/>
              </a:prstGeom>
              <a:ln w="28575" cmpd="sng">
                <a:solidFill>
                  <a:schemeClr val="bg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5" name="Right Brace 34"/>
              <p:cNvSpPr/>
              <p:nvPr/>
            </p:nvSpPr>
            <p:spPr>
              <a:xfrm rot="5400000">
                <a:off x="1736725" y="2133600"/>
                <a:ext cx="228600" cy="1752600"/>
              </a:xfrm>
              <a:prstGeom prst="rightBrace">
                <a:avLst>
                  <a:gd name="adj1" fmla="val 8333"/>
                  <a:gd name="adj2" fmla="val 48397"/>
                </a:avLst>
              </a:prstGeom>
              <a:ln w="19050" cmpd="sng">
                <a:solidFill>
                  <a:schemeClr val="bg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grpSp>
        <p:sp>
          <p:nvSpPr>
            <p:cNvPr id="5" name="TextBox 4"/>
            <p:cNvSpPr txBox="1"/>
            <p:nvPr/>
          </p:nvSpPr>
          <p:spPr>
            <a:xfrm>
              <a:off x="1377043" y="3557047"/>
              <a:ext cx="2286000" cy="418576"/>
            </a:xfrm>
            <a:prstGeom prst="rect">
              <a:avLst/>
            </a:prstGeom>
            <a:noFill/>
          </p:spPr>
          <p:txBody>
            <a:bodyPr wrap="square" rtlCol="0">
              <a:spAutoFit/>
            </a:bodyPr>
            <a:lstStyle/>
            <a:p>
              <a:pPr algn="ctr"/>
              <a:r>
                <a:rPr lang="en-US" dirty="0" smtClean="0">
                  <a:solidFill>
                    <a:schemeClr val="bg1"/>
                  </a:solidFill>
                  <a:latin typeface="Times"/>
                  <a:cs typeface="Times"/>
                </a:rPr>
                <a:t>N</a:t>
              </a:r>
              <a:r>
                <a:rPr lang="en-US" dirty="0" smtClean="0">
                  <a:solidFill>
                    <a:schemeClr val="bg1"/>
                  </a:solidFill>
                  <a:latin typeface="Wingdings"/>
                  <a:ea typeface="Wingdings"/>
                  <a:cs typeface="Wingdings"/>
                  <a:sym typeface="Wingdings"/>
                </a:rPr>
                <a:t></a:t>
              </a:r>
              <a:r>
                <a:rPr lang="en-US" dirty="0" smtClean="0">
                  <a:solidFill>
                    <a:schemeClr val="bg1"/>
                  </a:solidFill>
                  <a:latin typeface="Times"/>
                  <a:cs typeface="Times"/>
                </a:rPr>
                <a:t>1 (Funneled)</a:t>
              </a:r>
              <a:endParaRPr lang="en-US" dirty="0">
                <a:solidFill>
                  <a:schemeClr val="bg1"/>
                </a:solidFill>
                <a:latin typeface="Times"/>
                <a:cs typeface="Times"/>
              </a:endParaRPr>
            </a:p>
          </p:txBody>
        </p:sp>
      </p:grpSp>
      <p:grpSp>
        <p:nvGrpSpPr>
          <p:cNvPr id="9" name="Group 8"/>
          <p:cNvGrpSpPr/>
          <p:nvPr/>
        </p:nvGrpSpPr>
        <p:grpSpPr>
          <a:xfrm>
            <a:off x="5562601" y="3593068"/>
            <a:ext cx="2362200" cy="2350533"/>
            <a:chOff x="5867400" y="3670020"/>
            <a:chExt cx="2446564" cy="2502180"/>
          </a:xfrm>
        </p:grpSpPr>
        <p:grpSp>
          <p:nvGrpSpPr>
            <p:cNvPr id="57" name="Group 56"/>
            <p:cNvGrpSpPr/>
            <p:nvPr/>
          </p:nvGrpSpPr>
          <p:grpSpPr>
            <a:xfrm>
              <a:off x="5867400" y="4038600"/>
              <a:ext cx="2209800" cy="2133600"/>
              <a:chOff x="6248400" y="2362200"/>
              <a:chExt cx="2590800" cy="2514600"/>
            </a:xfrm>
          </p:grpSpPr>
          <p:sp>
            <p:nvSpPr>
              <p:cNvPr id="58" name="Rounded Rectangle 57"/>
              <p:cNvSpPr/>
              <p:nvPr/>
            </p:nvSpPr>
            <p:spPr bwMode="auto">
              <a:xfrm>
                <a:off x="6248400" y="2362200"/>
                <a:ext cx="2590800" cy="2514600"/>
              </a:xfrm>
              <a:prstGeom prst="roundRect">
                <a:avLst/>
              </a:prstGeom>
              <a:noFill/>
              <a:ln>
                <a:solidFill>
                  <a:schemeClr val="tx1"/>
                </a:solidFill>
                <a:prstDash val="sysDash"/>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9" name="Picture 19"/>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6553201" y="2438400"/>
                <a:ext cx="533400" cy="506960"/>
              </a:xfrm>
              <a:prstGeom prst="rect">
                <a:avLst/>
              </a:prstGeom>
              <a:noFill/>
              <a:ln w="9525">
                <a:noFill/>
                <a:round/>
                <a:headEnd/>
                <a:tailEnd/>
              </a:ln>
            </p:spPr>
          </p:pic>
          <p:pic>
            <p:nvPicPr>
              <p:cNvPr id="60" name="Picture 19"/>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7239000" y="2438400"/>
                <a:ext cx="533400" cy="506960"/>
              </a:xfrm>
              <a:prstGeom prst="rect">
                <a:avLst/>
              </a:prstGeom>
              <a:noFill/>
              <a:ln w="9525">
                <a:noFill/>
                <a:round/>
                <a:headEnd/>
                <a:tailEnd/>
              </a:ln>
            </p:spPr>
          </p:pic>
          <p:pic>
            <p:nvPicPr>
              <p:cNvPr id="65" name="Picture 19"/>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8153400" y="2438400"/>
                <a:ext cx="533400" cy="506960"/>
              </a:xfrm>
              <a:prstGeom prst="rect">
                <a:avLst/>
              </a:prstGeom>
              <a:noFill/>
              <a:ln w="9525">
                <a:noFill/>
                <a:round/>
                <a:headEnd/>
                <a:tailEnd/>
              </a:ln>
            </p:spPr>
          </p:pic>
          <p:cxnSp>
            <p:nvCxnSpPr>
              <p:cNvPr id="66" name="Straight Arrow Connector 65"/>
              <p:cNvCxnSpPr>
                <a:stCxn id="59" idx="2"/>
              </p:cNvCxnSpPr>
              <p:nvPr/>
            </p:nvCxnSpPr>
            <p:spPr>
              <a:xfrm>
                <a:off x="6819901" y="2945360"/>
                <a:ext cx="571499" cy="788440"/>
              </a:xfrm>
              <a:prstGeom prst="straightConnector1">
                <a:avLst/>
              </a:prstGeom>
              <a:ln w="3810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ounded Rectangle 66"/>
              <p:cNvSpPr/>
              <p:nvPr/>
            </p:nvSpPr>
            <p:spPr bwMode="auto">
              <a:xfrm>
                <a:off x="6248400" y="2362200"/>
                <a:ext cx="2590800" cy="2514600"/>
              </a:xfrm>
              <a:prstGeom prst="roundRect">
                <a:avLst/>
              </a:prstGeom>
              <a:noFill/>
              <a:ln>
                <a:solidFill>
                  <a:schemeClr val="tx1"/>
                </a:solidFill>
                <a:prstDash val="sysDash"/>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68" name="Straight Connector 67"/>
              <p:cNvCxnSpPr>
                <a:stCxn id="60" idx="3"/>
                <a:endCxn id="65" idx="1"/>
              </p:cNvCxnSpPr>
              <p:nvPr/>
            </p:nvCxnSpPr>
            <p:spPr>
              <a:xfrm>
                <a:off x="7772400" y="2691880"/>
                <a:ext cx="381000" cy="0"/>
              </a:xfrm>
              <a:prstGeom prst="line">
                <a:avLst/>
              </a:prstGeom>
              <a:ln w="28575" cmpd="sng">
                <a:solidFill>
                  <a:schemeClr val="bg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60" idx="2"/>
              </p:cNvCxnSpPr>
              <p:nvPr/>
            </p:nvCxnSpPr>
            <p:spPr>
              <a:xfrm>
                <a:off x="7505700" y="2945360"/>
                <a:ext cx="190500" cy="705640"/>
              </a:xfrm>
              <a:prstGeom prst="straightConnector1">
                <a:avLst/>
              </a:prstGeom>
              <a:ln w="3810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5" idx="2"/>
              </p:cNvCxnSpPr>
              <p:nvPr/>
            </p:nvCxnSpPr>
            <p:spPr>
              <a:xfrm flipH="1">
                <a:off x="8001000" y="2945360"/>
                <a:ext cx="419100" cy="636040"/>
              </a:xfrm>
              <a:prstGeom prst="straightConnector1">
                <a:avLst/>
              </a:prstGeom>
              <a:ln w="3810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AutoShape 1"/>
              <p:cNvSpPr>
                <a:spLocks noChangeArrowheads="1"/>
              </p:cNvSpPr>
              <p:nvPr/>
            </p:nvSpPr>
            <p:spPr bwMode="auto">
              <a:xfrm>
                <a:off x="6858000" y="3581400"/>
                <a:ext cx="1676400" cy="12172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38100">
                <a:solidFill>
                  <a:schemeClr val="bg1">
                    <a:lumMod val="75000"/>
                    <a:lumOff val="25000"/>
                  </a:schemeClr>
                </a:solidFill>
                <a:miter lim="800000"/>
                <a:headEnd/>
                <a:tailEnd/>
              </a:ln>
              <a:effectLst/>
            </p:spPr>
            <p:txBody>
              <a:bodyPr wrap="none" anchor="ctr">
                <a:prstTxWarp prst="textNoShape">
                  <a:avLst/>
                </a:prstTxWarp>
              </a:bodyPr>
              <a:lstStyle/>
              <a:p>
                <a:pPr algn="ctr">
                  <a:defRPr/>
                </a:pPr>
                <a:r>
                  <a:rPr lang="en-US" sz="1200" dirty="0" smtClean="0">
                    <a:solidFill>
                      <a:srgbClr val="000000"/>
                    </a:solidFill>
                    <a:latin typeface="Georgia"/>
                  </a:rPr>
                  <a:t>Parallel File </a:t>
                </a:r>
              </a:p>
              <a:p>
                <a:pPr algn="ctr">
                  <a:defRPr/>
                </a:pPr>
                <a:r>
                  <a:rPr lang="en-US" sz="1200" dirty="0" smtClean="0">
                    <a:solidFill>
                      <a:srgbClr val="000000"/>
                    </a:solidFill>
                    <a:latin typeface="Georgia"/>
                  </a:rPr>
                  <a:t>System (PFS)</a:t>
                </a:r>
                <a:endParaRPr lang="en-US" sz="1200" dirty="0">
                  <a:solidFill>
                    <a:srgbClr val="000000"/>
                  </a:solidFill>
                  <a:latin typeface="Georgia"/>
                </a:endParaRPr>
              </a:p>
            </p:txBody>
          </p:sp>
        </p:grpSp>
        <p:sp>
          <p:nvSpPr>
            <p:cNvPr id="72" name="TextBox 71"/>
            <p:cNvSpPr txBox="1"/>
            <p:nvPr/>
          </p:nvSpPr>
          <p:spPr>
            <a:xfrm>
              <a:off x="5867400" y="3670020"/>
              <a:ext cx="2446564" cy="393160"/>
            </a:xfrm>
            <a:prstGeom prst="rect">
              <a:avLst/>
            </a:prstGeom>
            <a:noFill/>
          </p:spPr>
          <p:txBody>
            <a:bodyPr wrap="square" rtlCol="0">
              <a:spAutoFit/>
            </a:bodyPr>
            <a:lstStyle/>
            <a:p>
              <a:pPr algn="ctr"/>
              <a:r>
                <a:rPr lang="en-US" dirty="0" smtClean="0">
                  <a:solidFill>
                    <a:schemeClr val="bg1"/>
                  </a:solidFill>
                  <a:latin typeface="Times"/>
                  <a:cs typeface="Times"/>
                </a:rPr>
                <a:t>N</a:t>
              </a:r>
              <a:r>
                <a:rPr lang="en-US" dirty="0" smtClean="0">
                  <a:solidFill>
                    <a:schemeClr val="bg1"/>
                  </a:solidFill>
                  <a:latin typeface="Wingdings"/>
                  <a:ea typeface="Wingdings"/>
                  <a:cs typeface="Wingdings"/>
                  <a:sym typeface="Wingdings"/>
                </a:rPr>
                <a:t></a:t>
              </a:r>
              <a:r>
                <a:rPr lang="en-US" dirty="0" smtClean="0">
                  <a:solidFill>
                    <a:schemeClr val="bg1"/>
                  </a:solidFill>
                  <a:latin typeface="Times"/>
                  <a:cs typeface="Times"/>
                </a:rPr>
                <a:t>N (Direct)</a:t>
              </a:r>
              <a:endParaRPr lang="en-US" dirty="0">
                <a:solidFill>
                  <a:schemeClr val="bg1"/>
                </a:solidFill>
                <a:latin typeface="Times"/>
                <a:cs typeface="Times"/>
              </a:endParaRPr>
            </a:p>
          </p:txBody>
        </p:sp>
      </p:grpSp>
      <p:grpSp>
        <p:nvGrpSpPr>
          <p:cNvPr id="8" name="Group 7"/>
          <p:cNvGrpSpPr/>
          <p:nvPr/>
        </p:nvGrpSpPr>
        <p:grpSpPr>
          <a:xfrm>
            <a:off x="2895599" y="3593067"/>
            <a:ext cx="2362201" cy="2372483"/>
            <a:chOff x="3336471" y="3570121"/>
            <a:chExt cx="2530930" cy="2602079"/>
          </a:xfrm>
        </p:grpSpPr>
        <p:grpSp>
          <p:nvGrpSpPr>
            <p:cNvPr id="41" name="Group 40"/>
            <p:cNvGrpSpPr/>
            <p:nvPr/>
          </p:nvGrpSpPr>
          <p:grpSpPr>
            <a:xfrm>
              <a:off x="3581400" y="3962400"/>
              <a:ext cx="2286000" cy="2209800"/>
              <a:chOff x="3276600" y="2362200"/>
              <a:chExt cx="2590800" cy="2514600"/>
            </a:xfrm>
          </p:grpSpPr>
          <p:pic>
            <p:nvPicPr>
              <p:cNvPr id="42" name="Picture 19"/>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3581401" y="2438400"/>
                <a:ext cx="533400" cy="506960"/>
              </a:xfrm>
              <a:prstGeom prst="rect">
                <a:avLst/>
              </a:prstGeom>
              <a:noFill/>
              <a:ln w="9525">
                <a:noFill/>
                <a:round/>
                <a:headEnd/>
                <a:tailEnd/>
              </a:ln>
            </p:spPr>
          </p:pic>
          <p:pic>
            <p:nvPicPr>
              <p:cNvPr id="47" name="Picture 19"/>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4267200" y="2438400"/>
                <a:ext cx="533400" cy="506960"/>
              </a:xfrm>
              <a:prstGeom prst="rect">
                <a:avLst/>
              </a:prstGeom>
              <a:noFill/>
              <a:ln w="9525">
                <a:noFill/>
                <a:round/>
                <a:headEnd/>
                <a:tailEnd/>
              </a:ln>
            </p:spPr>
          </p:pic>
          <p:pic>
            <p:nvPicPr>
              <p:cNvPr id="48" name="Picture 19"/>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5181600" y="2438400"/>
                <a:ext cx="533400" cy="506960"/>
              </a:xfrm>
              <a:prstGeom prst="rect">
                <a:avLst/>
              </a:prstGeom>
              <a:noFill/>
              <a:ln w="9525">
                <a:noFill/>
                <a:round/>
                <a:headEnd/>
                <a:tailEnd/>
              </a:ln>
            </p:spPr>
          </p:pic>
          <p:sp>
            <p:nvSpPr>
              <p:cNvPr id="49" name="AutoShape 1"/>
              <p:cNvSpPr>
                <a:spLocks noChangeArrowheads="1"/>
              </p:cNvSpPr>
              <p:nvPr/>
            </p:nvSpPr>
            <p:spPr bwMode="auto">
              <a:xfrm>
                <a:off x="3657600" y="3581400"/>
                <a:ext cx="1676400" cy="121729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38100">
                <a:solidFill>
                  <a:schemeClr val="bg1">
                    <a:lumMod val="75000"/>
                    <a:lumOff val="25000"/>
                  </a:schemeClr>
                </a:solidFill>
                <a:miter lim="800000"/>
                <a:headEnd/>
                <a:tailEnd/>
              </a:ln>
              <a:effectLst/>
            </p:spPr>
            <p:txBody>
              <a:bodyPr wrap="none" anchor="ctr">
                <a:prstTxWarp prst="textNoShape">
                  <a:avLst/>
                </a:prstTxWarp>
              </a:bodyPr>
              <a:lstStyle/>
              <a:p>
                <a:pPr algn="ctr">
                  <a:defRPr/>
                </a:pPr>
                <a:r>
                  <a:rPr lang="en-US" sz="1200" dirty="0" smtClean="0">
                    <a:solidFill>
                      <a:srgbClr val="000000"/>
                    </a:solidFill>
                    <a:latin typeface="Georgia"/>
                  </a:rPr>
                  <a:t>Parallel File </a:t>
                </a:r>
              </a:p>
              <a:p>
                <a:pPr algn="ctr">
                  <a:defRPr/>
                </a:pPr>
                <a:r>
                  <a:rPr lang="en-US" sz="1200" dirty="0" smtClean="0">
                    <a:solidFill>
                      <a:srgbClr val="000000"/>
                    </a:solidFill>
                    <a:latin typeface="Georgia"/>
                  </a:rPr>
                  <a:t>System (PFS)</a:t>
                </a:r>
                <a:endParaRPr lang="en-US" sz="1200" dirty="0">
                  <a:solidFill>
                    <a:srgbClr val="000000"/>
                  </a:solidFill>
                  <a:latin typeface="Georgia"/>
                </a:endParaRPr>
              </a:p>
            </p:txBody>
          </p:sp>
          <p:cxnSp>
            <p:nvCxnSpPr>
              <p:cNvPr id="50" name="Straight Arrow Connector 49"/>
              <p:cNvCxnSpPr>
                <a:stCxn id="53" idx="1"/>
              </p:cNvCxnSpPr>
              <p:nvPr/>
            </p:nvCxnSpPr>
            <p:spPr>
              <a:xfrm>
                <a:off x="4240093" y="3124200"/>
                <a:ext cx="255707" cy="526800"/>
              </a:xfrm>
              <a:prstGeom prst="straightConnector1">
                <a:avLst/>
              </a:prstGeom>
              <a:ln w="3810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bwMode="auto">
              <a:xfrm>
                <a:off x="3276600" y="2362200"/>
                <a:ext cx="2590800" cy="2514600"/>
              </a:xfrm>
              <a:prstGeom prst="roundRect">
                <a:avLst/>
              </a:prstGeom>
              <a:noFill/>
              <a:ln>
                <a:solidFill>
                  <a:schemeClr val="tx1"/>
                </a:solidFill>
                <a:prstDash val="sysDash"/>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52" name="Straight Connector 51"/>
              <p:cNvCxnSpPr>
                <a:stCxn id="47" idx="3"/>
                <a:endCxn id="48" idx="1"/>
              </p:cNvCxnSpPr>
              <p:nvPr/>
            </p:nvCxnSpPr>
            <p:spPr>
              <a:xfrm>
                <a:off x="4800600" y="2691880"/>
                <a:ext cx="381000" cy="0"/>
              </a:xfrm>
              <a:prstGeom prst="line">
                <a:avLst/>
              </a:prstGeom>
              <a:ln w="28575" cmpd="sng">
                <a:solidFill>
                  <a:schemeClr val="bg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3" name="Right Brace 52"/>
              <p:cNvSpPr/>
              <p:nvPr/>
            </p:nvSpPr>
            <p:spPr>
              <a:xfrm rot="5400000">
                <a:off x="4114800" y="2667000"/>
                <a:ext cx="228600" cy="685800"/>
              </a:xfrm>
              <a:prstGeom prst="rightBrace">
                <a:avLst>
                  <a:gd name="adj1" fmla="val 8333"/>
                  <a:gd name="adj2" fmla="val 48397"/>
                </a:avLst>
              </a:prstGeom>
              <a:ln w="19050" cmpd="sng">
                <a:solidFill>
                  <a:schemeClr val="bg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55" name="Right Brace 54"/>
              <p:cNvSpPr/>
              <p:nvPr/>
            </p:nvSpPr>
            <p:spPr>
              <a:xfrm rot="5400000">
                <a:off x="4953000" y="2667000"/>
                <a:ext cx="228600" cy="685800"/>
              </a:xfrm>
              <a:prstGeom prst="rightBrace">
                <a:avLst>
                  <a:gd name="adj1" fmla="val 8333"/>
                  <a:gd name="adj2" fmla="val 48397"/>
                </a:avLst>
              </a:prstGeom>
              <a:ln w="19050" cmpd="sng">
                <a:solidFill>
                  <a:schemeClr val="bg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cxnSp>
            <p:nvCxnSpPr>
              <p:cNvPr id="56" name="Straight Arrow Connector 55"/>
              <p:cNvCxnSpPr>
                <a:stCxn id="55" idx="1"/>
              </p:cNvCxnSpPr>
              <p:nvPr/>
            </p:nvCxnSpPr>
            <p:spPr>
              <a:xfrm flipH="1">
                <a:off x="4800602" y="3124200"/>
                <a:ext cx="277691" cy="457200"/>
              </a:xfrm>
              <a:prstGeom prst="straightConnector1">
                <a:avLst/>
              </a:prstGeom>
              <a:ln w="38100" cmpd="sng">
                <a:solidFill>
                  <a:schemeClr val="bg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3336471" y="3570121"/>
              <a:ext cx="2530930" cy="405074"/>
            </a:xfrm>
            <a:prstGeom prst="rect">
              <a:avLst/>
            </a:prstGeom>
            <a:noFill/>
          </p:spPr>
          <p:txBody>
            <a:bodyPr wrap="square" rtlCol="0">
              <a:spAutoFit/>
            </a:bodyPr>
            <a:lstStyle/>
            <a:p>
              <a:pPr algn="ctr"/>
              <a:r>
                <a:rPr lang="en-US" dirty="0" smtClean="0">
                  <a:solidFill>
                    <a:schemeClr val="bg1"/>
                  </a:solidFill>
                  <a:latin typeface="Times"/>
                  <a:cs typeface="Times"/>
                </a:rPr>
                <a:t>N</a:t>
              </a:r>
              <a:r>
                <a:rPr lang="en-US" dirty="0" smtClean="0">
                  <a:solidFill>
                    <a:schemeClr val="bg1"/>
                  </a:solidFill>
                  <a:latin typeface="Wingdings"/>
                  <a:ea typeface="Wingdings"/>
                  <a:cs typeface="Wingdings"/>
                  <a:sym typeface="Wingdings"/>
                </a:rPr>
                <a:t></a:t>
              </a:r>
              <a:r>
                <a:rPr lang="en-US" dirty="0" smtClean="0">
                  <a:solidFill>
                    <a:schemeClr val="bg1"/>
                  </a:solidFill>
                  <a:latin typeface="Times"/>
                  <a:cs typeface="Times"/>
                </a:rPr>
                <a:t>M (Grouped)</a:t>
              </a:r>
              <a:endParaRPr lang="en-US" dirty="0">
                <a:solidFill>
                  <a:schemeClr val="bg1"/>
                </a:solidFill>
                <a:latin typeface="Times"/>
                <a:cs typeface="Times"/>
              </a:endParaRPr>
            </a:p>
          </p:txBody>
        </p:sp>
      </p:grpSp>
      <p:sp>
        <p:nvSpPr>
          <p:cNvPr id="78" name="TextBox 77"/>
          <p:cNvSpPr txBox="1"/>
          <p:nvPr/>
        </p:nvSpPr>
        <p:spPr>
          <a:xfrm>
            <a:off x="914400" y="6031468"/>
            <a:ext cx="1676400" cy="369332"/>
          </a:xfrm>
          <a:prstGeom prst="rect">
            <a:avLst/>
          </a:prstGeom>
          <a:noFill/>
        </p:spPr>
        <p:txBody>
          <a:bodyPr wrap="square" rtlCol="0">
            <a:spAutoFit/>
          </a:bodyPr>
          <a:lstStyle/>
          <a:p>
            <a:pPr algn="ctr"/>
            <a:r>
              <a:rPr lang="en-US" dirty="0" smtClean="0">
                <a:solidFill>
                  <a:srgbClr val="FF0000"/>
                </a:solidFill>
                <a:latin typeface="Times"/>
                <a:cs typeface="Times"/>
              </a:rPr>
              <a:t>Not scalable</a:t>
            </a:r>
            <a:endParaRPr lang="en-US" dirty="0">
              <a:solidFill>
                <a:srgbClr val="FF0000"/>
              </a:solidFill>
              <a:latin typeface="Times"/>
              <a:cs typeface="Times"/>
            </a:endParaRPr>
          </a:p>
        </p:txBody>
      </p:sp>
      <p:sp>
        <p:nvSpPr>
          <p:cNvPr id="79" name="TextBox 78"/>
          <p:cNvSpPr txBox="1"/>
          <p:nvPr/>
        </p:nvSpPr>
        <p:spPr>
          <a:xfrm>
            <a:off x="2362200" y="5943600"/>
            <a:ext cx="3581400" cy="646331"/>
          </a:xfrm>
          <a:prstGeom prst="rect">
            <a:avLst/>
          </a:prstGeom>
          <a:noFill/>
        </p:spPr>
        <p:txBody>
          <a:bodyPr wrap="square" rtlCol="0">
            <a:spAutoFit/>
          </a:bodyPr>
          <a:lstStyle/>
          <a:p>
            <a:pPr algn="ctr"/>
            <a:r>
              <a:rPr lang="en-US" dirty="0">
                <a:solidFill>
                  <a:srgbClr val="FF0000"/>
                </a:solidFill>
                <a:latin typeface="Times"/>
              </a:rPr>
              <a:t>Best compromise </a:t>
            </a:r>
            <a:endParaRPr lang="en-US" dirty="0" smtClean="0">
              <a:solidFill>
                <a:srgbClr val="FF0000"/>
              </a:solidFill>
              <a:latin typeface="Times"/>
            </a:endParaRPr>
          </a:p>
          <a:p>
            <a:pPr algn="ctr"/>
            <a:r>
              <a:rPr lang="en-US" dirty="0" smtClean="0">
                <a:solidFill>
                  <a:srgbClr val="FF0000"/>
                </a:solidFill>
                <a:latin typeface="Times"/>
              </a:rPr>
              <a:t>but complex</a:t>
            </a:r>
            <a:endParaRPr lang="en-US" dirty="0">
              <a:solidFill>
                <a:srgbClr val="FF0000"/>
              </a:solidFill>
              <a:latin typeface="Times"/>
            </a:endParaRPr>
          </a:p>
        </p:txBody>
      </p:sp>
      <p:sp>
        <p:nvSpPr>
          <p:cNvPr id="80" name="TextBox 79"/>
          <p:cNvSpPr txBox="1"/>
          <p:nvPr/>
        </p:nvSpPr>
        <p:spPr>
          <a:xfrm>
            <a:off x="5562600" y="5943600"/>
            <a:ext cx="2286000" cy="646331"/>
          </a:xfrm>
          <a:prstGeom prst="rect">
            <a:avLst/>
          </a:prstGeom>
          <a:noFill/>
        </p:spPr>
        <p:txBody>
          <a:bodyPr wrap="square" rtlCol="0">
            <a:spAutoFit/>
          </a:bodyPr>
          <a:lstStyle/>
          <a:p>
            <a:pPr algn="ctr" defTabSz="914099"/>
            <a:r>
              <a:rPr lang="en-US" dirty="0" smtClean="0">
                <a:solidFill>
                  <a:srgbClr val="FF0000"/>
                </a:solidFill>
                <a:latin typeface="Times"/>
              </a:rPr>
              <a:t>Easiest but</a:t>
            </a:r>
            <a:endParaRPr lang="en-US" dirty="0">
              <a:solidFill>
                <a:srgbClr val="FF0000"/>
              </a:solidFill>
              <a:latin typeface="Times"/>
            </a:endParaRPr>
          </a:p>
          <a:p>
            <a:pPr algn="ctr" defTabSz="914099"/>
            <a:r>
              <a:rPr lang="en-US" dirty="0">
                <a:solidFill>
                  <a:srgbClr val="FF0000"/>
                </a:solidFill>
                <a:latin typeface="Times"/>
              </a:rPr>
              <a:t>c</a:t>
            </a:r>
            <a:r>
              <a:rPr lang="en-US" dirty="0" smtClean="0">
                <a:solidFill>
                  <a:srgbClr val="FF0000"/>
                </a:solidFill>
                <a:latin typeface="Times"/>
              </a:rPr>
              <a:t>ontention </a:t>
            </a:r>
            <a:r>
              <a:rPr lang="en-US" dirty="0">
                <a:solidFill>
                  <a:srgbClr val="FF0000"/>
                </a:solidFill>
                <a:latin typeface="Times"/>
              </a:rPr>
              <a:t>on </a:t>
            </a:r>
            <a:r>
              <a:rPr lang="en-US" dirty="0" smtClean="0">
                <a:solidFill>
                  <a:srgbClr val="FF0000"/>
                </a:solidFill>
                <a:latin typeface="Times"/>
              </a:rPr>
              <a:t>PFS</a:t>
            </a:r>
          </a:p>
        </p:txBody>
      </p:sp>
      <p:sp>
        <p:nvSpPr>
          <p:cNvPr id="12" name="Date Placeholder 11"/>
          <p:cNvSpPr>
            <a:spLocks noGrp="1"/>
          </p:cNvSpPr>
          <p:nvPr>
            <p:ph type="dt" sz="half" idx="11"/>
          </p:nvPr>
        </p:nvSpPr>
        <p:spPr/>
        <p:txBody>
          <a:bodyPr/>
          <a:lstStyle/>
          <a:p>
            <a:r>
              <a:rPr lang="en-US" smtClean="0"/>
              <a:t>Tanzima Islam (tislam@purdue.edu)</a:t>
            </a:r>
            <a:endParaRPr lang="en-US" dirty="0"/>
          </a:p>
        </p:txBody>
      </p:sp>
      <p:sp>
        <p:nvSpPr>
          <p:cNvPr id="13" name="Footer Placeholder 12"/>
          <p:cNvSpPr>
            <a:spLocks noGrp="1"/>
          </p:cNvSpPr>
          <p:nvPr>
            <p:ph type="ftr" sz="quarter" idx="3"/>
          </p:nvPr>
        </p:nvSpPr>
        <p:spPr/>
        <p:txBody>
          <a:bodyPr/>
          <a:lstStyle/>
          <a:p>
            <a:r>
              <a:rPr lang="en-US" smtClean="0"/>
              <a:t>Reliable &amp; Scalable Checkpointing Systems</a:t>
            </a:r>
            <a:endParaRPr lang="en-US" dirty="0"/>
          </a:p>
        </p:txBody>
      </p:sp>
      <p:sp>
        <p:nvSpPr>
          <p:cNvPr id="10" name="Slide Number Placeholder 9"/>
          <p:cNvSpPr>
            <a:spLocks noGrp="1"/>
          </p:cNvSpPr>
          <p:nvPr>
            <p:ph type="sldNum" sz="quarter" idx="4"/>
          </p:nvPr>
        </p:nvSpPr>
        <p:spPr/>
        <p:txBody>
          <a:bodyPr/>
          <a:lstStyle/>
          <a:p>
            <a:fld id="{0EF8A7D6-9BFA-C441-9BC7-0AEF5299FFED}" type="slidenum">
              <a:rPr lang="en-US" smtClean="0"/>
              <a:pPr/>
              <a:t>8</a:t>
            </a:fld>
            <a:endParaRPr lang="en-US" dirty="0"/>
          </a:p>
        </p:txBody>
      </p:sp>
      <p:cxnSp>
        <p:nvCxnSpPr>
          <p:cNvPr id="15" name="Straight Connector 14"/>
          <p:cNvCxnSpPr/>
          <p:nvPr/>
        </p:nvCxnSpPr>
        <p:spPr>
          <a:xfrm>
            <a:off x="6477000" y="4483471"/>
            <a:ext cx="838200"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518430" y="4712071"/>
            <a:ext cx="1330170" cy="1232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315200" y="4953000"/>
            <a:ext cx="838200"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8763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6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0"/>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7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p:bldP spid="34" grpId="1"/>
      <p:bldP spid="38" grpId="0" animBg="1"/>
      <p:bldP spid="38" grpId="1" animBg="1"/>
      <p:bldP spid="39" grpId="0"/>
      <p:bldP spid="39" grpId="1"/>
      <p:bldP spid="40" grpId="0"/>
      <p:bldP spid="40" grpId="1"/>
      <p:bldP spid="78" grpId="0"/>
      <p:bldP spid="79" grpId="0"/>
      <p:bldP spid="80" grpId="0"/>
    </p:bldLst>
  </p:timing>
</p:sld>
</file>

<file path=ppt/theme/theme1.xml><?xml version="1.0" encoding="utf-8"?>
<a:theme xmlns:a="http://schemas.openxmlformats.org/drawingml/2006/main" name="TC10286740999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
    <a:dk1>
      <a:srgbClr val="000000"/>
    </a:dk1>
    <a:lt1>
      <a:srgbClr val="FFFFFF"/>
    </a:lt1>
    <a:dk2>
      <a:srgbClr val="000099"/>
    </a:dk2>
    <a:lt2>
      <a:srgbClr val="000099"/>
    </a:lt2>
    <a:accent1>
      <a:srgbClr val="FF6633"/>
    </a:accent1>
    <a:accent2>
      <a:srgbClr val="CC0000"/>
    </a:accent2>
    <a:accent3>
      <a:srgbClr val="FFFFFF"/>
    </a:accent3>
    <a:accent4>
      <a:srgbClr val="000000"/>
    </a:accent4>
    <a:accent5>
      <a:srgbClr val="FFB8AD"/>
    </a:accent5>
    <a:accent6>
      <a:srgbClr val="B90000"/>
    </a:accent6>
    <a:hlink>
      <a:srgbClr val="FF0000"/>
    </a:hlink>
    <a:folHlink>
      <a:srgbClr val="9C3F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F3AC50-D0AB-4347-8E2F-3713E4B1C4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35802</TotalTime>
  <Words>6031</Words>
  <Application>Microsoft Office PowerPoint</Application>
  <PresentationFormat>On-screen Show (4:3)</PresentationFormat>
  <Paragraphs>1394</Paragraphs>
  <Slides>72</Slides>
  <Notes>36</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TC102867409990</vt:lpstr>
      <vt:lpstr>Reliable and Scalable Checkpointing Systems for Distributed Computing Environments</vt:lpstr>
      <vt:lpstr>Distributed Computing Environments</vt:lpstr>
      <vt:lpstr>Fault-tolerance with Checkpoint-Restart</vt:lpstr>
      <vt:lpstr>Challenges in Checkpointing Systems</vt:lpstr>
      <vt:lpstr>Contributions of This Thesis</vt:lpstr>
      <vt:lpstr>Agenda</vt:lpstr>
      <vt:lpstr>A Scalable Checkpointing System using Data-Aware Aggregation and Compression</vt:lpstr>
      <vt:lpstr>Big Picture of HPC</vt:lpstr>
      <vt:lpstr>Checkpointing in HPC</vt:lpstr>
      <vt:lpstr>Impact of Load on PFS at Large Scale</vt:lpstr>
      <vt:lpstr>What is the Problem?</vt:lpstr>
      <vt:lpstr>Our Contributions</vt:lpstr>
      <vt:lpstr>Naïve Solution: Data-Agnostic Compression</vt:lpstr>
      <vt:lpstr>Our Solution: [Step 1] Identify Similar Variables Across Processes </vt:lpstr>
      <vt:lpstr>[Step 3] Data-Aware Aggregation &amp; Compression</vt:lpstr>
      <vt:lpstr>How mcrEngine Works</vt:lpstr>
      <vt:lpstr>Evaluation</vt:lpstr>
      <vt:lpstr>Evaluation Metrics</vt:lpstr>
      <vt:lpstr>No Benefit with Data-Agnostic Double Compression</vt:lpstr>
      <vt:lpstr>PowerPoint Presentation</vt:lpstr>
      <vt:lpstr>Data-Aware Technique Always Wins  over Data-Agnostic</vt:lpstr>
      <vt:lpstr>Summary of Effectiveness Study</vt:lpstr>
      <vt:lpstr>Impact of Data-Aware Compression on Latency</vt:lpstr>
      <vt:lpstr>Impact of Aggregation &amp; Compression on Latency</vt:lpstr>
      <vt:lpstr>End-to-End Checkpointing Overhead</vt:lpstr>
      <vt:lpstr>End-to-End Restart Overhead</vt:lpstr>
      <vt:lpstr>Summary of Scalable Checkpointing System</vt:lpstr>
      <vt:lpstr>Benefit-Aware Clustering of Checkpoints from Parallel Applications</vt:lpstr>
      <vt:lpstr>Our Goal &amp; Contributions</vt:lpstr>
      <vt:lpstr>Different Clustering Schemes</vt:lpstr>
      <vt:lpstr>Research Questions</vt:lpstr>
      <vt:lpstr>Benefit-Aware Clustering</vt:lpstr>
      <vt:lpstr>Novel Dissimilarity Metric</vt:lpstr>
      <vt:lpstr>How Benefit-Aware Clustering works</vt:lpstr>
      <vt:lpstr>Structure of mcrCluster</vt:lpstr>
      <vt:lpstr>Evaluation</vt:lpstr>
      <vt:lpstr>Effectiveness of mcrCluster</vt:lpstr>
      <vt:lpstr>Effectiveness of Sampling</vt:lpstr>
      <vt:lpstr>Contributions of mcrCluster</vt:lpstr>
      <vt:lpstr>Applicability of My Research</vt:lpstr>
      <vt:lpstr>Conclusions</vt:lpstr>
      <vt:lpstr>PowerPoint Presentation</vt:lpstr>
      <vt:lpstr>Future Directions: Reliability</vt:lpstr>
      <vt:lpstr>Future Directions: Performance</vt:lpstr>
      <vt:lpstr>Contact Information</vt:lpstr>
      <vt:lpstr>Effectiveness of mcrCluster</vt:lpstr>
      <vt:lpstr>Backup Slides</vt:lpstr>
      <vt:lpstr>[Backup Slide] Failures in HPC</vt:lpstr>
      <vt:lpstr>[Backup Slide] Failures in HPC</vt:lpstr>
      <vt:lpstr>[Backup Slides] Falcon</vt:lpstr>
      <vt:lpstr>[Backup Slide] Breakdown of Overheads</vt:lpstr>
      <vt:lpstr>[Backup Slide] Parallel Falcon</vt:lpstr>
      <vt:lpstr>[Backup Slides] mcrEngine</vt:lpstr>
      <vt:lpstr>[Backup Slide] How to Find Similarity</vt:lpstr>
      <vt:lpstr>[Backup Slide] Compression Ratio Follows Course of Simulation</vt:lpstr>
      <vt:lpstr>[Backup Slide] Relative Improvement in Compression Ratio Compared to Data-Agnostic Scheme</vt:lpstr>
      <vt:lpstr>References</vt:lpstr>
      <vt:lpstr>PowerPoint Presentation</vt:lpstr>
      <vt:lpstr>State-of-the-Art:  Checkpointing in Grid with Dedicated Storage</vt:lpstr>
      <vt:lpstr>Research Question</vt:lpstr>
      <vt:lpstr>Overview of Our Solution:  Checkpointing in Grid with Distributed Storage</vt:lpstr>
      <vt:lpstr>Answer to Q1: Storage Host Selection</vt:lpstr>
      <vt:lpstr>Checkpoint-Recovery Scheme</vt:lpstr>
      <vt:lpstr>Evaluation Setup</vt:lpstr>
      <vt:lpstr>Checkpoint Storing &amp; Recovery Overhead</vt:lpstr>
      <vt:lpstr>Overall Performance Comparison</vt:lpstr>
      <vt:lpstr>Summary of Reliable Checkpointing System</vt:lpstr>
      <vt:lpstr>Checkpointing in HPC</vt:lpstr>
      <vt:lpstr>2-D vs N-D Compression</vt:lpstr>
      <vt:lpstr>PowerPoint Presentation</vt:lpstr>
      <vt:lpstr>Challenge in Extreme-Scale: Increase in Failure-Rate</vt:lpstr>
      <vt:lpstr>Towards Online Clustering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Saurabh Bagchi</dc:creator>
  <cp:lastModifiedBy>Saurabh Bagchi</cp:lastModifiedBy>
  <cp:revision>2547</cp:revision>
  <dcterms:modified xsi:type="dcterms:W3CDTF">2013-07-04T22:09:44Z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TC019788329991</vt:lpwstr>
  </property>
</Properties>
</file>