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vsd" ContentType="application/vnd.visio"/>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Default Extension="wmf" ContentType="image/x-wmf"/>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76"/>
  </p:notesMasterIdLst>
  <p:sldIdLst>
    <p:sldId id="305" r:id="rId2"/>
    <p:sldId id="319" r:id="rId3"/>
    <p:sldId id="320" r:id="rId4"/>
    <p:sldId id="311" r:id="rId5"/>
    <p:sldId id="312" r:id="rId6"/>
    <p:sldId id="313" r:id="rId7"/>
    <p:sldId id="262" r:id="rId8"/>
    <p:sldId id="261" r:id="rId9"/>
    <p:sldId id="299" r:id="rId10"/>
    <p:sldId id="308" r:id="rId11"/>
    <p:sldId id="309" r:id="rId12"/>
    <p:sldId id="300" r:id="rId13"/>
    <p:sldId id="263" r:id="rId14"/>
    <p:sldId id="316" r:id="rId15"/>
    <p:sldId id="315" r:id="rId16"/>
    <p:sldId id="317" r:id="rId17"/>
    <p:sldId id="266" r:id="rId18"/>
    <p:sldId id="267" r:id="rId19"/>
    <p:sldId id="286" r:id="rId20"/>
    <p:sldId id="269" r:id="rId21"/>
    <p:sldId id="270" r:id="rId22"/>
    <p:sldId id="287" r:id="rId23"/>
    <p:sldId id="271" r:id="rId24"/>
    <p:sldId id="273" r:id="rId25"/>
    <p:sldId id="275" r:id="rId26"/>
    <p:sldId id="304" r:id="rId27"/>
    <p:sldId id="276" r:id="rId28"/>
    <p:sldId id="290" r:id="rId29"/>
    <p:sldId id="297" r:id="rId30"/>
    <p:sldId id="298" r:id="rId31"/>
    <p:sldId id="280" r:id="rId32"/>
    <p:sldId id="321" r:id="rId33"/>
    <p:sldId id="322" r:id="rId34"/>
    <p:sldId id="332" r:id="rId35"/>
    <p:sldId id="323" r:id="rId36"/>
    <p:sldId id="333" r:id="rId37"/>
    <p:sldId id="334" r:id="rId38"/>
    <p:sldId id="335" r:id="rId39"/>
    <p:sldId id="337" r:id="rId40"/>
    <p:sldId id="338" r:id="rId41"/>
    <p:sldId id="339" r:id="rId42"/>
    <p:sldId id="340" r:id="rId43"/>
    <p:sldId id="341" r:id="rId44"/>
    <p:sldId id="342" r:id="rId45"/>
    <p:sldId id="343" r:id="rId46"/>
    <p:sldId id="344" r:id="rId47"/>
    <p:sldId id="345" r:id="rId48"/>
    <p:sldId id="346" r:id="rId49"/>
    <p:sldId id="372" r:id="rId50"/>
    <p:sldId id="371" r:id="rId51"/>
    <p:sldId id="325" r:id="rId52"/>
    <p:sldId id="326" r:id="rId53"/>
    <p:sldId id="327" r:id="rId54"/>
    <p:sldId id="348" r:id="rId55"/>
    <p:sldId id="355" r:id="rId56"/>
    <p:sldId id="357" r:id="rId57"/>
    <p:sldId id="356" r:id="rId58"/>
    <p:sldId id="349" r:id="rId59"/>
    <p:sldId id="358" r:id="rId60"/>
    <p:sldId id="359" r:id="rId61"/>
    <p:sldId id="350" r:id="rId62"/>
    <p:sldId id="361" r:id="rId63"/>
    <p:sldId id="362" r:id="rId64"/>
    <p:sldId id="329" r:id="rId65"/>
    <p:sldId id="363" r:id="rId66"/>
    <p:sldId id="364" r:id="rId67"/>
    <p:sldId id="365" r:id="rId68"/>
    <p:sldId id="366" r:id="rId69"/>
    <p:sldId id="330" r:id="rId70"/>
    <p:sldId id="367" r:id="rId71"/>
    <p:sldId id="368" r:id="rId72"/>
    <p:sldId id="369" r:id="rId73"/>
    <p:sldId id="370" r:id="rId74"/>
    <p:sldId id="328" r:id="rId7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F81B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993" autoAdjust="0"/>
  </p:normalViewPr>
  <p:slideViewPr>
    <p:cSldViewPr>
      <p:cViewPr varScale="1">
        <p:scale>
          <a:sx n="83" d="100"/>
          <a:sy n="83" d="100"/>
        </p:scale>
        <p:origin x="-158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E6E394-AF1B-43FA-B67E-4FF4AE06276C}" type="datetimeFigureOut">
              <a:rPr lang="en-US" smtClean="0"/>
              <a:pPr/>
              <a:t>7/13/2014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ADA2D1-A100-434E-842B-C9CADA3B34AA}" type="slidenum">
              <a:rPr lang="en-US" smtClean="0"/>
              <a:pPr/>
              <a:t>‹#›</a:t>
            </a:fld>
            <a:endParaRPr lang="en-US" dirty="0"/>
          </a:p>
        </p:txBody>
      </p:sp>
    </p:spTree>
    <p:extLst>
      <p:ext uri="{BB962C8B-B14F-4D97-AF65-F5344CB8AC3E}">
        <p14:creationId xmlns:p14="http://schemas.microsoft.com/office/powerpoint/2010/main" xmlns="" val="7150039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A20CA6F-B4BD-465F-83C5-76DED57B16D9}" type="slidenum">
              <a:rPr lang="en-US" smtClean="0"/>
              <a:pPr/>
              <a:t>4</a:t>
            </a:fld>
            <a:endParaRPr lang="en-US"/>
          </a:p>
        </p:txBody>
      </p:sp>
    </p:spTree>
    <p:extLst>
      <p:ext uri="{BB962C8B-B14F-4D97-AF65-F5344CB8AC3E}">
        <p14:creationId xmlns:p14="http://schemas.microsoft.com/office/powerpoint/2010/main" xmlns="" val="8800985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Describe</a:t>
            </a:r>
            <a:r>
              <a:rPr lang="en-US" baseline="0" dirty="0" smtClean="0"/>
              <a:t> in operational way</a:t>
            </a:r>
            <a:endParaRPr lang="en-US" dirty="0"/>
          </a:p>
        </p:txBody>
      </p:sp>
      <p:sp>
        <p:nvSpPr>
          <p:cNvPr id="4" name="Slide Number Placeholder 3"/>
          <p:cNvSpPr>
            <a:spLocks noGrp="1"/>
          </p:cNvSpPr>
          <p:nvPr>
            <p:ph type="sldNum" sz="quarter" idx="10"/>
          </p:nvPr>
        </p:nvSpPr>
        <p:spPr/>
        <p:txBody>
          <a:bodyPr/>
          <a:lstStyle/>
          <a:p>
            <a:fld id="{5D41F84C-F3E1-4022-A1E1-314DBE2A63D0}" type="slidenum">
              <a:rPr lang="en-US" smtClean="0"/>
              <a:pPr/>
              <a:t>16</a:t>
            </a:fld>
            <a:endParaRPr lang="en-US"/>
          </a:p>
        </p:txBody>
      </p:sp>
    </p:spTree>
    <p:extLst>
      <p:ext uri="{BB962C8B-B14F-4D97-AF65-F5344CB8AC3E}">
        <p14:creationId xmlns:p14="http://schemas.microsoft.com/office/powerpoint/2010/main" xmlns="" val="10001451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Effects of feature pruning:</a:t>
            </a:r>
          </a:p>
          <a:p>
            <a:pPr lvl="1"/>
            <a:r>
              <a:rPr lang="en-US" dirty="0" smtClean="0"/>
              <a:t>Prevent noisy features with high prediction error from polluting the diagnosis result</a:t>
            </a:r>
          </a:p>
          <a:p>
            <a:pPr lvl="1"/>
            <a:r>
              <a:rPr lang="en-US" dirty="0" smtClean="0"/>
              <a:t>Miss some bugs if they happens to be located in these noisy features</a:t>
            </a:r>
          </a:p>
        </p:txBody>
      </p:sp>
      <p:sp>
        <p:nvSpPr>
          <p:cNvPr id="4" name="Slide Number Placeholder 3"/>
          <p:cNvSpPr>
            <a:spLocks noGrp="1"/>
          </p:cNvSpPr>
          <p:nvPr>
            <p:ph type="sldNum" sz="quarter" idx="10"/>
          </p:nvPr>
        </p:nvSpPr>
        <p:spPr/>
        <p:txBody>
          <a:bodyPr/>
          <a:lstStyle/>
          <a:p>
            <a:fld id="{09ADA2D1-A100-434E-842B-C9CADA3B34AA}" type="slidenum">
              <a:rPr lang="en-US" smtClean="0"/>
              <a:pPr/>
              <a:t>23</a:t>
            </a:fld>
            <a:endParaRPr lang="en-US" dirty="0"/>
          </a:p>
        </p:txBody>
      </p:sp>
    </p:spTree>
    <p:extLst>
      <p:ext uri="{BB962C8B-B14F-4D97-AF65-F5344CB8AC3E}">
        <p14:creationId xmlns:p14="http://schemas.microsoft.com/office/powerpoint/2010/main" xmlns="" val="13801847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ADA2D1-A100-434E-842B-C9CADA3B34AA}" type="slidenum">
              <a:rPr lang="en-US" smtClean="0"/>
              <a:pPr/>
              <a:t>24</a:t>
            </a:fld>
            <a:endParaRPr lang="en-US" dirty="0"/>
          </a:p>
        </p:txBody>
      </p:sp>
    </p:spTree>
    <p:extLst>
      <p:ext uri="{BB962C8B-B14F-4D97-AF65-F5344CB8AC3E}">
        <p14:creationId xmlns:p14="http://schemas.microsoft.com/office/powerpoint/2010/main" xmlns="" val="21702139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Why choose 53 and 66? </a:t>
            </a:r>
            <a:r>
              <a:rPr lang="en-US" smtClean="0"/>
              <a:t>What</a:t>
            </a:r>
            <a:r>
              <a:rPr lang="en-US" baseline="0" smtClean="0"/>
              <a:t> about 46, 58, 71, 79?</a:t>
            </a:r>
            <a:endParaRPr lang="en-US" dirty="0"/>
          </a:p>
        </p:txBody>
      </p:sp>
      <p:sp>
        <p:nvSpPr>
          <p:cNvPr id="4" name="Slide Number Placeholder 3"/>
          <p:cNvSpPr>
            <a:spLocks noGrp="1"/>
          </p:cNvSpPr>
          <p:nvPr>
            <p:ph type="sldNum" sz="quarter" idx="10"/>
          </p:nvPr>
        </p:nvSpPr>
        <p:spPr/>
        <p:txBody>
          <a:bodyPr/>
          <a:lstStyle/>
          <a:p>
            <a:fld id="{09ADA2D1-A100-434E-842B-C9CADA3B34AA}" type="slidenum">
              <a:rPr lang="en-US" smtClean="0"/>
              <a:pPr/>
              <a:t>29</a:t>
            </a:fld>
            <a:endParaRPr lang="en-US" dirty="0"/>
          </a:p>
        </p:txBody>
      </p:sp>
    </p:spTree>
    <p:extLst>
      <p:ext uri="{BB962C8B-B14F-4D97-AF65-F5344CB8AC3E}">
        <p14:creationId xmlns:p14="http://schemas.microsoft.com/office/powerpoint/2010/main" xmlns="" val="33790961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Specifically, we want to observe the correlation between the input and each individual feature, e.g. the trip count of a loop, the number of times a true branch is taken, etc.</a:t>
            </a:r>
          </a:p>
        </p:txBody>
      </p:sp>
      <p:sp>
        <p:nvSpPr>
          <p:cNvPr id="4" name="Slide Number Placeholder 3"/>
          <p:cNvSpPr>
            <a:spLocks noGrp="1"/>
          </p:cNvSpPr>
          <p:nvPr>
            <p:ph type="sldNum" sz="quarter" idx="10"/>
          </p:nvPr>
        </p:nvSpPr>
        <p:spPr/>
        <p:txBody>
          <a:bodyPr/>
          <a:lstStyle/>
          <a:p>
            <a:fld id="{09ADA2D1-A100-434E-842B-C9CADA3B34AA}" type="slidenum">
              <a:rPr lang="en-US" smtClean="0"/>
              <a:pPr/>
              <a:t>33</a:t>
            </a:fld>
            <a:endParaRPr lang="en-US" dirty="0"/>
          </a:p>
        </p:txBody>
      </p:sp>
    </p:spTree>
    <p:extLst>
      <p:ext uri="{BB962C8B-B14F-4D97-AF65-F5344CB8AC3E}">
        <p14:creationId xmlns:p14="http://schemas.microsoft.com/office/powerpoint/2010/main" xmlns="" val="4711415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WISE controls</a:t>
            </a:r>
            <a:r>
              <a:rPr lang="en-US" baseline="0" dirty="0" smtClean="0"/>
              <a:t> path explosion but still queries the SMT solver at each symbolic branch.</a:t>
            </a:r>
            <a:endParaRPr lang="en-US" dirty="0"/>
          </a:p>
        </p:txBody>
      </p:sp>
      <p:sp>
        <p:nvSpPr>
          <p:cNvPr id="4" name="Slide Number Placeholder 3"/>
          <p:cNvSpPr>
            <a:spLocks noGrp="1"/>
          </p:cNvSpPr>
          <p:nvPr>
            <p:ph type="sldNum" sz="quarter" idx="10"/>
          </p:nvPr>
        </p:nvSpPr>
        <p:spPr/>
        <p:txBody>
          <a:bodyPr/>
          <a:lstStyle/>
          <a:p>
            <a:fld id="{09ADA2D1-A100-434E-842B-C9CADA3B34AA}" type="slidenum">
              <a:rPr lang="en-US" smtClean="0"/>
              <a:pPr/>
              <a:t>48</a:t>
            </a:fld>
            <a:endParaRPr lang="en-US" dirty="0"/>
          </a:p>
        </p:txBody>
      </p:sp>
    </p:spTree>
    <p:extLst>
      <p:ext uri="{BB962C8B-B14F-4D97-AF65-F5344CB8AC3E}">
        <p14:creationId xmlns:p14="http://schemas.microsoft.com/office/powerpoint/2010/main" xmlns="" val="42936861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For every iteration between </a:t>
            </a:r>
            <a:r>
              <a:rPr lang="en-US" dirty="0" smtClean="0">
                <a:cs typeface="Times New Roman" panose="02020603050405020304" pitchFamily="18" charset="0"/>
              </a:rPr>
              <a:t>M</a:t>
            </a:r>
            <a:r>
              <a:rPr lang="en-US" dirty="0" smtClean="0"/>
              <a:t> and </a:t>
            </a:r>
            <a:r>
              <a:rPr lang="en-US" dirty="0" smtClean="0">
                <a:cs typeface="Times New Roman" panose="02020603050405020304" pitchFamily="18" charset="0"/>
              </a:rPr>
              <a:t>N:</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Skip path exploration</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Avoid solving the path conditions </a:t>
            </a:r>
            <a:endParaRPr lang="en-US" dirty="0" smtClean="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09ADA2D1-A100-434E-842B-C9CADA3B34AA}" type="slidenum">
              <a:rPr lang="en-US" smtClean="0"/>
              <a:pPr/>
              <a:t>49</a:t>
            </a:fld>
            <a:endParaRPr lang="en-US" dirty="0"/>
          </a:p>
        </p:txBody>
      </p:sp>
    </p:spTree>
    <p:extLst>
      <p:ext uri="{BB962C8B-B14F-4D97-AF65-F5344CB8AC3E}">
        <p14:creationId xmlns:p14="http://schemas.microsoft.com/office/powerpoint/2010/main" xmlns="" val="42258919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ADA2D1-A100-434E-842B-C9CADA3B34AA}" type="slidenum">
              <a:rPr lang="en-US" smtClean="0"/>
              <a:pPr/>
              <a:t>51</a:t>
            </a:fld>
            <a:endParaRPr lang="en-US" dirty="0"/>
          </a:p>
        </p:txBody>
      </p:sp>
    </p:spTree>
    <p:extLst>
      <p:ext uri="{BB962C8B-B14F-4D97-AF65-F5344CB8AC3E}">
        <p14:creationId xmlns:p14="http://schemas.microsoft.com/office/powerpoint/2010/main" xmlns="" val="34632780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r>
              <a:rPr lang="en-US" dirty="0" smtClean="0"/>
              <a:t>In development phase, the program is developed on small-scale systems and tested with small-scale input</a:t>
            </a:r>
          </a:p>
          <a:p>
            <a:pPr lvl="1"/>
            <a:r>
              <a:rPr lang="en-US" dirty="0" smtClean="0"/>
              <a:t>In deployment phase, users run the program on large-scale production systems and give petabytes of data as input</a:t>
            </a:r>
          </a:p>
          <a:p>
            <a:r>
              <a:rPr lang="en-US" dirty="0" smtClean="0"/>
              <a:t>Problems with this practice</a:t>
            </a:r>
          </a:p>
          <a:p>
            <a:pPr lvl="1"/>
            <a:r>
              <a:rPr lang="en-US" dirty="0" smtClean="0"/>
              <a:t>Developers may miss corner cases that happen only in large-scale runs</a:t>
            </a:r>
          </a:p>
          <a:p>
            <a:pPr lvl="1"/>
            <a:r>
              <a:rPr lang="en-US" dirty="0" smtClean="0"/>
              <a:t>Small-scale test cases may not cover real user input in petascale</a:t>
            </a:r>
          </a:p>
          <a:p>
            <a:r>
              <a:rPr lang="en-US" dirty="0" smtClean="0"/>
              <a:t>As a result, developers may miss bugs happening on large-scale runs</a:t>
            </a:r>
          </a:p>
        </p:txBody>
      </p:sp>
      <p:sp>
        <p:nvSpPr>
          <p:cNvPr id="4" name="Slide Number Placeholder 3"/>
          <p:cNvSpPr>
            <a:spLocks noGrp="1"/>
          </p:cNvSpPr>
          <p:nvPr>
            <p:ph type="sldNum" sz="quarter" idx="10"/>
          </p:nvPr>
        </p:nvSpPr>
        <p:spPr/>
        <p:txBody>
          <a:bodyPr/>
          <a:lstStyle/>
          <a:p>
            <a:fld id="{5A20CA6F-B4BD-465F-83C5-76DED57B16D9}" type="slidenum">
              <a:rPr lang="en-US" smtClean="0"/>
              <a:pPr/>
              <a:t>71</a:t>
            </a:fld>
            <a:endParaRPr lang="en-US"/>
          </a:p>
        </p:txBody>
      </p:sp>
    </p:spTree>
    <p:extLst>
      <p:ext uri="{BB962C8B-B14F-4D97-AF65-F5344CB8AC3E}">
        <p14:creationId xmlns:p14="http://schemas.microsoft.com/office/powerpoint/2010/main" xmlns="" val="26424397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800" dirty="0" smtClean="0">
                <a:solidFill>
                  <a:srgbClr val="FF0000"/>
                </a:solidFill>
              </a:rPr>
              <a:t>Latency</a:t>
            </a:r>
            <a:r>
              <a:rPr lang="en-US" sz="1800" baseline="0" dirty="0" smtClean="0">
                <a:solidFill>
                  <a:srgbClr val="FF0000"/>
                </a:solidFill>
              </a:rPr>
              <a:t> and transmission. Small data, latency dominant, so we go for </a:t>
            </a:r>
            <a:r>
              <a:rPr lang="en-US" sz="1800" baseline="0" dirty="0" err="1" smtClean="0">
                <a:solidFill>
                  <a:srgbClr val="FF0000"/>
                </a:solidFill>
              </a:rPr>
              <a:t>recdbl</a:t>
            </a:r>
            <a:r>
              <a:rPr lang="en-US" sz="1800" baseline="0" dirty="0" smtClean="0">
                <a:solidFill>
                  <a:srgbClr val="FF0000"/>
                </a:solidFill>
              </a:rPr>
              <a:t> where you have less number of iterations; large data, transmission dominant, we go for ring where you only communicate with nearest neighbors</a:t>
            </a:r>
            <a:endParaRPr lang="en-US" sz="1800" dirty="0">
              <a:solidFill>
                <a:srgbClr val="FF0000"/>
              </a:solidFill>
            </a:endParaRPr>
          </a:p>
        </p:txBody>
      </p:sp>
      <p:sp>
        <p:nvSpPr>
          <p:cNvPr id="4" name="Slide Number Placeholder 3"/>
          <p:cNvSpPr>
            <a:spLocks noGrp="1"/>
          </p:cNvSpPr>
          <p:nvPr>
            <p:ph type="sldNum" sz="quarter" idx="10"/>
          </p:nvPr>
        </p:nvSpPr>
        <p:spPr/>
        <p:txBody>
          <a:bodyPr/>
          <a:lstStyle/>
          <a:p>
            <a:fld id="{5A20CA6F-B4BD-465F-83C5-76DED57B16D9}" type="slidenum">
              <a:rPr lang="en-US" smtClean="0"/>
              <a:pPr/>
              <a:t>5</a:t>
            </a:fld>
            <a:endParaRPr lang="en-US"/>
          </a:p>
        </p:txBody>
      </p:sp>
    </p:spTree>
    <p:extLst>
      <p:ext uri="{BB962C8B-B14F-4D97-AF65-F5344CB8AC3E}">
        <p14:creationId xmlns:p14="http://schemas.microsoft.com/office/powerpoint/2010/main" xmlns="" val="14203356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Emphasize</a:t>
            </a:r>
            <a:r>
              <a:rPr lang="en-US" baseline="0" dirty="0" smtClean="0"/>
              <a:t> it is a </a:t>
            </a:r>
            <a:r>
              <a:rPr lang="en-US" baseline="0" dirty="0" err="1" smtClean="0"/>
              <a:t>noncrashing</a:t>
            </a:r>
            <a:r>
              <a:rPr lang="en-US" baseline="0" dirty="0" smtClean="0"/>
              <a:t> bug</a:t>
            </a:r>
          </a:p>
          <a:p>
            <a:endParaRPr lang="en-US" baseline="0" dirty="0" smtClean="0"/>
          </a:p>
          <a:p>
            <a:r>
              <a:rPr lang="en-US" dirty="0" smtClean="0"/>
              <a:t>1.Due to an integer overflow in the computation of total amount of data, it may choose a suboptimal algorithm for large-scale runs</a:t>
            </a:r>
          </a:p>
          <a:p>
            <a:r>
              <a:rPr lang="en-US" dirty="0" smtClean="0"/>
              <a:t>2.As a result, the bug may cause a substantial slowdown in the Allgather operation if the total amount of data exceeds MAX_INT</a:t>
            </a:r>
          </a:p>
          <a:p>
            <a:r>
              <a:rPr lang="en-US" dirty="0" smtClean="0"/>
              <a:t>3.comm_size</a:t>
            </a:r>
          </a:p>
          <a:p>
            <a:endParaRPr lang="en-US" dirty="0"/>
          </a:p>
        </p:txBody>
      </p:sp>
      <p:sp>
        <p:nvSpPr>
          <p:cNvPr id="4" name="Slide Number Placeholder 3"/>
          <p:cNvSpPr>
            <a:spLocks noGrp="1"/>
          </p:cNvSpPr>
          <p:nvPr>
            <p:ph type="sldNum" sz="quarter" idx="10"/>
          </p:nvPr>
        </p:nvSpPr>
        <p:spPr/>
        <p:txBody>
          <a:bodyPr/>
          <a:lstStyle/>
          <a:p>
            <a:fld id="{5A20CA6F-B4BD-465F-83C5-76DED57B16D9}" type="slidenum">
              <a:rPr lang="en-US" smtClean="0"/>
              <a:pPr/>
              <a:t>6</a:t>
            </a:fld>
            <a:endParaRPr lang="en-US"/>
          </a:p>
        </p:txBody>
      </p:sp>
    </p:spTree>
    <p:extLst>
      <p:ext uri="{BB962C8B-B14F-4D97-AF65-F5344CB8AC3E}">
        <p14:creationId xmlns:p14="http://schemas.microsoft.com/office/powerpoint/2010/main" xmlns="" val="2930679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Small scale: e.g. running tests on development machines</a:t>
            </a:r>
          </a:p>
          <a:p>
            <a:r>
              <a:rPr lang="en-US" dirty="0" smtClean="0"/>
              <a:t>Large scale:</a:t>
            </a:r>
            <a:r>
              <a:rPr lang="en-US" baseline="0" dirty="0" smtClean="0"/>
              <a:t> </a:t>
            </a:r>
            <a:r>
              <a:rPr lang="en-US" dirty="0" smtClean="0"/>
              <a:t>e.g. when the application is running on a large-scale system, handling a large amount of data, processing requests from a high number of concurrent clients, etc.</a:t>
            </a:r>
            <a:endParaRPr lang="en-US" dirty="0"/>
          </a:p>
        </p:txBody>
      </p:sp>
      <p:sp>
        <p:nvSpPr>
          <p:cNvPr id="4" name="Slide Number Placeholder 3"/>
          <p:cNvSpPr>
            <a:spLocks noGrp="1"/>
          </p:cNvSpPr>
          <p:nvPr>
            <p:ph type="sldNum" sz="quarter" idx="10"/>
          </p:nvPr>
        </p:nvSpPr>
        <p:spPr/>
        <p:txBody>
          <a:bodyPr/>
          <a:lstStyle/>
          <a:p>
            <a:fld id="{09ADA2D1-A100-434E-842B-C9CADA3B34AA}" type="slidenum">
              <a:rPr lang="en-US" smtClean="0"/>
              <a:pPr/>
              <a:t>7</a:t>
            </a:fld>
            <a:endParaRPr lang="en-US" dirty="0"/>
          </a:p>
        </p:txBody>
      </p:sp>
    </p:spTree>
    <p:extLst>
      <p:ext uri="{BB962C8B-B14F-4D97-AF65-F5344CB8AC3E}">
        <p14:creationId xmlns:p14="http://schemas.microsoft.com/office/powerpoint/2010/main" xmlns="" val="28509312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Features: such as function frequency, path profile, and predicate</a:t>
            </a:r>
            <a:endParaRPr lang="en-US" dirty="0"/>
          </a:p>
        </p:txBody>
      </p:sp>
      <p:sp>
        <p:nvSpPr>
          <p:cNvPr id="4" name="Slide Number Placeholder 3"/>
          <p:cNvSpPr>
            <a:spLocks noGrp="1"/>
          </p:cNvSpPr>
          <p:nvPr>
            <p:ph type="sldNum" sz="quarter" idx="10"/>
          </p:nvPr>
        </p:nvSpPr>
        <p:spPr/>
        <p:txBody>
          <a:bodyPr/>
          <a:lstStyle/>
          <a:p>
            <a:fld id="{09ADA2D1-A100-434E-842B-C9CADA3B34AA}" type="slidenum">
              <a:rPr lang="en-US" smtClean="0"/>
              <a:pPr/>
              <a:t>8</a:t>
            </a:fld>
            <a:endParaRPr lang="en-US" dirty="0"/>
          </a:p>
        </p:txBody>
      </p:sp>
    </p:spTree>
    <p:extLst>
      <p:ext uri="{BB962C8B-B14F-4D97-AF65-F5344CB8AC3E}">
        <p14:creationId xmlns:p14="http://schemas.microsoft.com/office/powerpoint/2010/main" xmlns="" val="35756996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baseline="0" dirty="0" smtClean="0"/>
              <a:t> of times a loop executes and the id of each run.</a:t>
            </a:r>
          </a:p>
          <a:p>
            <a:endParaRPr lang="en-US" dirty="0" smtClean="0"/>
          </a:p>
          <a:p>
            <a:r>
              <a:rPr lang="en-US" dirty="0" smtClean="0"/>
              <a:t>Not</a:t>
            </a:r>
            <a:r>
              <a:rPr lang="en-US" baseline="0" dirty="0" smtClean="0"/>
              <a:t> accounting for scaling behavior, we got a model that cover the full range of behaviors. You would consider all the production runs have not bug. In fact, all of them look fine.</a:t>
            </a:r>
          </a:p>
          <a:p>
            <a:endParaRPr lang="en-US" baseline="0" dirty="0" smtClean="0"/>
          </a:p>
          <a:p>
            <a:r>
              <a:rPr lang="en-US" baseline="0" dirty="0" smtClean="0"/>
              <a:t>However, if we consider scale, you can find a clear trend between scale and the number of time the loop executes. And only one of the production run is correct, while the other two execute the loop for less iterations than they should have.</a:t>
            </a:r>
            <a:endParaRPr lang="en-US" dirty="0"/>
          </a:p>
        </p:txBody>
      </p:sp>
      <p:sp>
        <p:nvSpPr>
          <p:cNvPr id="4" name="Slide Number Placeholder 3"/>
          <p:cNvSpPr>
            <a:spLocks noGrp="1"/>
          </p:cNvSpPr>
          <p:nvPr>
            <p:ph type="sldNum" sz="quarter" idx="10"/>
          </p:nvPr>
        </p:nvSpPr>
        <p:spPr/>
        <p:txBody>
          <a:bodyPr/>
          <a:lstStyle/>
          <a:p>
            <a:fld id="{09ADA2D1-A100-434E-842B-C9CADA3B34AA}" type="slidenum">
              <a:rPr lang="en-US" smtClean="0"/>
              <a:pPr/>
              <a:t>9</a:t>
            </a:fld>
            <a:endParaRPr lang="en-US" dirty="0"/>
          </a:p>
        </p:txBody>
      </p:sp>
    </p:spTree>
    <p:extLst>
      <p:ext uri="{BB962C8B-B14F-4D97-AF65-F5344CB8AC3E}">
        <p14:creationId xmlns:p14="http://schemas.microsoft.com/office/powerpoint/2010/main" xmlns="" val="8330052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baseline="0" dirty="0" smtClean="0"/>
              <a:t> of times a loop executes and the id of each run.</a:t>
            </a:r>
          </a:p>
          <a:p>
            <a:endParaRPr lang="en-US" dirty="0" smtClean="0"/>
          </a:p>
          <a:p>
            <a:r>
              <a:rPr lang="en-US" dirty="0" smtClean="0"/>
              <a:t>Not</a:t>
            </a:r>
            <a:r>
              <a:rPr lang="en-US" baseline="0" dirty="0" smtClean="0"/>
              <a:t> accounting for scaling behavior, we got a model that cover the full range of behaviors. You would consider all the production runs have not bug. In fact, all of them look fine.</a:t>
            </a:r>
          </a:p>
          <a:p>
            <a:endParaRPr lang="en-US" baseline="0" dirty="0" smtClean="0"/>
          </a:p>
          <a:p>
            <a:r>
              <a:rPr lang="en-US" baseline="0" dirty="0" smtClean="0"/>
              <a:t>However, if we consider scale, you can find a clear trend between scale and the number of time the loop executes. And only one of the production run is correct, while the other two execute the loop for less iterations than they should have.</a:t>
            </a:r>
            <a:endParaRPr lang="en-US" dirty="0"/>
          </a:p>
        </p:txBody>
      </p:sp>
      <p:sp>
        <p:nvSpPr>
          <p:cNvPr id="4" name="Slide Number Placeholder 3"/>
          <p:cNvSpPr>
            <a:spLocks noGrp="1"/>
          </p:cNvSpPr>
          <p:nvPr>
            <p:ph type="sldNum" sz="quarter" idx="10"/>
          </p:nvPr>
        </p:nvSpPr>
        <p:spPr/>
        <p:txBody>
          <a:bodyPr/>
          <a:lstStyle/>
          <a:p>
            <a:fld id="{09ADA2D1-A100-434E-842B-C9CADA3B34AA}" type="slidenum">
              <a:rPr lang="en-US" smtClean="0"/>
              <a:pPr/>
              <a:t>10</a:t>
            </a:fld>
            <a:endParaRPr lang="en-US" dirty="0"/>
          </a:p>
        </p:txBody>
      </p:sp>
    </p:spTree>
    <p:extLst>
      <p:ext uri="{BB962C8B-B14F-4D97-AF65-F5344CB8AC3E}">
        <p14:creationId xmlns:p14="http://schemas.microsoft.com/office/powerpoint/2010/main" xmlns="" val="20951345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baseline="0" dirty="0" smtClean="0"/>
              <a:t> of times a loop executes and the id of each run.</a:t>
            </a:r>
          </a:p>
          <a:p>
            <a:endParaRPr lang="en-US" dirty="0" smtClean="0"/>
          </a:p>
          <a:p>
            <a:r>
              <a:rPr lang="en-US" dirty="0" smtClean="0"/>
              <a:t>Not</a:t>
            </a:r>
            <a:r>
              <a:rPr lang="en-US" baseline="0" dirty="0" smtClean="0"/>
              <a:t> accounting for scaling behavior, we got a model that cover the full range of behaviors. You would consider all the production runs have not bug. In fact, all of them look fine.</a:t>
            </a:r>
          </a:p>
          <a:p>
            <a:endParaRPr lang="en-US" baseline="0" dirty="0" smtClean="0"/>
          </a:p>
          <a:p>
            <a:r>
              <a:rPr lang="en-US" baseline="0" dirty="0" smtClean="0"/>
              <a:t>However, if we consider scale, you can find a clear trend between scale and the number of time the loop executes. And only one of the production run is correct, while the other two execute the loop for less iterations than they should have.</a:t>
            </a:r>
            <a:endParaRPr lang="en-US" dirty="0"/>
          </a:p>
        </p:txBody>
      </p:sp>
      <p:sp>
        <p:nvSpPr>
          <p:cNvPr id="4" name="Slide Number Placeholder 3"/>
          <p:cNvSpPr>
            <a:spLocks noGrp="1"/>
          </p:cNvSpPr>
          <p:nvPr>
            <p:ph type="sldNum" sz="quarter" idx="10"/>
          </p:nvPr>
        </p:nvSpPr>
        <p:spPr/>
        <p:txBody>
          <a:bodyPr/>
          <a:lstStyle/>
          <a:p>
            <a:fld id="{09ADA2D1-A100-434E-842B-C9CADA3B34AA}" type="slidenum">
              <a:rPr lang="en-US" smtClean="0"/>
              <a:pPr/>
              <a:t>11</a:t>
            </a:fld>
            <a:endParaRPr lang="en-US" dirty="0"/>
          </a:p>
        </p:txBody>
      </p:sp>
    </p:spTree>
    <p:extLst>
      <p:ext uri="{BB962C8B-B14F-4D97-AF65-F5344CB8AC3E}">
        <p14:creationId xmlns:p14="http://schemas.microsoft.com/office/powerpoint/2010/main" xmlns="" val="21792348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ADA2D1-A100-434E-842B-C9CADA3B34AA}" type="slidenum">
              <a:rPr lang="en-US" smtClean="0"/>
              <a:pPr/>
              <a:t>12</a:t>
            </a:fld>
            <a:endParaRPr lang="en-US" dirty="0"/>
          </a:p>
        </p:txBody>
      </p:sp>
    </p:spTree>
    <p:extLst>
      <p:ext uri="{BB962C8B-B14F-4D97-AF65-F5344CB8AC3E}">
        <p14:creationId xmlns:p14="http://schemas.microsoft.com/office/powerpoint/2010/main" xmlns="" val="5296146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11EEF85-4363-467E-90BA-EBFE3452AF11}" type="datetime1">
              <a:rPr lang="en-US" smtClean="0"/>
              <a:pPr/>
              <a:t>7/13/2014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A39B4162-AEFB-4770-944A-A55BB4716B6E}"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9A7DAA-183A-40A5-8060-D563FDC80916}" type="datetime1">
              <a:rPr lang="en-US" smtClean="0"/>
              <a:pPr/>
              <a:t>7/13/2014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9B4162-AEFB-4770-944A-A55BB4716B6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EEAF84-9287-42A0-BC4C-4FD0468EFA3D}" type="datetime1">
              <a:rPr lang="en-US" smtClean="0"/>
              <a:pPr/>
              <a:t>7/13/2014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9B4162-AEFB-4770-944A-A55BB4716B6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0E0196-0CEC-448E-BF44-6FA418DC4F78}" type="datetime1">
              <a:rPr lang="en-US" smtClean="0"/>
              <a:pPr/>
              <a:t>7/13/2014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9B4162-AEFB-4770-944A-A55BB4716B6E}"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F8152E-020E-49B0-8724-28D73CE10B40}" type="datetime1">
              <a:rPr lang="en-US" smtClean="0"/>
              <a:pPr/>
              <a:t>7/13/2014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9B4162-AEFB-4770-944A-A55BB4716B6E}"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DE3024F-EDA1-473F-A375-BDD7CDBCC784}" type="datetime1">
              <a:rPr lang="en-US" smtClean="0"/>
              <a:pPr/>
              <a:t>7/13/2014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39B4162-AEFB-4770-944A-A55BB4716B6E}"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BF8FA3B-6DF7-4BF4-B4F0-356472AD9A3D}" type="datetime1">
              <a:rPr lang="en-US" smtClean="0"/>
              <a:pPr/>
              <a:t>7/13/2014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39B4162-AEFB-4770-944A-A55BB4716B6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27E2163-05F7-460C-93AE-B295019204D9}" type="datetime1">
              <a:rPr lang="en-US" smtClean="0"/>
              <a:pPr/>
              <a:t>7/13/2014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39B4162-AEFB-4770-944A-A55BB4716B6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27176B-8E6C-4C56-A2CE-AC6AF7FD7B9E}" type="datetime1">
              <a:rPr lang="en-US" smtClean="0"/>
              <a:pPr/>
              <a:t>7/13/2014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39B4162-AEFB-4770-944A-A55BB4716B6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301AA6-C081-4090-9FCD-8CFF0DA6A485}" type="datetime1">
              <a:rPr lang="en-US" smtClean="0"/>
              <a:pPr/>
              <a:t>7/13/2014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39B4162-AEFB-4770-944A-A55BB4716B6E}"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35A42E-F8B8-4CD0-8D67-F40F9ADB20D2}" type="datetime1">
              <a:rPr lang="en-US" smtClean="0"/>
              <a:pPr/>
              <a:t>7/13/2014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39B4162-AEFB-4770-944A-A55BB4716B6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D85E06-D4B7-4D7D-A3D8-D0C776E7B1A4}" type="datetime1">
              <a:rPr lang="en-US" smtClean="0"/>
              <a:pPr/>
              <a:t>7/13/2014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fld id="{A39B4162-AEFB-4770-944A-A55BB4716B6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Microsoft_Visio_2003-2010_Drawing2.vsd"/><Relationship Id="rId2" Type="http://schemas.openxmlformats.org/officeDocument/2006/relationships/slideLayout" Target="../slideLayouts/slideLayout4.xml"/><Relationship Id="rId1" Type="http://schemas.openxmlformats.org/officeDocument/2006/relationships/vmlDrawing" Target="../drawings/vmlDrawing2.v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4.xml"/><Relationship Id="rId1" Type="http://schemas.openxmlformats.org/officeDocument/2006/relationships/vmlDrawing" Target="../drawings/vmlDrawing3.vml"/><Relationship Id="rId4" Type="http://schemas.openxmlformats.org/officeDocument/2006/relationships/oleObject" Target="../embeddings/Microsoft_Visio_2003-2010_Drawing3.vsd"/></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Visio_2003-2010_Drawing1.vsd"/></Relationships>
</file>

<file path=ppt/slides/_rels/slide5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Techniques for Finding Scalability Bugs</a:t>
            </a:r>
            <a:endParaRPr lang="en-US" dirty="0"/>
          </a:p>
        </p:txBody>
      </p:sp>
      <p:sp>
        <p:nvSpPr>
          <p:cNvPr id="6" name="Subtitle 5"/>
          <p:cNvSpPr>
            <a:spLocks noGrp="1"/>
          </p:cNvSpPr>
          <p:nvPr>
            <p:ph type="subTitle" idx="1"/>
          </p:nvPr>
        </p:nvSpPr>
        <p:spPr/>
        <p:txBody>
          <a:bodyPr/>
          <a:lstStyle/>
          <a:p>
            <a:r>
              <a:rPr lang="en-US" dirty="0" smtClean="0"/>
              <a:t>Bowen Zhou</a:t>
            </a:r>
            <a:endParaRPr lang="en-US" dirty="0"/>
          </a:p>
        </p:txBody>
      </p:sp>
    </p:spTree>
    <p:extLst>
      <p:ext uri="{BB962C8B-B14F-4D97-AF65-F5344CB8AC3E}">
        <p14:creationId xmlns:p14="http://schemas.microsoft.com/office/powerpoint/2010/main" xmlns="" val="28741930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33"/>
          <p:cNvSpPr/>
          <p:nvPr/>
        </p:nvSpPr>
        <p:spPr>
          <a:xfrm>
            <a:off x="7010400" y="1938754"/>
            <a:ext cx="1219200" cy="3581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p:cNvSpPr/>
          <p:nvPr/>
        </p:nvSpPr>
        <p:spPr>
          <a:xfrm>
            <a:off x="3886200" y="1938754"/>
            <a:ext cx="3124200" cy="35814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normAutofit fontScale="90000"/>
          </a:bodyPr>
          <a:lstStyle/>
          <a:p>
            <a:r>
              <a:rPr lang="en-US" dirty="0" smtClean="0"/>
              <a:t>Modeling Scale-dependent Behavior</a:t>
            </a:r>
            <a:endParaRPr lang="en-US" dirty="0"/>
          </a:p>
        </p:txBody>
      </p:sp>
      <p:cxnSp>
        <p:nvCxnSpPr>
          <p:cNvPr id="8" name="Straight Arrow Connector 7"/>
          <p:cNvCxnSpPr/>
          <p:nvPr/>
        </p:nvCxnSpPr>
        <p:spPr>
          <a:xfrm flipV="1">
            <a:off x="3810000" y="1633954"/>
            <a:ext cx="0" cy="3962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3810000" y="5596354"/>
            <a:ext cx="45720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702429" y="5596354"/>
            <a:ext cx="774571" cy="369332"/>
          </a:xfrm>
          <a:prstGeom prst="rect">
            <a:avLst/>
          </a:prstGeom>
          <a:noFill/>
        </p:spPr>
        <p:txBody>
          <a:bodyPr wrap="none" rtlCol="0">
            <a:spAutoFit/>
          </a:bodyPr>
          <a:lstStyle/>
          <a:p>
            <a:r>
              <a:rPr lang="en-US" dirty="0" smtClean="0"/>
              <a:t>RUN #</a:t>
            </a:r>
            <a:endParaRPr lang="en-US" dirty="0"/>
          </a:p>
        </p:txBody>
      </p:sp>
      <p:sp>
        <p:nvSpPr>
          <p:cNvPr id="13" name="TextBox 12"/>
          <p:cNvSpPr txBox="1"/>
          <p:nvPr/>
        </p:nvSpPr>
        <p:spPr>
          <a:xfrm rot="10800000">
            <a:off x="3348335" y="2167354"/>
            <a:ext cx="461665" cy="2717026"/>
          </a:xfrm>
          <a:prstGeom prst="rect">
            <a:avLst/>
          </a:prstGeom>
          <a:noFill/>
        </p:spPr>
        <p:txBody>
          <a:bodyPr vert="eaVert" wrap="none" rtlCol="0">
            <a:spAutoFit/>
          </a:bodyPr>
          <a:lstStyle/>
          <a:p>
            <a:r>
              <a:rPr lang="en-US" dirty="0" smtClean="0"/>
              <a:t># OF TIMES LOOP EXECUTES</a:t>
            </a:r>
            <a:endParaRPr lang="en-US" dirty="0"/>
          </a:p>
        </p:txBody>
      </p:sp>
      <p:sp>
        <p:nvSpPr>
          <p:cNvPr id="22" name="Oval 21"/>
          <p:cNvSpPr/>
          <p:nvPr/>
        </p:nvSpPr>
        <p:spPr>
          <a:xfrm rot="16200000">
            <a:off x="5334000" y="5123915"/>
            <a:ext cx="91440" cy="914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p:cNvSpPr/>
          <p:nvPr/>
        </p:nvSpPr>
        <p:spPr>
          <a:xfrm rot="16200000">
            <a:off x="4038600" y="4707355"/>
            <a:ext cx="91440" cy="914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Oval 23"/>
          <p:cNvSpPr/>
          <p:nvPr/>
        </p:nvSpPr>
        <p:spPr>
          <a:xfrm rot="16200000">
            <a:off x="5943600" y="4290795"/>
            <a:ext cx="91440" cy="914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Oval 24"/>
          <p:cNvSpPr/>
          <p:nvPr/>
        </p:nvSpPr>
        <p:spPr>
          <a:xfrm rot="16200000">
            <a:off x="5029200" y="3874235"/>
            <a:ext cx="91440" cy="914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Oval 25"/>
          <p:cNvSpPr/>
          <p:nvPr/>
        </p:nvSpPr>
        <p:spPr>
          <a:xfrm rot="16200000">
            <a:off x="4556760" y="3457675"/>
            <a:ext cx="91440" cy="914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Oval 26"/>
          <p:cNvSpPr/>
          <p:nvPr/>
        </p:nvSpPr>
        <p:spPr>
          <a:xfrm rot="16200000">
            <a:off x="6705600" y="3041115"/>
            <a:ext cx="91440" cy="914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Oval 27"/>
          <p:cNvSpPr/>
          <p:nvPr/>
        </p:nvSpPr>
        <p:spPr>
          <a:xfrm rot="16200000">
            <a:off x="6248400" y="2624555"/>
            <a:ext cx="91440" cy="914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Oval 28"/>
          <p:cNvSpPr/>
          <p:nvPr/>
        </p:nvSpPr>
        <p:spPr>
          <a:xfrm rot="16200000">
            <a:off x="7924800" y="2207995"/>
            <a:ext cx="91440" cy="914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Oval 30"/>
          <p:cNvSpPr/>
          <p:nvPr/>
        </p:nvSpPr>
        <p:spPr>
          <a:xfrm rot="16200000">
            <a:off x="7528560" y="3005555"/>
            <a:ext cx="91440" cy="914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Oval 31"/>
          <p:cNvSpPr/>
          <p:nvPr/>
        </p:nvSpPr>
        <p:spPr>
          <a:xfrm rot="16200000">
            <a:off x="7086600" y="2609314"/>
            <a:ext cx="91440" cy="914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p:cNvSpPr/>
          <p:nvPr/>
        </p:nvSpPr>
        <p:spPr>
          <a:xfrm>
            <a:off x="838200" y="2395954"/>
            <a:ext cx="2362200" cy="19050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Is there a bug in one of the production runs?</a:t>
            </a:r>
            <a:endParaRPr lang="en-US" sz="2400" dirty="0"/>
          </a:p>
        </p:txBody>
      </p:sp>
      <p:sp>
        <p:nvSpPr>
          <p:cNvPr id="37" name="TextBox 36"/>
          <p:cNvSpPr txBox="1"/>
          <p:nvPr/>
        </p:nvSpPr>
        <p:spPr>
          <a:xfrm>
            <a:off x="4648200" y="1600200"/>
            <a:ext cx="1254574" cy="338554"/>
          </a:xfrm>
          <a:prstGeom prst="rect">
            <a:avLst/>
          </a:prstGeom>
          <a:noFill/>
        </p:spPr>
        <p:txBody>
          <a:bodyPr wrap="none" rtlCol="0">
            <a:spAutoFit/>
          </a:bodyPr>
          <a:lstStyle/>
          <a:p>
            <a:r>
              <a:rPr lang="en-US" sz="1600" dirty="0" smtClean="0"/>
              <a:t>Training runs</a:t>
            </a:r>
            <a:endParaRPr lang="en-US" sz="1600" dirty="0"/>
          </a:p>
        </p:txBody>
      </p:sp>
      <p:sp>
        <p:nvSpPr>
          <p:cNvPr id="38" name="TextBox 37"/>
          <p:cNvSpPr txBox="1"/>
          <p:nvPr/>
        </p:nvSpPr>
        <p:spPr>
          <a:xfrm>
            <a:off x="6866970" y="1600200"/>
            <a:ext cx="1515030" cy="338554"/>
          </a:xfrm>
          <a:prstGeom prst="rect">
            <a:avLst/>
          </a:prstGeom>
          <a:noFill/>
        </p:spPr>
        <p:txBody>
          <a:bodyPr wrap="none" rtlCol="0">
            <a:spAutoFit/>
          </a:bodyPr>
          <a:lstStyle/>
          <a:p>
            <a:r>
              <a:rPr lang="en-US" sz="1600" dirty="0" smtClean="0"/>
              <a:t>Production runs</a:t>
            </a:r>
            <a:endParaRPr lang="en-US" sz="1600" dirty="0"/>
          </a:p>
        </p:txBody>
      </p:sp>
      <p:sp>
        <p:nvSpPr>
          <p:cNvPr id="3" name="Rectangle 2"/>
          <p:cNvSpPr/>
          <p:nvPr/>
        </p:nvSpPr>
        <p:spPr>
          <a:xfrm>
            <a:off x="3886200" y="2609313"/>
            <a:ext cx="4343400" cy="2606042"/>
          </a:xfrm>
          <a:prstGeom prst="rect">
            <a:avLst/>
          </a:prstGeom>
          <a:solidFill>
            <a:srgbClr val="FF00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Previous Models</a:t>
            </a:r>
            <a:endParaRPr lang="en-US" dirty="0"/>
          </a:p>
        </p:txBody>
      </p:sp>
      <p:sp>
        <p:nvSpPr>
          <p:cNvPr id="30" name="Slide Number Placeholder 29"/>
          <p:cNvSpPr>
            <a:spLocks noGrp="1"/>
          </p:cNvSpPr>
          <p:nvPr>
            <p:ph type="sldNum" sz="quarter" idx="12"/>
          </p:nvPr>
        </p:nvSpPr>
        <p:spPr/>
        <p:txBody>
          <a:bodyPr/>
          <a:lstStyle/>
          <a:p>
            <a:fld id="{A39B4162-AEFB-4770-944A-A55BB4716B6E}" type="slidenum">
              <a:rPr lang="en-US" smtClean="0"/>
              <a:pPr/>
              <a:t>10</a:t>
            </a:fld>
            <a:endParaRPr lang="en-US" dirty="0"/>
          </a:p>
        </p:txBody>
      </p:sp>
    </p:spTree>
    <p:extLst>
      <p:ext uri="{BB962C8B-B14F-4D97-AF65-F5344CB8AC3E}">
        <p14:creationId xmlns:p14="http://schemas.microsoft.com/office/powerpoint/2010/main" xmlns="" val="20706128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33"/>
          <p:cNvSpPr/>
          <p:nvPr/>
        </p:nvSpPr>
        <p:spPr>
          <a:xfrm>
            <a:off x="7010400" y="1938754"/>
            <a:ext cx="1219200" cy="3581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p:cNvSpPr/>
          <p:nvPr/>
        </p:nvSpPr>
        <p:spPr>
          <a:xfrm>
            <a:off x="3886200" y="1938754"/>
            <a:ext cx="3124200" cy="35814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normAutofit fontScale="90000"/>
          </a:bodyPr>
          <a:lstStyle/>
          <a:p>
            <a:r>
              <a:rPr lang="en-US" dirty="0" smtClean="0"/>
              <a:t>Modeling Scale-dependent Behavior</a:t>
            </a:r>
            <a:endParaRPr lang="en-US" dirty="0"/>
          </a:p>
        </p:txBody>
      </p:sp>
      <p:cxnSp>
        <p:nvCxnSpPr>
          <p:cNvPr id="8" name="Straight Arrow Connector 7"/>
          <p:cNvCxnSpPr/>
          <p:nvPr/>
        </p:nvCxnSpPr>
        <p:spPr>
          <a:xfrm flipV="1">
            <a:off x="3810000" y="1633954"/>
            <a:ext cx="0" cy="3962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3810000" y="5596354"/>
            <a:ext cx="45720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702429" y="5596354"/>
            <a:ext cx="774571" cy="369332"/>
          </a:xfrm>
          <a:prstGeom prst="rect">
            <a:avLst/>
          </a:prstGeom>
          <a:noFill/>
        </p:spPr>
        <p:txBody>
          <a:bodyPr wrap="none" rtlCol="0">
            <a:spAutoFit/>
          </a:bodyPr>
          <a:lstStyle/>
          <a:p>
            <a:r>
              <a:rPr lang="en-US" dirty="0" smtClean="0"/>
              <a:t>RUN #</a:t>
            </a:r>
            <a:endParaRPr lang="en-US" dirty="0"/>
          </a:p>
        </p:txBody>
      </p:sp>
      <p:sp>
        <p:nvSpPr>
          <p:cNvPr id="13" name="TextBox 12"/>
          <p:cNvSpPr txBox="1"/>
          <p:nvPr/>
        </p:nvSpPr>
        <p:spPr>
          <a:xfrm rot="10800000">
            <a:off x="3348335" y="2167354"/>
            <a:ext cx="461665" cy="2717026"/>
          </a:xfrm>
          <a:prstGeom prst="rect">
            <a:avLst/>
          </a:prstGeom>
          <a:noFill/>
        </p:spPr>
        <p:txBody>
          <a:bodyPr vert="eaVert" wrap="none" rtlCol="0">
            <a:spAutoFit/>
          </a:bodyPr>
          <a:lstStyle/>
          <a:p>
            <a:r>
              <a:rPr lang="en-US" dirty="0" smtClean="0"/>
              <a:t># OF TIMES LOOP EXECUTES</a:t>
            </a:r>
            <a:endParaRPr lang="en-US" dirty="0"/>
          </a:p>
        </p:txBody>
      </p:sp>
      <p:sp>
        <p:nvSpPr>
          <p:cNvPr id="22" name="Oval 21"/>
          <p:cNvSpPr/>
          <p:nvPr/>
        </p:nvSpPr>
        <p:spPr>
          <a:xfrm rot="16200000">
            <a:off x="5334000" y="5123915"/>
            <a:ext cx="91440" cy="914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p:cNvSpPr/>
          <p:nvPr/>
        </p:nvSpPr>
        <p:spPr>
          <a:xfrm rot="16200000">
            <a:off x="4038600" y="4707355"/>
            <a:ext cx="91440" cy="914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Oval 23"/>
          <p:cNvSpPr/>
          <p:nvPr/>
        </p:nvSpPr>
        <p:spPr>
          <a:xfrm rot="16200000">
            <a:off x="5943600" y="4290795"/>
            <a:ext cx="91440" cy="914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Oval 24"/>
          <p:cNvSpPr/>
          <p:nvPr/>
        </p:nvSpPr>
        <p:spPr>
          <a:xfrm rot="16200000">
            <a:off x="5029200" y="3874235"/>
            <a:ext cx="91440" cy="914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Oval 25"/>
          <p:cNvSpPr/>
          <p:nvPr/>
        </p:nvSpPr>
        <p:spPr>
          <a:xfrm rot="16200000">
            <a:off x="4556760" y="3457675"/>
            <a:ext cx="91440" cy="914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Oval 26"/>
          <p:cNvSpPr/>
          <p:nvPr/>
        </p:nvSpPr>
        <p:spPr>
          <a:xfrm rot="16200000">
            <a:off x="6705600" y="3041115"/>
            <a:ext cx="91440" cy="914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Oval 27"/>
          <p:cNvSpPr/>
          <p:nvPr/>
        </p:nvSpPr>
        <p:spPr>
          <a:xfrm rot="16200000">
            <a:off x="6248400" y="2624555"/>
            <a:ext cx="91440" cy="914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Oval 28"/>
          <p:cNvSpPr/>
          <p:nvPr/>
        </p:nvSpPr>
        <p:spPr>
          <a:xfrm rot="16200000">
            <a:off x="7924800" y="2207995"/>
            <a:ext cx="91440" cy="914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Oval 30"/>
          <p:cNvSpPr/>
          <p:nvPr/>
        </p:nvSpPr>
        <p:spPr>
          <a:xfrm rot="16200000">
            <a:off x="7528560" y="3005555"/>
            <a:ext cx="91440" cy="914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Oval 31"/>
          <p:cNvSpPr/>
          <p:nvPr/>
        </p:nvSpPr>
        <p:spPr>
          <a:xfrm rot="16200000">
            <a:off x="7086600" y="2609314"/>
            <a:ext cx="91440" cy="914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p:cNvSpPr/>
          <p:nvPr/>
        </p:nvSpPr>
        <p:spPr>
          <a:xfrm>
            <a:off x="838200" y="2395954"/>
            <a:ext cx="2362200" cy="19050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Is there a bug in one of the production runs?</a:t>
            </a:r>
            <a:endParaRPr lang="en-US" sz="2400" dirty="0"/>
          </a:p>
        </p:txBody>
      </p:sp>
      <p:sp>
        <p:nvSpPr>
          <p:cNvPr id="37" name="TextBox 36"/>
          <p:cNvSpPr txBox="1"/>
          <p:nvPr/>
        </p:nvSpPr>
        <p:spPr>
          <a:xfrm>
            <a:off x="4648200" y="1600200"/>
            <a:ext cx="1254574" cy="338554"/>
          </a:xfrm>
          <a:prstGeom prst="rect">
            <a:avLst/>
          </a:prstGeom>
          <a:noFill/>
        </p:spPr>
        <p:txBody>
          <a:bodyPr wrap="none" rtlCol="0">
            <a:spAutoFit/>
          </a:bodyPr>
          <a:lstStyle/>
          <a:p>
            <a:r>
              <a:rPr lang="en-US" sz="1600" dirty="0" smtClean="0"/>
              <a:t>Training runs</a:t>
            </a:r>
            <a:endParaRPr lang="en-US" sz="1600" dirty="0"/>
          </a:p>
        </p:txBody>
      </p:sp>
      <p:sp>
        <p:nvSpPr>
          <p:cNvPr id="38" name="TextBox 37"/>
          <p:cNvSpPr txBox="1"/>
          <p:nvPr/>
        </p:nvSpPr>
        <p:spPr>
          <a:xfrm>
            <a:off x="6866970" y="1600200"/>
            <a:ext cx="1515030" cy="338554"/>
          </a:xfrm>
          <a:prstGeom prst="rect">
            <a:avLst/>
          </a:prstGeom>
          <a:noFill/>
        </p:spPr>
        <p:txBody>
          <a:bodyPr wrap="none" rtlCol="0">
            <a:spAutoFit/>
          </a:bodyPr>
          <a:lstStyle/>
          <a:p>
            <a:r>
              <a:rPr lang="en-US" sz="1600" dirty="0" smtClean="0"/>
              <a:t>Production runs</a:t>
            </a:r>
            <a:endParaRPr lang="en-US" sz="1600" dirty="0"/>
          </a:p>
        </p:txBody>
      </p:sp>
      <p:sp>
        <p:nvSpPr>
          <p:cNvPr id="3" name="Rectangle 2"/>
          <p:cNvSpPr/>
          <p:nvPr/>
        </p:nvSpPr>
        <p:spPr>
          <a:xfrm>
            <a:off x="3886200" y="2609313"/>
            <a:ext cx="4343400" cy="2606042"/>
          </a:xfrm>
          <a:prstGeom prst="rect">
            <a:avLst/>
          </a:prstGeom>
          <a:solidFill>
            <a:srgbClr val="FF00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Previous Models</a:t>
            </a:r>
            <a:endParaRPr lang="en-US" dirty="0"/>
          </a:p>
        </p:txBody>
      </p:sp>
      <p:pic>
        <p:nvPicPr>
          <p:cNvPr id="30" name="Picture 29" descr="12065738702009504094Arnoud999_Right_or_wrong_4.svg.thumb.png"/>
          <p:cNvPicPr>
            <a:picLocks noChangeAspect="1"/>
          </p:cNvPicPr>
          <p:nvPr/>
        </p:nvPicPr>
        <p:blipFill>
          <a:blip r:embed="rId3" cstate="print"/>
          <a:stretch>
            <a:fillRect/>
          </a:stretch>
        </p:blipFill>
        <p:spPr>
          <a:xfrm>
            <a:off x="7152252" y="2420225"/>
            <a:ext cx="315348" cy="399175"/>
          </a:xfrm>
          <a:prstGeom prst="rect">
            <a:avLst/>
          </a:prstGeom>
        </p:spPr>
      </p:pic>
      <p:pic>
        <p:nvPicPr>
          <p:cNvPr id="35" name="Picture 34" descr="12065738771352376078Arnoud999_Right_or_wrong_5.svg.thumb.png"/>
          <p:cNvPicPr>
            <a:picLocks noChangeAspect="1"/>
          </p:cNvPicPr>
          <p:nvPr/>
        </p:nvPicPr>
        <p:blipFill>
          <a:blip r:embed="rId4" cstate="print"/>
          <a:stretch>
            <a:fillRect/>
          </a:stretch>
        </p:blipFill>
        <p:spPr>
          <a:xfrm flipH="1">
            <a:off x="7848600" y="2133600"/>
            <a:ext cx="241829" cy="241829"/>
          </a:xfrm>
          <a:prstGeom prst="rect">
            <a:avLst/>
          </a:prstGeom>
        </p:spPr>
      </p:pic>
      <p:pic>
        <p:nvPicPr>
          <p:cNvPr id="39" name="Picture 38" descr="12065738702009504094Arnoud999_Right_or_wrong_4.svg.thumb.png"/>
          <p:cNvPicPr>
            <a:picLocks noChangeAspect="1"/>
          </p:cNvPicPr>
          <p:nvPr/>
        </p:nvPicPr>
        <p:blipFill>
          <a:blip r:embed="rId3" cstate="print"/>
          <a:stretch>
            <a:fillRect/>
          </a:stretch>
        </p:blipFill>
        <p:spPr>
          <a:xfrm>
            <a:off x="7609452" y="2801225"/>
            <a:ext cx="315348" cy="399175"/>
          </a:xfrm>
          <a:prstGeom prst="rect">
            <a:avLst/>
          </a:prstGeom>
        </p:spPr>
      </p:pic>
      <p:sp>
        <p:nvSpPr>
          <p:cNvPr id="40" name="Slide Number Placeholder 39"/>
          <p:cNvSpPr>
            <a:spLocks noGrp="1"/>
          </p:cNvSpPr>
          <p:nvPr>
            <p:ph type="sldNum" sz="quarter" idx="12"/>
          </p:nvPr>
        </p:nvSpPr>
        <p:spPr/>
        <p:txBody>
          <a:bodyPr/>
          <a:lstStyle/>
          <a:p>
            <a:fld id="{A39B4162-AEFB-4770-944A-A55BB4716B6E}" type="slidenum">
              <a:rPr lang="en-US" smtClean="0"/>
              <a:pPr/>
              <a:t>11</a:t>
            </a:fld>
            <a:endParaRPr lang="en-US" dirty="0"/>
          </a:p>
        </p:txBody>
      </p:sp>
    </p:spTree>
    <p:extLst>
      <p:ext uri="{BB962C8B-B14F-4D97-AF65-F5344CB8AC3E}">
        <p14:creationId xmlns:p14="http://schemas.microsoft.com/office/powerpoint/2010/main" xmlns="" val="12254642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7010400" y="1938754"/>
            <a:ext cx="1219200" cy="3581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p:nvSpPr>
        <p:spPr>
          <a:xfrm>
            <a:off x="3886200" y="1938754"/>
            <a:ext cx="3124200" cy="35814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normAutofit fontScale="90000"/>
          </a:bodyPr>
          <a:lstStyle/>
          <a:p>
            <a:r>
              <a:rPr lang="en-US" dirty="0" smtClean="0"/>
              <a:t>Modeling Scale-dependent Behavior</a:t>
            </a:r>
            <a:endParaRPr lang="en-US" dirty="0"/>
          </a:p>
        </p:txBody>
      </p:sp>
      <p:cxnSp>
        <p:nvCxnSpPr>
          <p:cNvPr id="8" name="Straight Arrow Connector 7"/>
          <p:cNvCxnSpPr/>
          <p:nvPr/>
        </p:nvCxnSpPr>
        <p:spPr>
          <a:xfrm flipV="1">
            <a:off x="3810000" y="1633954"/>
            <a:ext cx="0" cy="3962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3810000" y="5596354"/>
            <a:ext cx="45720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702429" y="5596354"/>
            <a:ext cx="1231427" cy="369332"/>
          </a:xfrm>
          <a:prstGeom prst="rect">
            <a:avLst/>
          </a:prstGeom>
          <a:noFill/>
        </p:spPr>
        <p:txBody>
          <a:bodyPr wrap="none" rtlCol="0">
            <a:spAutoFit/>
          </a:bodyPr>
          <a:lstStyle/>
          <a:p>
            <a:r>
              <a:rPr lang="en-US" b="1" dirty="0" smtClean="0">
                <a:solidFill>
                  <a:srgbClr val="FF0000"/>
                </a:solidFill>
              </a:rPr>
              <a:t>INPUT SIZE</a:t>
            </a:r>
            <a:endParaRPr lang="en-US" b="1" dirty="0">
              <a:solidFill>
                <a:srgbClr val="FF0000"/>
              </a:solidFill>
            </a:endParaRPr>
          </a:p>
        </p:txBody>
      </p:sp>
      <p:sp>
        <p:nvSpPr>
          <p:cNvPr id="13" name="TextBox 12"/>
          <p:cNvSpPr txBox="1"/>
          <p:nvPr/>
        </p:nvSpPr>
        <p:spPr>
          <a:xfrm rot="10800000">
            <a:off x="3348335" y="2167354"/>
            <a:ext cx="461665" cy="2717026"/>
          </a:xfrm>
          <a:prstGeom prst="rect">
            <a:avLst/>
          </a:prstGeom>
          <a:noFill/>
        </p:spPr>
        <p:txBody>
          <a:bodyPr vert="eaVert" wrap="none" rtlCol="0">
            <a:spAutoFit/>
          </a:bodyPr>
          <a:lstStyle/>
          <a:p>
            <a:r>
              <a:rPr lang="en-US" dirty="0" smtClean="0"/>
              <a:t># OF TIMES LOOP EXECUTES</a:t>
            </a:r>
            <a:endParaRPr lang="en-US" dirty="0"/>
          </a:p>
        </p:txBody>
      </p:sp>
      <p:sp>
        <p:nvSpPr>
          <p:cNvPr id="22" name="Oval 21"/>
          <p:cNvSpPr/>
          <p:nvPr/>
        </p:nvSpPr>
        <p:spPr>
          <a:xfrm rot="16200000">
            <a:off x="4038599" y="5123915"/>
            <a:ext cx="91440" cy="914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p:cNvSpPr/>
          <p:nvPr/>
        </p:nvSpPr>
        <p:spPr>
          <a:xfrm rot="16200000">
            <a:off x="4475479" y="4707355"/>
            <a:ext cx="91440" cy="914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Oval 23"/>
          <p:cNvSpPr/>
          <p:nvPr/>
        </p:nvSpPr>
        <p:spPr>
          <a:xfrm rot="16200000">
            <a:off x="4912359" y="4290795"/>
            <a:ext cx="91440" cy="914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Oval 24"/>
          <p:cNvSpPr/>
          <p:nvPr/>
        </p:nvSpPr>
        <p:spPr>
          <a:xfrm rot="16200000">
            <a:off x="5349239" y="3874235"/>
            <a:ext cx="91440" cy="914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Oval 25"/>
          <p:cNvSpPr/>
          <p:nvPr/>
        </p:nvSpPr>
        <p:spPr>
          <a:xfrm rot="16200000">
            <a:off x="5786119" y="3457675"/>
            <a:ext cx="91440" cy="914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Oval 26"/>
          <p:cNvSpPr/>
          <p:nvPr/>
        </p:nvSpPr>
        <p:spPr>
          <a:xfrm rot="16200000">
            <a:off x="6222999" y="3041115"/>
            <a:ext cx="91440" cy="914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Oval 27"/>
          <p:cNvSpPr/>
          <p:nvPr/>
        </p:nvSpPr>
        <p:spPr>
          <a:xfrm rot="16200000">
            <a:off x="6659879" y="2624555"/>
            <a:ext cx="91440" cy="914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Oval 28"/>
          <p:cNvSpPr/>
          <p:nvPr/>
        </p:nvSpPr>
        <p:spPr>
          <a:xfrm rot="16200000">
            <a:off x="7096759" y="2207995"/>
            <a:ext cx="91440" cy="914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Oval 30"/>
          <p:cNvSpPr/>
          <p:nvPr/>
        </p:nvSpPr>
        <p:spPr>
          <a:xfrm rot="16200000">
            <a:off x="7528560" y="3005555"/>
            <a:ext cx="91440" cy="914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Oval 31"/>
          <p:cNvSpPr/>
          <p:nvPr/>
        </p:nvSpPr>
        <p:spPr>
          <a:xfrm rot="16200000">
            <a:off x="7924800" y="2609314"/>
            <a:ext cx="91440" cy="914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extBox 20"/>
          <p:cNvSpPr txBox="1"/>
          <p:nvPr/>
        </p:nvSpPr>
        <p:spPr>
          <a:xfrm>
            <a:off x="4648200" y="1600200"/>
            <a:ext cx="1254574" cy="338554"/>
          </a:xfrm>
          <a:prstGeom prst="rect">
            <a:avLst/>
          </a:prstGeom>
          <a:noFill/>
        </p:spPr>
        <p:txBody>
          <a:bodyPr wrap="none" rtlCol="0">
            <a:spAutoFit/>
          </a:bodyPr>
          <a:lstStyle/>
          <a:p>
            <a:r>
              <a:rPr lang="en-US" sz="1600" dirty="0" smtClean="0"/>
              <a:t>Training runs</a:t>
            </a:r>
            <a:endParaRPr lang="en-US" sz="1600" dirty="0"/>
          </a:p>
        </p:txBody>
      </p:sp>
      <p:sp>
        <p:nvSpPr>
          <p:cNvPr id="30" name="TextBox 29"/>
          <p:cNvSpPr txBox="1"/>
          <p:nvPr/>
        </p:nvSpPr>
        <p:spPr>
          <a:xfrm>
            <a:off x="6866970" y="1600200"/>
            <a:ext cx="1515030" cy="338554"/>
          </a:xfrm>
          <a:prstGeom prst="rect">
            <a:avLst/>
          </a:prstGeom>
          <a:noFill/>
        </p:spPr>
        <p:txBody>
          <a:bodyPr wrap="none" rtlCol="0">
            <a:spAutoFit/>
          </a:bodyPr>
          <a:lstStyle/>
          <a:p>
            <a:r>
              <a:rPr lang="en-US" sz="1600" dirty="0" smtClean="0"/>
              <a:t>Production runs</a:t>
            </a:r>
            <a:endParaRPr lang="en-US" sz="1600" dirty="0"/>
          </a:p>
        </p:txBody>
      </p:sp>
      <p:sp>
        <p:nvSpPr>
          <p:cNvPr id="33" name="Rectangle 32"/>
          <p:cNvSpPr/>
          <p:nvPr/>
        </p:nvSpPr>
        <p:spPr>
          <a:xfrm>
            <a:off x="838200" y="2395954"/>
            <a:ext cx="2362200" cy="19050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Accounting for scale makes trends clear, errors at large scales obvious</a:t>
            </a:r>
            <a:endParaRPr lang="en-US" sz="2400" dirty="0"/>
          </a:p>
        </p:txBody>
      </p:sp>
      <p:pic>
        <p:nvPicPr>
          <p:cNvPr id="34" name="Picture 33" descr="12065738702009504094Arnoud999_Right_or_wrong_4.svg.thumb.png"/>
          <p:cNvPicPr>
            <a:picLocks noChangeAspect="1"/>
          </p:cNvPicPr>
          <p:nvPr/>
        </p:nvPicPr>
        <p:blipFill>
          <a:blip r:embed="rId3" cstate="print"/>
          <a:stretch>
            <a:fillRect/>
          </a:stretch>
        </p:blipFill>
        <p:spPr>
          <a:xfrm>
            <a:off x="7228452" y="1981200"/>
            <a:ext cx="315348" cy="399175"/>
          </a:xfrm>
          <a:prstGeom prst="rect">
            <a:avLst/>
          </a:prstGeom>
        </p:spPr>
      </p:pic>
      <p:pic>
        <p:nvPicPr>
          <p:cNvPr id="35" name="Picture 34" descr="12065738771352376078Arnoud999_Right_or_wrong_5.svg.thumb.png"/>
          <p:cNvPicPr>
            <a:picLocks noChangeAspect="1"/>
          </p:cNvPicPr>
          <p:nvPr/>
        </p:nvPicPr>
        <p:blipFill>
          <a:blip r:embed="rId4" cstate="print"/>
          <a:stretch>
            <a:fillRect/>
          </a:stretch>
        </p:blipFill>
        <p:spPr>
          <a:xfrm flipH="1">
            <a:off x="7467600" y="2895600"/>
            <a:ext cx="241829" cy="241829"/>
          </a:xfrm>
          <a:prstGeom prst="rect">
            <a:avLst/>
          </a:prstGeom>
        </p:spPr>
      </p:pic>
      <p:pic>
        <p:nvPicPr>
          <p:cNvPr id="36" name="Picture 35" descr="12065738771352376078Arnoud999_Right_or_wrong_5.svg.thumb.png"/>
          <p:cNvPicPr>
            <a:picLocks noChangeAspect="1"/>
          </p:cNvPicPr>
          <p:nvPr/>
        </p:nvPicPr>
        <p:blipFill>
          <a:blip r:embed="rId4" cstate="print"/>
          <a:stretch>
            <a:fillRect/>
          </a:stretch>
        </p:blipFill>
        <p:spPr>
          <a:xfrm flipH="1">
            <a:off x="7848600" y="2514600"/>
            <a:ext cx="241829" cy="241829"/>
          </a:xfrm>
          <a:prstGeom prst="rect">
            <a:avLst/>
          </a:prstGeom>
        </p:spPr>
      </p:pic>
      <p:sp>
        <p:nvSpPr>
          <p:cNvPr id="37" name="Slide Number Placeholder 36"/>
          <p:cNvSpPr>
            <a:spLocks noGrp="1"/>
          </p:cNvSpPr>
          <p:nvPr>
            <p:ph type="sldNum" sz="quarter" idx="12"/>
          </p:nvPr>
        </p:nvSpPr>
        <p:spPr/>
        <p:txBody>
          <a:bodyPr/>
          <a:lstStyle/>
          <a:p>
            <a:fld id="{A39B4162-AEFB-4770-944A-A55BB4716B6E}" type="slidenum">
              <a:rPr lang="en-US" smtClean="0"/>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Previous Research</a:t>
            </a:r>
            <a:endParaRPr lang="en-US" dirty="0"/>
          </a:p>
        </p:txBody>
      </p:sp>
      <p:sp>
        <p:nvSpPr>
          <p:cNvPr id="3" name="Content Placeholder 2"/>
          <p:cNvSpPr>
            <a:spLocks noGrp="1"/>
          </p:cNvSpPr>
          <p:nvPr>
            <p:ph idx="1"/>
          </p:nvPr>
        </p:nvSpPr>
        <p:spPr/>
        <p:txBody>
          <a:bodyPr>
            <a:normAutofit/>
          </a:bodyPr>
          <a:lstStyle/>
          <a:p>
            <a:r>
              <a:rPr lang="en-US" dirty="0" err="1" smtClean="0"/>
              <a:t>Vrisha</a:t>
            </a:r>
            <a:r>
              <a:rPr lang="en-US" dirty="0" smtClean="0"/>
              <a:t> [HPDC '11]</a:t>
            </a:r>
          </a:p>
          <a:p>
            <a:pPr lvl="1"/>
            <a:r>
              <a:rPr lang="en-US" dirty="0" smtClean="0"/>
              <a:t>A single aggregate model for all features</a:t>
            </a:r>
          </a:p>
          <a:p>
            <a:pPr lvl="1"/>
            <a:r>
              <a:rPr lang="en-US" dirty="0"/>
              <a:t>D</a:t>
            </a:r>
            <a:r>
              <a:rPr lang="en-US" dirty="0" smtClean="0"/>
              <a:t>etect bugs caused by any feature</a:t>
            </a:r>
          </a:p>
          <a:p>
            <a:pPr lvl="1"/>
            <a:r>
              <a:rPr lang="en-US" dirty="0" smtClean="0"/>
              <a:t>Difficult to pinpoint individual features correlated with a failure</a:t>
            </a:r>
          </a:p>
          <a:p>
            <a:endParaRPr lang="en-US" dirty="0"/>
          </a:p>
        </p:txBody>
      </p:sp>
      <p:sp>
        <p:nvSpPr>
          <p:cNvPr id="5" name="Slide Number Placeholder 4"/>
          <p:cNvSpPr>
            <a:spLocks noGrp="1"/>
          </p:cNvSpPr>
          <p:nvPr>
            <p:ph type="sldNum" sz="quarter" idx="12"/>
          </p:nvPr>
        </p:nvSpPr>
        <p:spPr/>
        <p:txBody>
          <a:bodyPr/>
          <a:lstStyle/>
          <a:p>
            <a:fld id="{A39B4162-AEFB-4770-944A-A55BB4716B6E}" type="slidenum">
              <a:rPr lang="en-US" smtClean="0"/>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Object 15"/>
          <p:cNvGraphicFramePr>
            <a:graphicFrameLocks noChangeAspect="1"/>
          </p:cNvGraphicFramePr>
          <p:nvPr/>
        </p:nvGraphicFramePr>
        <p:xfrm>
          <a:off x="1081986" y="1733031"/>
          <a:ext cx="7223814" cy="5048769"/>
        </p:xfrm>
        <a:graphic>
          <a:graphicData uri="http://schemas.openxmlformats.org/presentationml/2006/ole">
            <p:oleObj spid="_x0000_s65574" name="Visio" r:id="rId3" imgW="4645768" imgH="3246767" progId="Visio.Drawing.11">
              <p:embed/>
            </p:oleObj>
          </a:graphicData>
        </a:graphic>
      </p:graphicFrame>
      <p:sp>
        <p:nvSpPr>
          <p:cNvPr id="2" name="Title 1"/>
          <p:cNvSpPr>
            <a:spLocks noGrp="1"/>
          </p:cNvSpPr>
          <p:nvPr>
            <p:ph type="title"/>
          </p:nvPr>
        </p:nvSpPr>
        <p:spPr/>
        <p:txBody>
          <a:bodyPr>
            <a:noAutofit/>
          </a:bodyPr>
          <a:lstStyle/>
          <a:p>
            <a:r>
              <a:rPr lang="en-US" dirty="0" err="1" smtClean="0"/>
              <a:t>Vrisha</a:t>
            </a:r>
            <a:endParaRPr lang="en-US" dirty="0"/>
          </a:p>
        </p:txBody>
      </p:sp>
      <p:sp>
        <p:nvSpPr>
          <p:cNvPr id="21" name="Rounded Rectangle 20"/>
          <p:cNvSpPr/>
          <p:nvPr/>
        </p:nvSpPr>
        <p:spPr>
          <a:xfrm>
            <a:off x="5562600" y="3352800"/>
            <a:ext cx="2590800" cy="10668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err="1" smtClean="0"/>
              <a:t>corr</a:t>
            </a:r>
            <a:r>
              <a:rPr lang="en-US" dirty="0" smtClean="0"/>
              <a:t>(f(       ), g(       )) &lt; 0</a:t>
            </a:r>
            <a:endParaRPr lang="en-US" dirty="0"/>
          </a:p>
        </p:txBody>
      </p:sp>
      <p:sp>
        <p:nvSpPr>
          <p:cNvPr id="19" name="Rounded Rectangle 18"/>
          <p:cNvSpPr/>
          <p:nvPr/>
        </p:nvSpPr>
        <p:spPr>
          <a:xfrm>
            <a:off x="1905000" y="2209800"/>
            <a:ext cx="304800" cy="3810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y</a:t>
            </a:r>
            <a:endParaRPr lang="en-US" dirty="0"/>
          </a:p>
        </p:txBody>
      </p:sp>
      <p:sp>
        <p:nvSpPr>
          <p:cNvPr id="20" name="Rounded Rectangle 19"/>
          <p:cNvSpPr/>
          <p:nvPr/>
        </p:nvSpPr>
        <p:spPr>
          <a:xfrm>
            <a:off x="1905000" y="5334000"/>
            <a:ext cx="304800" cy="381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x</a:t>
            </a:r>
            <a:endParaRPr lang="en-US" dirty="0"/>
          </a:p>
        </p:txBody>
      </p:sp>
      <p:sp>
        <p:nvSpPr>
          <p:cNvPr id="22" name="TextBox 21"/>
          <p:cNvSpPr txBox="1"/>
          <p:nvPr/>
        </p:nvSpPr>
        <p:spPr>
          <a:xfrm>
            <a:off x="6400800" y="3972580"/>
            <a:ext cx="1008609" cy="523220"/>
          </a:xfrm>
          <a:prstGeom prst="rect">
            <a:avLst/>
          </a:prstGeom>
          <a:noFill/>
        </p:spPr>
        <p:txBody>
          <a:bodyPr wrap="none" rtlCol="0">
            <a:spAutoFit/>
          </a:bodyPr>
          <a:lstStyle/>
          <a:p>
            <a:r>
              <a:rPr lang="en-US" sz="2800" b="1" dirty="0" smtClean="0">
                <a:solidFill>
                  <a:srgbClr val="FF0000"/>
                </a:solidFill>
              </a:rPr>
              <a:t>BUG!</a:t>
            </a:r>
            <a:endParaRPr lang="en-US" sz="2800" b="1" dirty="0">
              <a:solidFill>
                <a:srgbClr val="FF0000"/>
              </a:solidFill>
            </a:endParaRPr>
          </a:p>
        </p:txBody>
      </p:sp>
      <p:sp>
        <p:nvSpPr>
          <p:cNvPr id="14" name="TextBox 13"/>
          <p:cNvSpPr txBox="1"/>
          <p:nvPr/>
        </p:nvSpPr>
        <p:spPr>
          <a:xfrm>
            <a:off x="3124200" y="1438870"/>
            <a:ext cx="5105400" cy="92333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smtClean="0">
                <a:solidFill>
                  <a:srgbClr val="FF0000"/>
                </a:solidFill>
              </a:rPr>
              <a:t>Kernel Canonical Correlation Analysis</a:t>
            </a:r>
            <a:r>
              <a:rPr lang="en-US" dirty="0" smtClean="0">
                <a:solidFill>
                  <a:schemeClr val="tx1"/>
                </a:solidFill>
              </a:rPr>
              <a:t> takes observational feature </a:t>
            </a:r>
            <a:r>
              <a:rPr lang="en-US" dirty="0" smtClean="0">
                <a:solidFill>
                  <a:srgbClr val="00B050"/>
                </a:solidFill>
              </a:rPr>
              <a:t>X</a:t>
            </a:r>
            <a:r>
              <a:rPr lang="en-US" dirty="0" smtClean="0">
                <a:solidFill>
                  <a:schemeClr val="tx1"/>
                </a:solidFill>
              </a:rPr>
              <a:t> and control feature </a:t>
            </a:r>
            <a:r>
              <a:rPr lang="en-US" dirty="0" smtClean="0">
                <a:solidFill>
                  <a:srgbClr val="00B050"/>
                </a:solidFill>
              </a:rPr>
              <a:t>Y</a:t>
            </a:r>
            <a:r>
              <a:rPr lang="en-US" dirty="0" smtClean="0">
                <a:solidFill>
                  <a:schemeClr val="tx1"/>
                </a:solidFill>
              </a:rPr>
              <a:t> to find </a:t>
            </a:r>
            <a:r>
              <a:rPr lang="en-US" dirty="0" smtClean="0">
                <a:solidFill>
                  <a:srgbClr val="00B050"/>
                </a:solidFill>
              </a:rPr>
              <a:t>f</a:t>
            </a:r>
            <a:r>
              <a:rPr lang="en-US" dirty="0" smtClean="0">
                <a:solidFill>
                  <a:schemeClr val="tx1"/>
                </a:solidFill>
              </a:rPr>
              <a:t> and </a:t>
            </a:r>
            <a:r>
              <a:rPr lang="en-US" dirty="0" smtClean="0">
                <a:solidFill>
                  <a:srgbClr val="00B050"/>
                </a:solidFill>
              </a:rPr>
              <a:t>g</a:t>
            </a:r>
            <a:r>
              <a:rPr lang="en-US" dirty="0" smtClean="0">
                <a:solidFill>
                  <a:schemeClr val="tx1"/>
                </a:solidFill>
              </a:rPr>
              <a:t> such that </a:t>
            </a:r>
            <a:r>
              <a:rPr lang="en-US" dirty="0" smtClean="0">
                <a:solidFill>
                  <a:srgbClr val="00B050"/>
                </a:solidFill>
              </a:rPr>
              <a:t>f(X)</a:t>
            </a:r>
            <a:r>
              <a:rPr lang="en-US" dirty="0" smtClean="0">
                <a:solidFill>
                  <a:schemeClr val="tx1"/>
                </a:solidFill>
              </a:rPr>
              <a:t> and </a:t>
            </a:r>
            <a:r>
              <a:rPr lang="en-US" dirty="0" smtClean="0">
                <a:solidFill>
                  <a:srgbClr val="00B050"/>
                </a:solidFill>
              </a:rPr>
              <a:t>g(Y)</a:t>
            </a:r>
            <a:r>
              <a:rPr lang="en-US" dirty="0" smtClean="0">
                <a:solidFill>
                  <a:schemeClr val="tx1"/>
                </a:solidFill>
              </a:rPr>
              <a:t> is highly correlated</a:t>
            </a:r>
          </a:p>
        </p:txBody>
      </p:sp>
      <p:sp>
        <p:nvSpPr>
          <p:cNvPr id="17" name="TextBox 16"/>
          <p:cNvSpPr txBox="1"/>
          <p:nvPr/>
        </p:nvSpPr>
        <p:spPr>
          <a:xfrm>
            <a:off x="762000" y="3200400"/>
            <a:ext cx="2590800"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400" dirty="0" smtClean="0"/>
              <a:t>Behavioral Feature</a:t>
            </a:r>
            <a:endParaRPr lang="en-US" sz="2400" dirty="0"/>
          </a:p>
        </p:txBody>
      </p:sp>
      <p:sp>
        <p:nvSpPr>
          <p:cNvPr id="27" name="TextBox 26"/>
          <p:cNvSpPr txBox="1"/>
          <p:nvPr/>
        </p:nvSpPr>
        <p:spPr>
          <a:xfrm>
            <a:off x="762000" y="6248400"/>
            <a:ext cx="2590800"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400" dirty="0" smtClean="0"/>
              <a:t>Scale of Execution</a:t>
            </a:r>
            <a:endParaRPr lang="en-US" sz="2400" dirty="0"/>
          </a:p>
        </p:txBody>
      </p:sp>
      <p:sp>
        <p:nvSpPr>
          <p:cNvPr id="12" name="Slide Number Placeholder 11"/>
          <p:cNvSpPr>
            <a:spLocks noGrp="1"/>
          </p:cNvSpPr>
          <p:nvPr>
            <p:ph type="sldNum" sz="quarter" idx="12"/>
          </p:nvPr>
        </p:nvSpPr>
        <p:spPr/>
        <p:txBody>
          <a:bodyPr/>
          <a:lstStyle/>
          <a:p>
            <a:fld id="{A39B4162-AEFB-4770-944A-A55BB4716B6E}" type="slidenum">
              <a:rPr lang="en-US" smtClean="0"/>
              <a:pPr/>
              <a:t>14</a:t>
            </a:fld>
            <a:endParaRPr lang="en-US" dirty="0"/>
          </a:p>
        </p:txBody>
      </p:sp>
    </p:spTree>
    <p:extLst>
      <p:ext uri="{BB962C8B-B14F-4D97-AF65-F5344CB8AC3E}">
        <p14:creationId xmlns:p14="http://schemas.microsoft.com/office/powerpoint/2010/main" xmlns="" val="2738782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17"/>
                                        </p:tgtEl>
                                      </p:cBhvr>
                                    </p:animEffect>
                                    <p:set>
                                      <p:cBhvr>
                                        <p:cTn id="7" dur="1" fill="hold">
                                          <p:stCondLst>
                                            <p:cond delay="499"/>
                                          </p:stCondLst>
                                        </p:cTn>
                                        <p:tgtEl>
                                          <p:spTgt spid="17"/>
                                        </p:tgtEl>
                                        <p:attrNameLst>
                                          <p:attrName>style.visibility</p:attrName>
                                        </p:attrNameLst>
                                      </p:cBhvr>
                                      <p:to>
                                        <p:strVal val="hidden"/>
                                      </p:to>
                                    </p:set>
                                  </p:childTnLst>
                                </p:cTn>
                              </p:par>
                              <p:par>
                                <p:cTn id="8" presetID="3" presetClass="exit" presetSubtype="10" fill="hold" grpId="0" nodeType="withEffect">
                                  <p:stCondLst>
                                    <p:cond delay="0"/>
                                  </p:stCondLst>
                                  <p:childTnLst>
                                    <p:animEffect transition="out" filter="blinds(horizontal)">
                                      <p:cBhvr>
                                        <p:cTn id="9" dur="500"/>
                                        <p:tgtEl>
                                          <p:spTgt spid="27"/>
                                        </p:tgtEl>
                                      </p:cBhvr>
                                    </p:animEffect>
                                    <p:set>
                                      <p:cBhvr>
                                        <p:cTn id="10" dur="1" fill="hold">
                                          <p:stCondLst>
                                            <p:cond delay="499"/>
                                          </p:stCondLst>
                                        </p:cTn>
                                        <p:tgtEl>
                                          <p:spTgt spid="27"/>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blinds(horizontal)">
                                      <p:cBhvr>
                                        <p:cTn id="15" dur="500"/>
                                        <p:tgtEl>
                                          <p:spTgt spid="14"/>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21"/>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19"/>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20"/>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0" presetClass="path" presetSubtype="0" accel="50000" decel="50000" fill="hold" grpId="0" nodeType="clickEffect">
                                  <p:stCondLst>
                                    <p:cond delay="0"/>
                                  </p:stCondLst>
                                  <p:childTnLst>
                                    <p:animMotion origin="layout" path="M 5.55112E-17 0 L 0.575 0.21667 " pathEditMode="relative" rAng="0" ptsTypes="AA">
                                      <p:cBhvr>
                                        <p:cTn id="27" dur="2000" fill="hold"/>
                                        <p:tgtEl>
                                          <p:spTgt spid="19"/>
                                        </p:tgtEl>
                                        <p:attrNameLst>
                                          <p:attrName>ppt_x</p:attrName>
                                          <p:attrName>ppt_y</p:attrName>
                                        </p:attrNameLst>
                                      </p:cBhvr>
                                      <p:rCtr x="28700" y="10800"/>
                                    </p:animMotion>
                                  </p:childTnLst>
                                </p:cTn>
                              </p:par>
                              <p:par>
                                <p:cTn id="28" presetID="0" presetClass="path" presetSubtype="0" accel="50000" decel="50000" fill="hold" grpId="0" nodeType="withEffect">
                                  <p:stCondLst>
                                    <p:cond delay="0"/>
                                  </p:stCondLst>
                                  <p:childTnLst>
                                    <p:animMotion origin="layout" path="M 5.55112E-17 4.44444E-6 L 0.49167 -0.23889 " pathEditMode="relative" rAng="0" ptsTypes="AA">
                                      <p:cBhvr>
                                        <p:cTn id="29" dur="2000" fill="hold"/>
                                        <p:tgtEl>
                                          <p:spTgt spid="20"/>
                                        </p:tgtEl>
                                        <p:attrNameLst>
                                          <p:attrName>ppt_x</p:attrName>
                                          <p:attrName>ppt_y</p:attrName>
                                        </p:attrNameLst>
                                      </p:cBhvr>
                                      <p:rCtr x="24600" y="-11900"/>
                                    </p:animMotion>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2" grpId="0"/>
      <p:bldP spid="14" grpId="0" animBg="1"/>
      <p:bldP spid="17" grpId="0" animBg="1"/>
      <p:bldP spid="2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Previous Research</a:t>
            </a:r>
            <a:endParaRPr lang="en-US" dirty="0"/>
          </a:p>
        </p:txBody>
      </p:sp>
      <p:sp>
        <p:nvSpPr>
          <p:cNvPr id="3" name="Content Placeholder 2"/>
          <p:cNvSpPr>
            <a:spLocks noGrp="1"/>
          </p:cNvSpPr>
          <p:nvPr>
            <p:ph idx="1"/>
          </p:nvPr>
        </p:nvSpPr>
        <p:spPr/>
        <p:txBody>
          <a:bodyPr/>
          <a:lstStyle/>
          <a:p>
            <a:r>
              <a:rPr lang="en-US" dirty="0" err="1"/>
              <a:t>Abhranta</a:t>
            </a:r>
            <a:r>
              <a:rPr lang="en-US" dirty="0"/>
              <a:t> [</a:t>
            </a:r>
            <a:r>
              <a:rPr lang="en-US" dirty="0" err="1"/>
              <a:t>HotDep</a:t>
            </a:r>
            <a:r>
              <a:rPr lang="en-US" dirty="0"/>
              <a:t> '12]</a:t>
            </a:r>
          </a:p>
          <a:p>
            <a:pPr lvl="1"/>
            <a:r>
              <a:rPr lang="en-US" dirty="0"/>
              <a:t>A augmented model that allows per-feature reconstruction</a:t>
            </a:r>
          </a:p>
          <a:p>
            <a:endParaRPr lang="en-US" b="1" dirty="0"/>
          </a:p>
        </p:txBody>
      </p:sp>
      <p:sp>
        <p:nvSpPr>
          <p:cNvPr id="5" name="Slide Number Placeholder 4"/>
          <p:cNvSpPr>
            <a:spLocks noGrp="1"/>
          </p:cNvSpPr>
          <p:nvPr>
            <p:ph type="sldNum" sz="quarter" idx="12"/>
          </p:nvPr>
        </p:nvSpPr>
        <p:spPr/>
        <p:txBody>
          <a:bodyPr/>
          <a:lstStyle/>
          <a:p>
            <a:fld id="{A39B4162-AEFB-4770-944A-A55BB4716B6E}" type="slidenum">
              <a:rPr lang="en-US" smtClean="0"/>
              <a:pPr/>
              <a:t>15</a:t>
            </a:fld>
            <a:endParaRPr lang="en-US" dirty="0"/>
          </a:p>
        </p:txBody>
      </p:sp>
    </p:spTree>
    <p:extLst>
      <p:ext uri="{BB962C8B-B14F-4D97-AF65-F5344CB8AC3E}">
        <p14:creationId xmlns:p14="http://schemas.microsoft.com/office/powerpoint/2010/main" xmlns="" val="29532658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366" name="Content Placeholder 7"/>
          <p:cNvGraphicFramePr>
            <a:graphicFrameLocks noChangeAspect="1"/>
          </p:cNvGraphicFramePr>
          <p:nvPr/>
        </p:nvGraphicFramePr>
        <p:xfrm>
          <a:off x="228600" y="1752600"/>
          <a:ext cx="4953000" cy="4648200"/>
        </p:xfrm>
        <a:graphic>
          <a:graphicData uri="http://schemas.openxmlformats.org/presentationml/2006/ole">
            <p:oleObj spid="_x0000_s66598" name="Visio" r:id="rId4" imgW="3041967" imgH="3246750" progId="Visio.Drawing.11">
              <p:embed/>
            </p:oleObj>
          </a:graphicData>
        </a:graphic>
      </p:graphicFrame>
      <p:sp>
        <p:nvSpPr>
          <p:cNvPr id="16" name="Rounded Rectangle 15"/>
          <p:cNvSpPr/>
          <p:nvPr/>
        </p:nvSpPr>
        <p:spPr>
          <a:xfrm>
            <a:off x="838200" y="2209800"/>
            <a:ext cx="1066801" cy="4572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g</a:t>
            </a:r>
            <a:r>
              <a:rPr lang="en-US" baseline="30000" dirty="0" smtClean="0"/>
              <a:t>-1</a:t>
            </a:r>
            <a:r>
              <a:rPr lang="en-US" dirty="0" smtClean="0"/>
              <a:t>(f (x))</a:t>
            </a:r>
            <a:endParaRPr lang="en-US" dirty="0"/>
          </a:p>
        </p:txBody>
      </p:sp>
      <p:sp>
        <p:nvSpPr>
          <p:cNvPr id="2" name="Title 1"/>
          <p:cNvSpPr>
            <a:spLocks noGrp="1"/>
          </p:cNvSpPr>
          <p:nvPr>
            <p:ph type="title"/>
          </p:nvPr>
        </p:nvSpPr>
        <p:spPr/>
        <p:txBody>
          <a:bodyPr>
            <a:normAutofit/>
          </a:bodyPr>
          <a:lstStyle/>
          <a:p>
            <a:r>
              <a:rPr lang="en-US" dirty="0" err="1" smtClean="0"/>
              <a:t>Abhranta</a:t>
            </a:r>
            <a:endParaRPr lang="en-US" dirty="0"/>
          </a:p>
        </p:txBody>
      </p:sp>
      <p:sp>
        <p:nvSpPr>
          <p:cNvPr id="5" name="Content Placeholder 4"/>
          <p:cNvSpPr>
            <a:spLocks noGrp="1"/>
          </p:cNvSpPr>
          <p:nvPr>
            <p:ph sz="half" idx="2"/>
          </p:nvPr>
        </p:nvSpPr>
        <p:spPr>
          <a:xfrm>
            <a:off x="5105400" y="1773936"/>
            <a:ext cx="3810000" cy="4623816"/>
          </a:xfrm>
        </p:spPr>
        <p:txBody>
          <a:bodyPr>
            <a:noAutofit/>
          </a:bodyPr>
          <a:lstStyle/>
          <a:p>
            <a:r>
              <a:rPr lang="en-US" sz="2400" dirty="0" smtClean="0"/>
              <a:t>ABHRANTA replaced non-linear transform used by Vrisha with an invertible linear transform </a:t>
            </a:r>
            <a:r>
              <a:rPr lang="en-US" sz="2400" dirty="0" smtClean="0">
                <a:solidFill>
                  <a:srgbClr val="FF0000"/>
                </a:solidFill>
              </a:rPr>
              <a:t>g(*) </a:t>
            </a:r>
            <a:r>
              <a:rPr lang="en-US" sz="2400" dirty="0" smtClean="0"/>
              <a:t>for observational features</a:t>
            </a:r>
            <a:endParaRPr lang="en-US" sz="2400" dirty="0" smtClean="0">
              <a:solidFill>
                <a:srgbClr val="FF0000"/>
              </a:solidFill>
            </a:endParaRPr>
          </a:p>
          <a:p>
            <a:r>
              <a:rPr lang="en-US" sz="2400" dirty="0" smtClean="0"/>
              <a:t>The new model provides an automatic way to reconstruct “bug-free” behavior at large scales</a:t>
            </a:r>
          </a:p>
        </p:txBody>
      </p:sp>
      <p:sp>
        <p:nvSpPr>
          <p:cNvPr id="13" name="Rounded Rectangle 12"/>
          <p:cNvSpPr/>
          <p:nvPr/>
        </p:nvSpPr>
        <p:spPr>
          <a:xfrm>
            <a:off x="1177308" y="5029200"/>
            <a:ext cx="346692" cy="4572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x</a:t>
            </a:r>
            <a:endParaRPr lang="en-US" dirty="0"/>
          </a:p>
        </p:txBody>
      </p:sp>
      <p:sp>
        <p:nvSpPr>
          <p:cNvPr id="15" name="Rounded Rectangle 14"/>
          <p:cNvSpPr/>
          <p:nvPr/>
        </p:nvSpPr>
        <p:spPr>
          <a:xfrm>
            <a:off x="4031016" y="3429000"/>
            <a:ext cx="693384" cy="4572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f(x)</a:t>
            </a:r>
            <a:endParaRPr lang="en-US" dirty="0"/>
          </a:p>
        </p:txBody>
      </p:sp>
      <p:sp>
        <p:nvSpPr>
          <p:cNvPr id="12" name="Rounded Rectangle 11"/>
          <p:cNvSpPr/>
          <p:nvPr/>
        </p:nvSpPr>
        <p:spPr>
          <a:xfrm>
            <a:off x="2438400" y="2819400"/>
            <a:ext cx="762000" cy="4572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en-US" dirty="0" smtClean="0">
                <a:cs typeface="Calibri" pitchFamily="34" charset="0"/>
              </a:rPr>
              <a:t>g</a:t>
            </a:r>
            <a:r>
              <a:rPr lang="en-US" baseline="30000" dirty="0" smtClean="0">
                <a:cs typeface="Calibri" pitchFamily="34" charset="0"/>
              </a:rPr>
              <a:t>-1</a:t>
            </a:r>
            <a:r>
              <a:rPr lang="en-US" dirty="0" smtClean="0">
                <a:cs typeface="Calibri" pitchFamily="34" charset="0"/>
              </a:rPr>
              <a:t>(*)</a:t>
            </a:r>
            <a:endParaRPr lang="en-US" dirty="0">
              <a:cs typeface="Calibri" pitchFamily="34" charset="0"/>
            </a:endParaRPr>
          </a:p>
        </p:txBody>
      </p:sp>
      <p:sp>
        <p:nvSpPr>
          <p:cNvPr id="10" name="Slide Number Placeholder 9"/>
          <p:cNvSpPr>
            <a:spLocks noGrp="1"/>
          </p:cNvSpPr>
          <p:nvPr>
            <p:ph type="sldNum" sz="quarter" idx="12"/>
          </p:nvPr>
        </p:nvSpPr>
        <p:spPr/>
        <p:txBody>
          <a:bodyPr/>
          <a:lstStyle/>
          <a:p>
            <a:fld id="{A39B4162-AEFB-4770-944A-A55BB4716B6E}" type="slidenum">
              <a:rPr lang="en-US" smtClean="0"/>
              <a:pPr/>
              <a:t>16</a:t>
            </a:fld>
            <a:endParaRPr lang="en-US" dirty="0"/>
          </a:p>
        </p:txBody>
      </p:sp>
    </p:spTree>
    <p:extLst>
      <p:ext uri="{BB962C8B-B14F-4D97-AF65-F5344CB8AC3E}">
        <p14:creationId xmlns:p14="http://schemas.microsoft.com/office/powerpoint/2010/main" xmlns="" val="3036484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grpId="0" nodeType="clickEffect">
                                  <p:stCondLst>
                                    <p:cond delay="0"/>
                                  </p:stCondLst>
                                  <p:childTnLst>
                                    <p:animMotion origin="layout" path="M 0.02031 3.33333E-6 L 0.3309 -0.23334 " pathEditMode="relative" rAng="0" ptsTypes="AA">
                                      <p:cBhvr>
                                        <p:cTn id="10" dur="2000" fill="hold"/>
                                        <p:tgtEl>
                                          <p:spTgt spid="13"/>
                                        </p:tgtEl>
                                        <p:attrNameLst>
                                          <p:attrName>ppt_x</p:attrName>
                                          <p:attrName>ppt_y</p:attrName>
                                        </p:attrNameLst>
                                      </p:cBhvr>
                                      <p:rCtr x="15500" y="-11700"/>
                                    </p:animMotion>
                                  </p:childTnLst>
                                </p:cTn>
                              </p:par>
                            </p:childTnLst>
                          </p:cTn>
                        </p:par>
                        <p:par>
                          <p:cTn id="11" fill="hold">
                            <p:stCondLst>
                              <p:cond delay="2000"/>
                            </p:stCondLst>
                            <p:childTnLst>
                              <p:par>
                                <p:cTn id="12" presetID="1" presetClass="exit" presetSubtype="0" fill="hold" grpId="1" nodeType="afterEffect">
                                  <p:stCondLst>
                                    <p:cond delay="0"/>
                                  </p:stCondLst>
                                  <p:childTnLst>
                                    <p:set>
                                      <p:cBhvr>
                                        <p:cTn id="13" dur="1" fill="hold">
                                          <p:stCondLst>
                                            <p:cond delay="0"/>
                                          </p:stCondLst>
                                        </p:cTn>
                                        <p:tgtEl>
                                          <p:spTgt spid="13"/>
                                        </p:tgtEl>
                                        <p:attrNameLst>
                                          <p:attrName>style.visibility</p:attrName>
                                        </p:attrNameLst>
                                      </p:cBhvr>
                                      <p:to>
                                        <p:strVal val="hidden"/>
                                      </p:to>
                                    </p:set>
                                  </p:childTnLst>
                                </p:cTn>
                              </p:par>
                              <p:par>
                                <p:cTn id="14" presetID="1" presetClass="entr" presetSubtype="0" fill="hold" nodeType="withEffect">
                                  <p:stCondLst>
                                    <p:cond delay="0"/>
                                  </p:stCondLst>
                                  <p:childTnLst>
                                    <p:set>
                                      <p:cBhvr>
                                        <p:cTn id="15" dur="1" fill="hold">
                                          <p:stCondLst>
                                            <p:cond delay="0"/>
                                          </p:stCondLst>
                                        </p:cTn>
                                        <p:tgtEl>
                                          <p:spTgt spid="15"/>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49" presetClass="path" presetSubtype="0" accel="50000" decel="50000" fill="hold" grpId="0" nodeType="clickEffect">
                                  <p:stCondLst>
                                    <p:cond delay="0"/>
                                  </p:stCondLst>
                                  <p:childTnLst>
                                    <p:animMotion origin="layout" path="M 4.16667E-6 -3.33333E-6 L -0.31198 -0.17777 " pathEditMode="relative" rAng="0" ptsTypes="AA">
                                      <p:cBhvr>
                                        <p:cTn id="23" dur="2000" fill="hold"/>
                                        <p:tgtEl>
                                          <p:spTgt spid="15"/>
                                        </p:tgtEl>
                                        <p:attrNameLst>
                                          <p:attrName>ppt_x</p:attrName>
                                          <p:attrName>ppt_y</p:attrName>
                                        </p:attrNameLst>
                                      </p:cBhvr>
                                      <p:rCtr x="-15600" y="-8900"/>
                                    </p:animMotion>
                                  </p:childTnLst>
                                </p:cTn>
                              </p:par>
                            </p:childTnLst>
                          </p:cTn>
                        </p:par>
                        <p:par>
                          <p:cTn id="24" fill="hold">
                            <p:stCondLst>
                              <p:cond delay="2000"/>
                            </p:stCondLst>
                            <p:childTnLst>
                              <p:par>
                                <p:cTn id="25" presetID="1" presetClass="exit" presetSubtype="0" fill="hold" grpId="1" nodeType="afterEffect">
                                  <p:stCondLst>
                                    <p:cond delay="0"/>
                                  </p:stCondLst>
                                  <p:childTnLst>
                                    <p:set>
                                      <p:cBhvr>
                                        <p:cTn id="26" dur="1" fill="hold">
                                          <p:stCondLst>
                                            <p:cond delay="0"/>
                                          </p:stCondLst>
                                        </p:cTn>
                                        <p:tgtEl>
                                          <p:spTgt spid="15"/>
                                        </p:tgtEl>
                                        <p:attrNameLst>
                                          <p:attrName>style.visibility</p:attrName>
                                        </p:attrNameLst>
                                      </p:cBhvr>
                                      <p:to>
                                        <p:strVal val="hidden"/>
                                      </p:to>
                                    </p:set>
                                  </p:childTnLst>
                                </p:cTn>
                              </p:par>
                              <p:par>
                                <p:cTn id="27" presetID="1" presetClass="entr" presetSubtype="0" fill="hold" grpId="0" nodeType="with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3" grpId="0" animBg="1"/>
      <p:bldP spid="13" grpId="1" animBg="1"/>
      <p:bldP spid="15" grpId="0" animBg="1"/>
      <p:bldP spid="15" grpId="1" animBg="1"/>
      <p:bldP spid="1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Limitations </a:t>
            </a:r>
            <a:r>
              <a:rPr lang="en-US" dirty="0" smtClean="0"/>
              <a:t>of Previous Research</a:t>
            </a:r>
            <a:endParaRPr lang="en-US" dirty="0"/>
          </a:p>
        </p:txBody>
      </p:sp>
      <p:sp>
        <p:nvSpPr>
          <p:cNvPr id="3" name="Content Placeholder 2"/>
          <p:cNvSpPr>
            <a:spLocks noGrp="1"/>
          </p:cNvSpPr>
          <p:nvPr>
            <p:ph idx="1"/>
          </p:nvPr>
        </p:nvSpPr>
        <p:spPr/>
        <p:txBody>
          <a:bodyPr/>
          <a:lstStyle/>
          <a:p>
            <a:r>
              <a:rPr lang="en-US" dirty="0" smtClean="0"/>
              <a:t>Big gap between the scales of training and production runs</a:t>
            </a:r>
          </a:p>
          <a:p>
            <a:pPr lvl="1"/>
            <a:r>
              <a:rPr lang="en-US" dirty="0" smtClean="0"/>
              <a:t>E.g. training runs on 128 nodes, production runs on 1024 nodes</a:t>
            </a:r>
          </a:p>
          <a:p>
            <a:r>
              <a:rPr lang="en-US" dirty="0" smtClean="0"/>
              <a:t>Noisy feature</a:t>
            </a:r>
          </a:p>
          <a:p>
            <a:pPr lvl="1"/>
            <a:r>
              <a:rPr lang="en-US" dirty="0" smtClean="0"/>
              <a:t>No feature selection in model building</a:t>
            </a:r>
          </a:p>
          <a:p>
            <a:pPr lvl="1"/>
            <a:r>
              <a:rPr lang="en-US" dirty="0" smtClean="0"/>
              <a:t>Too many false positives</a:t>
            </a:r>
          </a:p>
        </p:txBody>
      </p:sp>
      <p:sp>
        <p:nvSpPr>
          <p:cNvPr id="5" name="Slide Number Placeholder 4"/>
          <p:cNvSpPr>
            <a:spLocks noGrp="1"/>
          </p:cNvSpPr>
          <p:nvPr>
            <p:ph type="sldNum" sz="quarter" idx="12"/>
          </p:nvPr>
        </p:nvSpPr>
        <p:spPr/>
        <p:txBody>
          <a:bodyPr/>
          <a:lstStyle/>
          <a:p>
            <a:fld id="{A39B4162-AEFB-4770-944A-A55BB4716B6E}" type="slidenum">
              <a:rPr lang="en-US" smtClean="0"/>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WuKong</a:t>
            </a:r>
            <a:r>
              <a:rPr lang="en-US" dirty="0" smtClean="0"/>
              <a:t> [HPDC ‘13]</a:t>
            </a:r>
            <a:endParaRPr lang="en-US" dirty="0"/>
          </a:p>
        </p:txBody>
      </p:sp>
      <p:sp>
        <p:nvSpPr>
          <p:cNvPr id="3" name="Content Placeholder 2"/>
          <p:cNvSpPr>
            <a:spLocks noGrp="1"/>
          </p:cNvSpPr>
          <p:nvPr>
            <p:ph idx="1"/>
          </p:nvPr>
        </p:nvSpPr>
        <p:spPr/>
        <p:txBody>
          <a:bodyPr/>
          <a:lstStyle/>
          <a:p>
            <a:r>
              <a:rPr lang="en-US" dirty="0" smtClean="0"/>
              <a:t>Predicts </a:t>
            </a:r>
            <a:r>
              <a:rPr lang="en-US" dirty="0" smtClean="0"/>
              <a:t>the expected value in a large-scale run for each feature separately</a:t>
            </a:r>
          </a:p>
          <a:p>
            <a:r>
              <a:rPr lang="en-US" dirty="0" smtClean="0"/>
              <a:t>Prunes unpredictable features to improve localization quality</a:t>
            </a:r>
          </a:p>
          <a:p>
            <a:r>
              <a:rPr lang="en-US" dirty="0" smtClean="0"/>
              <a:t>Provides a shortlist of suspicious features in its localization roadmap</a:t>
            </a:r>
          </a:p>
          <a:p>
            <a:endParaRPr lang="en-US" dirty="0"/>
          </a:p>
        </p:txBody>
      </p:sp>
      <p:sp>
        <p:nvSpPr>
          <p:cNvPr id="5" name="Slide Number Placeholder 4"/>
          <p:cNvSpPr>
            <a:spLocks noGrp="1"/>
          </p:cNvSpPr>
          <p:nvPr>
            <p:ph type="sldNum" sz="quarter" idx="12"/>
          </p:nvPr>
        </p:nvSpPr>
        <p:spPr/>
        <p:txBody>
          <a:bodyPr/>
          <a:lstStyle/>
          <a:p>
            <a:fld id="{A39B4162-AEFB-4770-944A-A55BB4716B6E}" type="slidenum">
              <a:rPr lang="en-US" smtClean="0"/>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Rectangle 80"/>
          <p:cNvSpPr/>
          <p:nvPr/>
        </p:nvSpPr>
        <p:spPr>
          <a:xfrm>
            <a:off x="609600" y="2057400"/>
            <a:ext cx="5334000" cy="3352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Rectangle 42"/>
          <p:cNvSpPr/>
          <p:nvPr/>
        </p:nvSpPr>
        <p:spPr>
          <a:xfrm>
            <a:off x="762000" y="2209800"/>
            <a:ext cx="1371600" cy="27432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dirty="0" smtClean="0"/>
              <a:t>The Workflow</a:t>
            </a:r>
            <a:endParaRPr lang="en-US" dirty="0"/>
          </a:p>
        </p:txBody>
      </p:sp>
      <p:grpSp>
        <p:nvGrpSpPr>
          <p:cNvPr id="20" name="Group 19"/>
          <p:cNvGrpSpPr/>
          <p:nvPr/>
        </p:nvGrpSpPr>
        <p:grpSpPr>
          <a:xfrm>
            <a:off x="838200" y="2286000"/>
            <a:ext cx="1219200" cy="479778"/>
            <a:chOff x="609600" y="1447800"/>
            <a:chExt cx="685800" cy="762000"/>
          </a:xfrm>
        </p:grpSpPr>
        <p:sp>
          <p:nvSpPr>
            <p:cNvPr id="6" name="Rectangle 5"/>
            <p:cNvSpPr/>
            <p:nvPr/>
          </p:nvSpPr>
          <p:spPr>
            <a:xfrm>
              <a:off x="609600" y="1447800"/>
              <a:ext cx="685800" cy="304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latin typeface="Consolas" pitchFamily="49" charset="0"/>
                  <a:cs typeface="Consolas" pitchFamily="49" charset="0"/>
                </a:rPr>
                <a:t>APP</a:t>
              </a:r>
              <a:endParaRPr lang="en-US" sz="1200" b="1" dirty="0">
                <a:latin typeface="Consolas" pitchFamily="49" charset="0"/>
                <a:cs typeface="Consolas" pitchFamily="49" charset="0"/>
              </a:endParaRPr>
            </a:p>
          </p:txBody>
        </p:sp>
        <p:sp>
          <p:nvSpPr>
            <p:cNvPr id="7" name="Rectangle 6"/>
            <p:cNvSpPr/>
            <p:nvPr/>
          </p:nvSpPr>
          <p:spPr>
            <a:xfrm>
              <a:off x="609600" y="1752600"/>
              <a:ext cx="685800" cy="2286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latin typeface="Consolas" pitchFamily="49" charset="0"/>
                  <a:cs typeface="Consolas" pitchFamily="49" charset="0"/>
                </a:rPr>
                <a:t>PIN</a:t>
              </a:r>
              <a:endParaRPr lang="en-US" sz="1200" b="1" dirty="0">
                <a:latin typeface="Consolas" pitchFamily="49" charset="0"/>
                <a:cs typeface="Consolas" pitchFamily="49" charset="0"/>
              </a:endParaRPr>
            </a:p>
          </p:txBody>
        </p:sp>
        <p:sp>
          <p:nvSpPr>
            <p:cNvPr id="9" name="Rectangle 8"/>
            <p:cNvSpPr/>
            <p:nvPr/>
          </p:nvSpPr>
          <p:spPr>
            <a:xfrm>
              <a:off x="609600" y="1981200"/>
              <a:ext cx="6858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latin typeface="Consolas" pitchFamily="49" charset="0"/>
                  <a:cs typeface="Consolas" pitchFamily="49" charset="0"/>
                </a:rPr>
                <a:t>RUN 1</a:t>
              </a:r>
              <a:endParaRPr lang="en-US" sz="1200" b="1" dirty="0">
                <a:solidFill>
                  <a:schemeClr val="tx1"/>
                </a:solidFill>
                <a:latin typeface="Consolas" pitchFamily="49" charset="0"/>
                <a:cs typeface="Consolas" pitchFamily="49" charset="0"/>
              </a:endParaRPr>
            </a:p>
          </p:txBody>
        </p:sp>
      </p:grpSp>
      <p:grpSp>
        <p:nvGrpSpPr>
          <p:cNvPr id="21" name="Group 20"/>
          <p:cNvGrpSpPr/>
          <p:nvPr/>
        </p:nvGrpSpPr>
        <p:grpSpPr>
          <a:xfrm>
            <a:off x="838200" y="3245556"/>
            <a:ext cx="1219200" cy="479778"/>
            <a:chOff x="609600" y="1447800"/>
            <a:chExt cx="685800" cy="762000"/>
          </a:xfrm>
        </p:grpSpPr>
        <p:sp>
          <p:nvSpPr>
            <p:cNvPr id="22" name="Rectangle 21"/>
            <p:cNvSpPr/>
            <p:nvPr/>
          </p:nvSpPr>
          <p:spPr>
            <a:xfrm>
              <a:off x="609600" y="1447800"/>
              <a:ext cx="685800" cy="304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latin typeface="Consolas" pitchFamily="49" charset="0"/>
                  <a:cs typeface="Consolas" pitchFamily="49" charset="0"/>
                </a:rPr>
                <a:t>APP</a:t>
              </a:r>
              <a:endParaRPr lang="en-US" sz="1200" b="1" dirty="0">
                <a:latin typeface="Consolas" pitchFamily="49" charset="0"/>
                <a:cs typeface="Consolas" pitchFamily="49" charset="0"/>
              </a:endParaRPr>
            </a:p>
          </p:txBody>
        </p:sp>
        <p:sp>
          <p:nvSpPr>
            <p:cNvPr id="23" name="Rectangle 22"/>
            <p:cNvSpPr/>
            <p:nvPr/>
          </p:nvSpPr>
          <p:spPr>
            <a:xfrm>
              <a:off x="609600" y="1752600"/>
              <a:ext cx="685800" cy="2286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latin typeface="Consolas" pitchFamily="49" charset="0"/>
                  <a:cs typeface="Consolas" pitchFamily="49" charset="0"/>
                </a:rPr>
                <a:t>PIN</a:t>
              </a:r>
              <a:endParaRPr lang="en-US" sz="1200" b="1" dirty="0">
                <a:latin typeface="Consolas" pitchFamily="49" charset="0"/>
                <a:cs typeface="Consolas" pitchFamily="49" charset="0"/>
              </a:endParaRPr>
            </a:p>
          </p:txBody>
        </p:sp>
        <p:sp>
          <p:nvSpPr>
            <p:cNvPr id="24" name="Rectangle 23"/>
            <p:cNvSpPr/>
            <p:nvPr/>
          </p:nvSpPr>
          <p:spPr>
            <a:xfrm>
              <a:off x="609600" y="1981200"/>
              <a:ext cx="6858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latin typeface="Consolas" pitchFamily="49" charset="0"/>
                  <a:cs typeface="Consolas" pitchFamily="49" charset="0"/>
                </a:rPr>
                <a:t>RUN 3</a:t>
              </a:r>
              <a:endParaRPr lang="en-US" sz="1200" b="1" dirty="0">
                <a:solidFill>
                  <a:schemeClr val="tx1"/>
                </a:solidFill>
                <a:latin typeface="Consolas" pitchFamily="49" charset="0"/>
                <a:cs typeface="Consolas" pitchFamily="49" charset="0"/>
              </a:endParaRPr>
            </a:p>
          </p:txBody>
        </p:sp>
      </p:grpSp>
      <p:grpSp>
        <p:nvGrpSpPr>
          <p:cNvPr id="25" name="Group 24"/>
          <p:cNvGrpSpPr/>
          <p:nvPr/>
        </p:nvGrpSpPr>
        <p:grpSpPr>
          <a:xfrm>
            <a:off x="838200" y="2765778"/>
            <a:ext cx="1219200" cy="479778"/>
            <a:chOff x="609600" y="1447800"/>
            <a:chExt cx="685800" cy="762000"/>
          </a:xfrm>
        </p:grpSpPr>
        <p:sp>
          <p:nvSpPr>
            <p:cNvPr id="26" name="Rectangle 25"/>
            <p:cNvSpPr/>
            <p:nvPr/>
          </p:nvSpPr>
          <p:spPr>
            <a:xfrm>
              <a:off x="609600" y="1447800"/>
              <a:ext cx="685800" cy="304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latin typeface="Consolas" pitchFamily="49" charset="0"/>
                  <a:cs typeface="Consolas" pitchFamily="49" charset="0"/>
                </a:rPr>
                <a:t>APP</a:t>
              </a:r>
              <a:endParaRPr lang="en-US" sz="1200" b="1" dirty="0">
                <a:latin typeface="Consolas" pitchFamily="49" charset="0"/>
                <a:cs typeface="Consolas" pitchFamily="49" charset="0"/>
              </a:endParaRPr>
            </a:p>
          </p:txBody>
        </p:sp>
        <p:sp>
          <p:nvSpPr>
            <p:cNvPr id="27" name="Rectangle 26"/>
            <p:cNvSpPr/>
            <p:nvPr/>
          </p:nvSpPr>
          <p:spPr>
            <a:xfrm>
              <a:off x="609600" y="1752600"/>
              <a:ext cx="685800" cy="2286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latin typeface="Consolas" pitchFamily="49" charset="0"/>
                  <a:cs typeface="Consolas" pitchFamily="49" charset="0"/>
                </a:rPr>
                <a:t>PIN</a:t>
              </a:r>
              <a:endParaRPr lang="en-US" sz="1200" b="1" dirty="0">
                <a:latin typeface="Consolas" pitchFamily="49" charset="0"/>
                <a:cs typeface="Consolas" pitchFamily="49" charset="0"/>
              </a:endParaRPr>
            </a:p>
          </p:txBody>
        </p:sp>
        <p:sp>
          <p:nvSpPr>
            <p:cNvPr id="28" name="Rectangle 27"/>
            <p:cNvSpPr/>
            <p:nvPr/>
          </p:nvSpPr>
          <p:spPr>
            <a:xfrm>
              <a:off x="609600" y="1981200"/>
              <a:ext cx="6858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latin typeface="Consolas" pitchFamily="49" charset="0"/>
                  <a:cs typeface="Consolas" pitchFamily="49" charset="0"/>
                </a:rPr>
                <a:t>RUN 2</a:t>
              </a:r>
              <a:endParaRPr lang="en-US" sz="1200" b="1" dirty="0">
                <a:solidFill>
                  <a:schemeClr val="tx1"/>
                </a:solidFill>
                <a:latin typeface="Consolas" pitchFamily="49" charset="0"/>
                <a:cs typeface="Consolas" pitchFamily="49" charset="0"/>
              </a:endParaRPr>
            </a:p>
          </p:txBody>
        </p:sp>
      </p:grpSp>
      <p:grpSp>
        <p:nvGrpSpPr>
          <p:cNvPr id="29" name="Group 28"/>
          <p:cNvGrpSpPr/>
          <p:nvPr/>
        </p:nvGrpSpPr>
        <p:grpSpPr>
          <a:xfrm>
            <a:off x="838200" y="3725333"/>
            <a:ext cx="1219200" cy="479778"/>
            <a:chOff x="609600" y="1447800"/>
            <a:chExt cx="685800" cy="762000"/>
          </a:xfrm>
        </p:grpSpPr>
        <p:sp>
          <p:nvSpPr>
            <p:cNvPr id="30" name="Rectangle 29"/>
            <p:cNvSpPr/>
            <p:nvPr/>
          </p:nvSpPr>
          <p:spPr>
            <a:xfrm>
              <a:off x="609600" y="1447800"/>
              <a:ext cx="685800" cy="304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latin typeface="Consolas" pitchFamily="49" charset="0"/>
                  <a:cs typeface="Consolas" pitchFamily="49" charset="0"/>
                </a:rPr>
                <a:t>APP</a:t>
              </a:r>
              <a:endParaRPr lang="en-US" sz="1200" b="1" dirty="0">
                <a:latin typeface="Consolas" pitchFamily="49" charset="0"/>
                <a:cs typeface="Consolas" pitchFamily="49" charset="0"/>
              </a:endParaRPr>
            </a:p>
          </p:txBody>
        </p:sp>
        <p:sp>
          <p:nvSpPr>
            <p:cNvPr id="31" name="Rectangle 30"/>
            <p:cNvSpPr/>
            <p:nvPr/>
          </p:nvSpPr>
          <p:spPr>
            <a:xfrm>
              <a:off x="609600" y="1752600"/>
              <a:ext cx="685800" cy="2286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latin typeface="Consolas" pitchFamily="49" charset="0"/>
                  <a:cs typeface="Consolas" pitchFamily="49" charset="0"/>
                </a:rPr>
                <a:t>PIN</a:t>
              </a:r>
              <a:endParaRPr lang="en-US" sz="1200" b="1" dirty="0">
                <a:latin typeface="Consolas" pitchFamily="49" charset="0"/>
                <a:cs typeface="Consolas" pitchFamily="49" charset="0"/>
              </a:endParaRPr>
            </a:p>
          </p:txBody>
        </p:sp>
        <p:sp>
          <p:nvSpPr>
            <p:cNvPr id="32" name="Rectangle 31"/>
            <p:cNvSpPr/>
            <p:nvPr/>
          </p:nvSpPr>
          <p:spPr>
            <a:xfrm>
              <a:off x="609600" y="1981200"/>
              <a:ext cx="6858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latin typeface="Consolas" pitchFamily="49" charset="0"/>
                  <a:cs typeface="Consolas" pitchFamily="49" charset="0"/>
                </a:rPr>
                <a:t>RUN 4</a:t>
              </a:r>
              <a:endParaRPr lang="en-US" sz="1200" b="1" dirty="0">
                <a:solidFill>
                  <a:schemeClr val="tx1"/>
                </a:solidFill>
                <a:latin typeface="Consolas" pitchFamily="49" charset="0"/>
                <a:cs typeface="Consolas" pitchFamily="49" charset="0"/>
              </a:endParaRPr>
            </a:p>
          </p:txBody>
        </p:sp>
      </p:grpSp>
      <p:grpSp>
        <p:nvGrpSpPr>
          <p:cNvPr id="33" name="Group 32"/>
          <p:cNvGrpSpPr/>
          <p:nvPr/>
        </p:nvGrpSpPr>
        <p:grpSpPr>
          <a:xfrm>
            <a:off x="838200" y="4473222"/>
            <a:ext cx="1219200" cy="479778"/>
            <a:chOff x="609600" y="1447800"/>
            <a:chExt cx="685800" cy="762000"/>
          </a:xfrm>
        </p:grpSpPr>
        <p:sp>
          <p:nvSpPr>
            <p:cNvPr id="34" name="Rectangle 33"/>
            <p:cNvSpPr/>
            <p:nvPr/>
          </p:nvSpPr>
          <p:spPr>
            <a:xfrm>
              <a:off x="609600" y="1447800"/>
              <a:ext cx="685800" cy="304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latin typeface="Consolas" pitchFamily="49" charset="0"/>
                  <a:cs typeface="Consolas" pitchFamily="49" charset="0"/>
                </a:rPr>
                <a:t>APP</a:t>
              </a:r>
              <a:endParaRPr lang="en-US" sz="1200" b="1" dirty="0">
                <a:latin typeface="Consolas" pitchFamily="49" charset="0"/>
                <a:cs typeface="Consolas" pitchFamily="49" charset="0"/>
              </a:endParaRPr>
            </a:p>
          </p:txBody>
        </p:sp>
        <p:sp>
          <p:nvSpPr>
            <p:cNvPr id="35" name="Rectangle 34"/>
            <p:cNvSpPr/>
            <p:nvPr/>
          </p:nvSpPr>
          <p:spPr>
            <a:xfrm>
              <a:off x="609600" y="1752600"/>
              <a:ext cx="685800" cy="2286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latin typeface="Consolas" pitchFamily="49" charset="0"/>
                  <a:cs typeface="Consolas" pitchFamily="49" charset="0"/>
                </a:rPr>
                <a:t>PIN</a:t>
              </a:r>
              <a:endParaRPr lang="en-US" sz="1200" b="1" dirty="0">
                <a:latin typeface="Consolas" pitchFamily="49" charset="0"/>
                <a:cs typeface="Consolas" pitchFamily="49" charset="0"/>
              </a:endParaRPr>
            </a:p>
          </p:txBody>
        </p:sp>
        <p:sp>
          <p:nvSpPr>
            <p:cNvPr id="36" name="Rectangle 35"/>
            <p:cNvSpPr/>
            <p:nvPr/>
          </p:nvSpPr>
          <p:spPr>
            <a:xfrm>
              <a:off x="609600" y="1981200"/>
              <a:ext cx="6858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latin typeface="Consolas" pitchFamily="49" charset="0"/>
                  <a:cs typeface="Consolas" pitchFamily="49" charset="0"/>
                </a:rPr>
                <a:t>RUN N</a:t>
              </a:r>
              <a:endParaRPr lang="en-US" sz="1200" b="1" dirty="0">
                <a:solidFill>
                  <a:schemeClr val="tx1"/>
                </a:solidFill>
                <a:latin typeface="Consolas" pitchFamily="49" charset="0"/>
                <a:cs typeface="Consolas" pitchFamily="49" charset="0"/>
              </a:endParaRPr>
            </a:p>
          </p:txBody>
        </p:sp>
      </p:grpSp>
      <p:sp>
        <p:nvSpPr>
          <p:cNvPr id="41" name="Rectangle 40"/>
          <p:cNvSpPr/>
          <p:nvPr/>
        </p:nvSpPr>
        <p:spPr>
          <a:xfrm rot="5400000">
            <a:off x="1231900" y="3881966"/>
            <a:ext cx="431800" cy="9482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t>
            </a:r>
            <a:endParaRPr lang="en-US" dirty="0">
              <a:solidFill>
                <a:schemeClr val="tx1"/>
              </a:solidFill>
            </a:endParaRPr>
          </a:p>
        </p:txBody>
      </p:sp>
      <p:sp>
        <p:nvSpPr>
          <p:cNvPr id="44" name="Rectangle 43"/>
          <p:cNvSpPr/>
          <p:nvPr/>
        </p:nvSpPr>
        <p:spPr>
          <a:xfrm>
            <a:off x="2590800" y="2209800"/>
            <a:ext cx="1371600" cy="27432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5" name="Group 44"/>
          <p:cNvGrpSpPr/>
          <p:nvPr/>
        </p:nvGrpSpPr>
        <p:grpSpPr>
          <a:xfrm>
            <a:off x="2667000" y="2286000"/>
            <a:ext cx="1219200" cy="479778"/>
            <a:chOff x="609600" y="1447800"/>
            <a:chExt cx="685800" cy="762000"/>
          </a:xfrm>
        </p:grpSpPr>
        <p:sp>
          <p:nvSpPr>
            <p:cNvPr id="46" name="Rectangle 45"/>
            <p:cNvSpPr/>
            <p:nvPr/>
          </p:nvSpPr>
          <p:spPr>
            <a:xfrm>
              <a:off x="609600" y="1447800"/>
              <a:ext cx="685800" cy="3048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latin typeface="Consolas" pitchFamily="49" charset="0"/>
                  <a:cs typeface="Consolas" pitchFamily="49" charset="0"/>
                </a:rPr>
                <a:t>SCALE</a:t>
              </a:r>
              <a:endParaRPr lang="en-US" sz="1200" b="1" dirty="0">
                <a:latin typeface="Consolas" pitchFamily="49" charset="0"/>
                <a:cs typeface="Consolas" pitchFamily="49" charset="0"/>
              </a:endParaRPr>
            </a:p>
          </p:txBody>
        </p:sp>
        <p:sp>
          <p:nvSpPr>
            <p:cNvPr id="47" name="Rectangle 46"/>
            <p:cNvSpPr/>
            <p:nvPr/>
          </p:nvSpPr>
          <p:spPr>
            <a:xfrm>
              <a:off x="609600" y="1752600"/>
              <a:ext cx="685800" cy="2286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latin typeface="Consolas" pitchFamily="49" charset="0"/>
                  <a:cs typeface="Consolas" pitchFamily="49" charset="0"/>
                </a:rPr>
                <a:t>FEATURE</a:t>
              </a:r>
              <a:endParaRPr lang="en-US" sz="1200" b="1" dirty="0">
                <a:latin typeface="Consolas" pitchFamily="49" charset="0"/>
                <a:cs typeface="Consolas" pitchFamily="49" charset="0"/>
              </a:endParaRPr>
            </a:p>
          </p:txBody>
        </p:sp>
        <p:sp>
          <p:nvSpPr>
            <p:cNvPr id="48" name="Rectangle 47"/>
            <p:cNvSpPr/>
            <p:nvPr/>
          </p:nvSpPr>
          <p:spPr>
            <a:xfrm>
              <a:off x="609600" y="1981200"/>
              <a:ext cx="6858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latin typeface="Consolas" pitchFamily="49" charset="0"/>
                  <a:cs typeface="Consolas" pitchFamily="49" charset="0"/>
                </a:rPr>
                <a:t>RUN 1</a:t>
              </a:r>
              <a:endParaRPr lang="en-US" sz="1200" b="1" dirty="0">
                <a:solidFill>
                  <a:schemeClr val="tx1"/>
                </a:solidFill>
                <a:latin typeface="Consolas" pitchFamily="49" charset="0"/>
                <a:cs typeface="Consolas" pitchFamily="49" charset="0"/>
              </a:endParaRPr>
            </a:p>
          </p:txBody>
        </p:sp>
      </p:grpSp>
      <p:grpSp>
        <p:nvGrpSpPr>
          <p:cNvPr id="49" name="Group 48"/>
          <p:cNvGrpSpPr/>
          <p:nvPr/>
        </p:nvGrpSpPr>
        <p:grpSpPr>
          <a:xfrm>
            <a:off x="2667000" y="3245556"/>
            <a:ext cx="1219200" cy="479778"/>
            <a:chOff x="609600" y="1447800"/>
            <a:chExt cx="685800" cy="762000"/>
          </a:xfrm>
        </p:grpSpPr>
        <p:sp>
          <p:nvSpPr>
            <p:cNvPr id="50" name="Rectangle 49"/>
            <p:cNvSpPr/>
            <p:nvPr/>
          </p:nvSpPr>
          <p:spPr>
            <a:xfrm>
              <a:off x="609600" y="1447800"/>
              <a:ext cx="685800" cy="3048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latin typeface="Consolas" pitchFamily="49" charset="0"/>
                  <a:cs typeface="Consolas" pitchFamily="49" charset="0"/>
                </a:rPr>
                <a:t>SCALE</a:t>
              </a:r>
              <a:endParaRPr lang="en-US" sz="1200" b="1" dirty="0">
                <a:latin typeface="Consolas" pitchFamily="49" charset="0"/>
                <a:cs typeface="Consolas" pitchFamily="49" charset="0"/>
              </a:endParaRPr>
            </a:p>
          </p:txBody>
        </p:sp>
        <p:sp>
          <p:nvSpPr>
            <p:cNvPr id="51" name="Rectangle 50"/>
            <p:cNvSpPr/>
            <p:nvPr/>
          </p:nvSpPr>
          <p:spPr>
            <a:xfrm>
              <a:off x="609600" y="1752600"/>
              <a:ext cx="685800" cy="2286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latin typeface="Consolas" pitchFamily="49" charset="0"/>
                  <a:cs typeface="Consolas" pitchFamily="49" charset="0"/>
                </a:rPr>
                <a:t>FEATURE</a:t>
              </a:r>
              <a:endParaRPr lang="en-US" sz="1200" b="1" dirty="0">
                <a:latin typeface="Consolas" pitchFamily="49" charset="0"/>
                <a:cs typeface="Consolas" pitchFamily="49" charset="0"/>
              </a:endParaRPr>
            </a:p>
          </p:txBody>
        </p:sp>
        <p:sp>
          <p:nvSpPr>
            <p:cNvPr id="52" name="Rectangle 51"/>
            <p:cNvSpPr/>
            <p:nvPr/>
          </p:nvSpPr>
          <p:spPr>
            <a:xfrm>
              <a:off x="609600" y="1981200"/>
              <a:ext cx="6858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latin typeface="Consolas" pitchFamily="49" charset="0"/>
                  <a:cs typeface="Consolas" pitchFamily="49" charset="0"/>
                </a:rPr>
                <a:t>RUN 3</a:t>
              </a:r>
              <a:endParaRPr lang="en-US" sz="1200" b="1" dirty="0">
                <a:solidFill>
                  <a:schemeClr val="tx1"/>
                </a:solidFill>
                <a:latin typeface="Consolas" pitchFamily="49" charset="0"/>
                <a:cs typeface="Consolas" pitchFamily="49" charset="0"/>
              </a:endParaRPr>
            </a:p>
          </p:txBody>
        </p:sp>
      </p:grpSp>
      <p:grpSp>
        <p:nvGrpSpPr>
          <p:cNvPr id="53" name="Group 52"/>
          <p:cNvGrpSpPr/>
          <p:nvPr/>
        </p:nvGrpSpPr>
        <p:grpSpPr>
          <a:xfrm>
            <a:off x="2667000" y="2765778"/>
            <a:ext cx="1219200" cy="479778"/>
            <a:chOff x="609600" y="1447800"/>
            <a:chExt cx="685800" cy="762000"/>
          </a:xfrm>
        </p:grpSpPr>
        <p:sp>
          <p:nvSpPr>
            <p:cNvPr id="54" name="Rectangle 53"/>
            <p:cNvSpPr/>
            <p:nvPr/>
          </p:nvSpPr>
          <p:spPr>
            <a:xfrm>
              <a:off x="609600" y="1447800"/>
              <a:ext cx="685800" cy="3048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latin typeface="Consolas" pitchFamily="49" charset="0"/>
                  <a:cs typeface="Consolas" pitchFamily="49" charset="0"/>
                </a:rPr>
                <a:t>SCALE</a:t>
              </a:r>
              <a:endParaRPr lang="en-US" sz="1200" b="1" dirty="0">
                <a:latin typeface="Consolas" pitchFamily="49" charset="0"/>
                <a:cs typeface="Consolas" pitchFamily="49" charset="0"/>
              </a:endParaRPr>
            </a:p>
          </p:txBody>
        </p:sp>
        <p:sp>
          <p:nvSpPr>
            <p:cNvPr id="55" name="Rectangle 54"/>
            <p:cNvSpPr/>
            <p:nvPr/>
          </p:nvSpPr>
          <p:spPr>
            <a:xfrm>
              <a:off x="609600" y="1752600"/>
              <a:ext cx="685800" cy="2286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latin typeface="Consolas" pitchFamily="49" charset="0"/>
                  <a:cs typeface="Consolas" pitchFamily="49" charset="0"/>
                </a:rPr>
                <a:t>FEATURE</a:t>
              </a:r>
              <a:endParaRPr lang="en-US" sz="1200" b="1" dirty="0">
                <a:latin typeface="Consolas" pitchFamily="49" charset="0"/>
                <a:cs typeface="Consolas" pitchFamily="49" charset="0"/>
              </a:endParaRPr>
            </a:p>
          </p:txBody>
        </p:sp>
        <p:sp>
          <p:nvSpPr>
            <p:cNvPr id="56" name="Rectangle 55"/>
            <p:cNvSpPr/>
            <p:nvPr/>
          </p:nvSpPr>
          <p:spPr>
            <a:xfrm>
              <a:off x="609600" y="1981200"/>
              <a:ext cx="6858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latin typeface="Consolas" pitchFamily="49" charset="0"/>
                  <a:cs typeface="Consolas" pitchFamily="49" charset="0"/>
                </a:rPr>
                <a:t>RUN 2</a:t>
              </a:r>
              <a:endParaRPr lang="en-US" sz="1200" b="1" dirty="0">
                <a:solidFill>
                  <a:schemeClr val="tx1"/>
                </a:solidFill>
                <a:latin typeface="Consolas" pitchFamily="49" charset="0"/>
                <a:cs typeface="Consolas" pitchFamily="49" charset="0"/>
              </a:endParaRPr>
            </a:p>
          </p:txBody>
        </p:sp>
      </p:grpSp>
      <p:grpSp>
        <p:nvGrpSpPr>
          <p:cNvPr id="57" name="Group 56"/>
          <p:cNvGrpSpPr/>
          <p:nvPr/>
        </p:nvGrpSpPr>
        <p:grpSpPr>
          <a:xfrm>
            <a:off x="2667000" y="3725333"/>
            <a:ext cx="1219200" cy="479778"/>
            <a:chOff x="609600" y="1447800"/>
            <a:chExt cx="685800" cy="762000"/>
          </a:xfrm>
        </p:grpSpPr>
        <p:sp>
          <p:nvSpPr>
            <p:cNvPr id="58" name="Rectangle 57"/>
            <p:cNvSpPr/>
            <p:nvPr/>
          </p:nvSpPr>
          <p:spPr>
            <a:xfrm>
              <a:off x="609600" y="1447800"/>
              <a:ext cx="685800" cy="3048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latin typeface="Consolas" pitchFamily="49" charset="0"/>
                  <a:cs typeface="Consolas" pitchFamily="49" charset="0"/>
                </a:rPr>
                <a:t>SCALE</a:t>
              </a:r>
              <a:endParaRPr lang="en-US" sz="1200" b="1" dirty="0">
                <a:latin typeface="Consolas" pitchFamily="49" charset="0"/>
                <a:cs typeface="Consolas" pitchFamily="49" charset="0"/>
              </a:endParaRPr>
            </a:p>
          </p:txBody>
        </p:sp>
        <p:sp>
          <p:nvSpPr>
            <p:cNvPr id="59" name="Rectangle 58"/>
            <p:cNvSpPr/>
            <p:nvPr/>
          </p:nvSpPr>
          <p:spPr>
            <a:xfrm>
              <a:off x="609600" y="1752600"/>
              <a:ext cx="685800" cy="2286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latin typeface="Consolas" pitchFamily="49" charset="0"/>
                  <a:cs typeface="Consolas" pitchFamily="49" charset="0"/>
                </a:rPr>
                <a:t>FEATURE</a:t>
              </a:r>
              <a:endParaRPr lang="en-US" sz="1200" b="1" dirty="0">
                <a:latin typeface="Consolas" pitchFamily="49" charset="0"/>
                <a:cs typeface="Consolas" pitchFamily="49" charset="0"/>
              </a:endParaRPr>
            </a:p>
          </p:txBody>
        </p:sp>
        <p:sp>
          <p:nvSpPr>
            <p:cNvPr id="60" name="Rectangle 59"/>
            <p:cNvSpPr/>
            <p:nvPr/>
          </p:nvSpPr>
          <p:spPr>
            <a:xfrm>
              <a:off x="609600" y="1981200"/>
              <a:ext cx="6858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latin typeface="Consolas" pitchFamily="49" charset="0"/>
                  <a:cs typeface="Consolas" pitchFamily="49" charset="0"/>
                </a:rPr>
                <a:t>RUN 4</a:t>
              </a:r>
              <a:endParaRPr lang="en-US" sz="1200" b="1" dirty="0">
                <a:solidFill>
                  <a:schemeClr val="tx1"/>
                </a:solidFill>
                <a:latin typeface="Consolas" pitchFamily="49" charset="0"/>
                <a:cs typeface="Consolas" pitchFamily="49" charset="0"/>
              </a:endParaRPr>
            </a:p>
          </p:txBody>
        </p:sp>
      </p:grpSp>
      <p:grpSp>
        <p:nvGrpSpPr>
          <p:cNvPr id="61" name="Group 60"/>
          <p:cNvGrpSpPr/>
          <p:nvPr/>
        </p:nvGrpSpPr>
        <p:grpSpPr>
          <a:xfrm>
            <a:off x="2667000" y="4473222"/>
            <a:ext cx="1219200" cy="479778"/>
            <a:chOff x="609600" y="1447800"/>
            <a:chExt cx="685800" cy="762000"/>
          </a:xfrm>
        </p:grpSpPr>
        <p:sp>
          <p:nvSpPr>
            <p:cNvPr id="62" name="Rectangle 61"/>
            <p:cNvSpPr/>
            <p:nvPr/>
          </p:nvSpPr>
          <p:spPr>
            <a:xfrm>
              <a:off x="609600" y="1447800"/>
              <a:ext cx="685800" cy="3048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latin typeface="Consolas" pitchFamily="49" charset="0"/>
                  <a:cs typeface="Consolas" pitchFamily="49" charset="0"/>
                </a:rPr>
                <a:t>SCALE</a:t>
              </a:r>
              <a:endParaRPr lang="en-US" sz="1200" b="1" dirty="0">
                <a:latin typeface="Consolas" pitchFamily="49" charset="0"/>
                <a:cs typeface="Consolas" pitchFamily="49" charset="0"/>
              </a:endParaRPr>
            </a:p>
          </p:txBody>
        </p:sp>
        <p:sp>
          <p:nvSpPr>
            <p:cNvPr id="63" name="Rectangle 62"/>
            <p:cNvSpPr/>
            <p:nvPr/>
          </p:nvSpPr>
          <p:spPr>
            <a:xfrm>
              <a:off x="609600" y="1752600"/>
              <a:ext cx="685800" cy="2286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latin typeface="Consolas" pitchFamily="49" charset="0"/>
                  <a:cs typeface="Consolas" pitchFamily="49" charset="0"/>
                </a:rPr>
                <a:t>FEATURE</a:t>
              </a:r>
              <a:endParaRPr lang="en-US" sz="1200" b="1" dirty="0">
                <a:latin typeface="Consolas" pitchFamily="49" charset="0"/>
                <a:cs typeface="Consolas" pitchFamily="49" charset="0"/>
              </a:endParaRPr>
            </a:p>
          </p:txBody>
        </p:sp>
        <p:sp>
          <p:nvSpPr>
            <p:cNvPr id="64" name="Rectangle 63"/>
            <p:cNvSpPr/>
            <p:nvPr/>
          </p:nvSpPr>
          <p:spPr>
            <a:xfrm>
              <a:off x="609600" y="1981200"/>
              <a:ext cx="6858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latin typeface="Consolas" pitchFamily="49" charset="0"/>
                  <a:cs typeface="Consolas" pitchFamily="49" charset="0"/>
                </a:rPr>
                <a:t>RUN N</a:t>
              </a:r>
              <a:endParaRPr lang="en-US" sz="1200" b="1" dirty="0">
                <a:solidFill>
                  <a:schemeClr val="tx1"/>
                </a:solidFill>
                <a:latin typeface="Consolas" pitchFamily="49" charset="0"/>
                <a:cs typeface="Consolas" pitchFamily="49" charset="0"/>
              </a:endParaRPr>
            </a:p>
          </p:txBody>
        </p:sp>
      </p:grpSp>
      <p:sp>
        <p:nvSpPr>
          <p:cNvPr id="65" name="Rectangle 64"/>
          <p:cNvSpPr/>
          <p:nvPr/>
        </p:nvSpPr>
        <p:spPr>
          <a:xfrm rot="5400000">
            <a:off x="3060700" y="3881966"/>
            <a:ext cx="431800" cy="9482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t>
            </a:r>
            <a:endParaRPr lang="en-US" dirty="0">
              <a:solidFill>
                <a:schemeClr val="tx1"/>
              </a:solidFill>
            </a:endParaRPr>
          </a:p>
        </p:txBody>
      </p:sp>
      <p:sp>
        <p:nvSpPr>
          <p:cNvPr id="66" name="Rectangle 65"/>
          <p:cNvSpPr/>
          <p:nvPr/>
        </p:nvSpPr>
        <p:spPr>
          <a:xfrm>
            <a:off x="4419600" y="2209800"/>
            <a:ext cx="1371600" cy="27432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7" name="Group 66"/>
          <p:cNvGrpSpPr/>
          <p:nvPr/>
        </p:nvGrpSpPr>
        <p:grpSpPr>
          <a:xfrm>
            <a:off x="4495800" y="2286001"/>
            <a:ext cx="1219200" cy="2590802"/>
            <a:chOff x="609600" y="1447800"/>
            <a:chExt cx="685800" cy="549564"/>
          </a:xfrm>
        </p:grpSpPr>
        <p:sp>
          <p:nvSpPr>
            <p:cNvPr id="68" name="Rectangle 67"/>
            <p:cNvSpPr/>
            <p:nvPr/>
          </p:nvSpPr>
          <p:spPr>
            <a:xfrm>
              <a:off x="609600" y="1447800"/>
              <a:ext cx="685800" cy="258618"/>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latin typeface="Consolas" pitchFamily="49" charset="0"/>
                  <a:cs typeface="Consolas" pitchFamily="49" charset="0"/>
                </a:rPr>
                <a:t>SCALE</a:t>
              </a:r>
              <a:endParaRPr lang="en-US" sz="1200" b="1" dirty="0">
                <a:latin typeface="Consolas" pitchFamily="49" charset="0"/>
                <a:cs typeface="Consolas" pitchFamily="49" charset="0"/>
              </a:endParaRPr>
            </a:p>
          </p:txBody>
        </p:sp>
        <p:sp>
          <p:nvSpPr>
            <p:cNvPr id="69" name="Rectangle 68"/>
            <p:cNvSpPr/>
            <p:nvPr/>
          </p:nvSpPr>
          <p:spPr>
            <a:xfrm>
              <a:off x="609600" y="1752600"/>
              <a:ext cx="685800" cy="244764"/>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latin typeface="Consolas" pitchFamily="49" charset="0"/>
                  <a:cs typeface="Consolas" pitchFamily="49" charset="0"/>
                </a:rPr>
                <a:t>FEATURE</a:t>
              </a:r>
              <a:endParaRPr lang="en-US" sz="1200" b="1" dirty="0">
                <a:latin typeface="Consolas" pitchFamily="49" charset="0"/>
                <a:cs typeface="Consolas" pitchFamily="49" charset="0"/>
              </a:endParaRPr>
            </a:p>
          </p:txBody>
        </p:sp>
      </p:grpSp>
      <p:sp>
        <p:nvSpPr>
          <p:cNvPr id="71" name="Oval 70"/>
          <p:cNvSpPr/>
          <p:nvPr/>
        </p:nvSpPr>
        <p:spPr>
          <a:xfrm>
            <a:off x="4495800" y="2971800"/>
            <a:ext cx="1219200" cy="1219200"/>
          </a:xfrm>
          <a:prstGeom prst="ellipse">
            <a:avLst/>
          </a:prstGeom>
          <a:solidFill>
            <a:srgbClr val="00B05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Consolas" pitchFamily="49" charset="0"/>
                <a:cs typeface="Consolas" pitchFamily="49" charset="0"/>
              </a:rPr>
              <a:t>MODEL</a:t>
            </a:r>
            <a:endParaRPr lang="en-US" dirty="0">
              <a:latin typeface="Consolas" pitchFamily="49" charset="0"/>
              <a:cs typeface="Consolas" pitchFamily="49" charset="0"/>
            </a:endParaRPr>
          </a:p>
        </p:txBody>
      </p:sp>
      <p:sp>
        <p:nvSpPr>
          <p:cNvPr id="74" name="Rectangle 73"/>
          <p:cNvSpPr/>
          <p:nvPr/>
        </p:nvSpPr>
        <p:spPr>
          <a:xfrm>
            <a:off x="6781800" y="2286000"/>
            <a:ext cx="1219200" cy="191911"/>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latin typeface="Consolas" pitchFamily="49" charset="0"/>
                <a:cs typeface="Consolas" pitchFamily="49" charset="0"/>
              </a:rPr>
              <a:t>SCALE</a:t>
            </a:r>
            <a:endParaRPr lang="en-US" sz="1200" b="1" dirty="0">
              <a:latin typeface="Consolas" pitchFamily="49" charset="0"/>
              <a:cs typeface="Consolas" pitchFamily="49" charset="0"/>
            </a:endParaRPr>
          </a:p>
        </p:txBody>
      </p:sp>
      <p:sp>
        <p:nvSpPr>
          <p:cNvPr id="75" name="Rectangle 74"/>
          <p:cNvSpPr/>
          <p:nvPr/>
        </p:nvSpPr>
        <p:spPr>
          <a:xfrm>
            <a:off x="6781800" y="2477911"/>
            <a:ext cx="1219200" cy="143933"/>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latin typeface="Consolas" pitchFamily="49" charset="0"/>
                <a:cs typeface="Consolas" pitchFamily="49" charset="0"/>
              </a:rPr>
              <a:t>FEATURE</a:t>
            </a:r>
            <a:endParaRPr lang="en-US" sz="1200" b="1" dirty="0">
              <a:latin typeface="Consolas" pitchFamily="49" charset="0"/>
              <a:cs typeface="Consolas" pitchFamily="49" charset="0"/>
            </a:endParaRPr>
          </a:p>
        </p:txBody>
      </p:sp>
      <p:sp>
        <p:nvSpPr>
          <p:cNvPr id="76" name="Rectangle 75"/>
          <p:cNvSpPr/>
          <p:nvPr/>
        </p:nvSpPr>
        <p:spPr>
          <a:xfrm>
            <a:off x="6629400" y="5029200"/>
            <a:ext cx="1600200" cy="304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Consolas" pitchFamily="49" charset="0"/>
                <a:cs typeface="Consolas" pitchFamily="49" charset="0"/>
              </a:rPr>
              <a:t>Production</a:t>
            </a:r>
            <a:endParaRPr lang="en-US" b="1" dirty="0">
              <a:solidFill>
                <a:schemeClr val="tx1"/>
              </a:solidFill>
              <a:latin typeface="Consolas" pitchFamily="49" charset="0"/>
              <a:cs typeface="Consolas" pitchFamily="49" charset="0"/>
            </a:endParaRPr>
          </a:p>
        </p:txBody>
      </p:sp>
      <p:sp>
        <p:nvSpPr>
          <p:cNvPr id="82" name="TextBox 81"/>
          <p:cNvSpPr txBox="1"/>
          <p:nvPr/>
        </p:nvSpPr>
        <p:spPr>
          <a:xfrm>
            <a:off x="2771792" y="5029200"/>
            <a:ext cx="1419208" cy="369332"/>
          </a:xfrm>
          <a:prstGeom prst="rect">
            <a:avLst/>
          </a:prstGeom>
          <a:noFill/>
        </p:spPr>
        <p:txBody>
          <a:bodyPr wrap="square" rtlCol="0">
            <a:spAutoFit/>
          </a:bodyPr>
          <a:lstStyle/>
          <a:p>
            <a:r>
              <a:rPr lang="en-US" b="1" dirty="0" smtClean="0"/>
              <a:t>Training</a:t>
            </a:r>
            <a:endParaRPr lang="en-US" b="1" dirty="0"/>
          </a:p>
        </p:txBody>
      </p:sp>
      <p:sp>
        <p:nvSpPr>
          <p:cNvPr id="84" name="TextBox 83"/>
          <p:cNvSpPr txBox="1"/>
          <p:nvPr/>
        </p:nvSpPr>
        <p:spPr>
          <a:xfrm>
            <a:off x="6858000" y="4267200"/>
            <a:ext cx="923330" cy="457200"/>
          </a:xfrm>
          <a:prstGeom prst="rect">
            <a:avLst/>
          </a:prstGeom>
          <a:noFill/>
        </p:spPr>
        <p:txBody>
          <a:bodyPr vert="eaVert" wrap="square" rtlCol="0">
            <a:spAutoFit/>
          </a:bodyPr>
          <a:lstStyle/>
          <a:p>
            <a:r>
              <a:rPr lang="en-US" sz="4800" dirty="0" smtClean="0">
                <a:latin typeface="Palatino Linotype" pitchFamily="18" charset="0"/>
              </a:rPr>
              <a:t>=</a:t>
            </a:r>
            <a:endParaRPr lang="en-US" sz="4800" dirty="0">
              <a:latin typeface="Palatino Linotype" pitchFamily="18" charset="0"/>
            </a:endParaRPr>
          </a:p>
        </p:txBody>
      </p:sp>
      <p:sp>
        <p:nvSpPr>
          <p:cNvPr id="85" name="TextBox 84"/>
          <p:cNvSpPr txBox="1"/>
          <p:nvPr/>
        </p:nvSpPr>
        <p:spPr>
          <a:xfrm>
            <a:off x="7239000" y="4328241"/>
            <a:ext cx="800219" cy="319959"/>
          </a:xfrm>
          <a:prstGeom prst="rect">
            <a:avLst/>
          </a:prstGeom>
          <a:noFill/>
        </p:spPr>
        <p:txBody>
          <a:bodyPr vert="eaVert" wrap="none" rtlCol="0">
            <a:spAutoFit/>
          </a:bodyPr>
          <a:lstStyle/>
          <a:p>
            <a:r>
              <a:rPr lang="en-US" sz="4000" dirty="0" smtClean="0">
                <a:latin typeface="Palatino Linotype" pitchFamily="18" charset="0"/>
              </a:rPr>
              <a:t>?</a:t>
            </a:r>
            <a:endParaRPr lang="en-US" sz="4000" dirty="0">
              <a:latin typeface="Palatino Linotype" pitchFamily="18" charset="0"/>
            </a:endParaRPr>
          </a:p>
        </p:txBody>
      </p:sp>
      <p:sp>
        <p:nvSpPr>
          <p:cNvPr id="86" name="Rectangle 85"/>
          <p:cNvSpPr/>
          <p:nvPr/>
        </p:nvSpPr>
        <p:spPr>
          <a:xfrm>
            <a:off x="6324600" y="2057400"/>
            <a:ext cx="2133600" cy="3352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7" name="Right Arrow 86"/>
          <p:cNvSpPr/>
          <p:nvPr/>
        </p:nvSpPr>
        <p:spPr>
          <a:xfrm>
            <a:off x="2133600" y="3429000"/>
            <a:ext cx="4572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ight Arrow 87"/>
          <p:cNvSpPr/>
          <p:nvPr/>
        </p:nvSpPr>
        <p:spPr>
          <a:xfrm>
            <a:off x="3962400" y="3429000"/>
            <a:ext cx="4572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Slide Number Placeholder 69"/>
          <p:cNvSpPr>
            <a:spLocks noGrp="1"/>
          </p:cNvSpPr>
          <p:nvPr>
            <p:ph type="sldNum" sz="quarter" idx="12"/>
          </p:nvPr>
        </p:nvSpPr>
        <p:spPr/>
        <p:txBody>
          <a:bodyPr/>
          <a:lstStyle/>
          <a:p>
            <a:fld id="{A39B4162-AEFB-4770-944A-A55BB4716B6E}" type="slidenum">
              <a:rPr lang="en-US" smtClean="0"/>
              <a:pPr/>
              <a:t>19</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63" presetClass="path" presetSubtype="0" accel="50000" decel="50000" fill="hold" grpId="0" nodeType="clickEffect">
                                  <p:stCondLst>
                                    <p:cond delay="0"/>
                                  </p:stCondLst>
                                  <p:childTnLst>
                                    <p:animMotion origin="layout" path="M 0 0  L 0.25 0  E" pathEditMode="relative" ptsTypes="">
                                      <p:cBhvr>
                                        <p:cTn id="16" dur="2000" fill="hold"/>
                                        <p:tgtEl>
                                          <p:spTgt spid="71"/>
                                        </p:tgtEl>
                                        <p:attrNameLst>
                                          <p:attrName>ppt_x</p:attrName>
                                          <p:attrName>ppt_y</p:attrName>
                                        </p:attrNameLst>
                                      </p:cBhvr>
                                    </p:animMotion>
                                  </p:childTnLst>
                                </p:cTn>
                              </p:par>
                            </p:childTnLst>
                          </p:cTn>
                        </p:par>
                      </p:childTnLst>
                    </p:cTn>
                  </p:par>
                  <p:par>
                    <p:cTn id="17" fill="hold">
                      <p:stCondLst>
                        <p:cond delay="indefinite"/>
                      </p:stCondLst>
                      <p:childTnLst>
                        <p:par>
                          <p:cTn id="18" fill="hold">
                            <p:stCondLst>
                              <p:cond delay="0"/>
                            </p:stCondLst>
                            <p:childTnLst>
                              <p:par>
                                <p:cTn id="19" presetID="42" presetClass="path" presetSubtype="0" accel="50000" decel="50000" fill="hold" grpId="1" nodeType="clickEffect">
                                  <p:stCondLst>
                                    <p:cond delay="0"/>
                                  </p:stCondLst>
                                  <p:childTnLst>
                                    <p:animMotion origin="layout" path="M -3.33333E-6 -1.01758E-6 L -3.33333E-6 0.17484 " pathEditMode="relative" rAng="0" ptsTypes="AA">
                                      <p:cBhvr>
                                        <p:cTn id="20" dur="2000" fill="hold"/>
                                        <p:tgtEl>
                                          <p:spTgt spid="74"/>
                                        </p:tgtEl>
                                        <p:attrNameLst>
                                          <p:attrName>ppt_x</p:attrName>
                                          <p:attrName>ppt_y</p:attrName>
                                        </p:attrNameLst>
                                      </p:cBhvr>
                                      <p:rCtr x="0" y="87"/>
                                    </p:animMotion>
                                  </p:childTnLst>
                                </p:cTn>
                              </p:par>
                            </p:childTnLst>
                          </p:cTn>
                        </p:par>
                      </p:childTnLst>
                    </p:cTn>
                  </p:par>
                  <p:par>
                    <p:cTn id="21" fill="hold">
                      <p:stCondLst>
                        <p:cond delay="indefinite"/>
                      </p:stCondLst>
                      <p:childTnLst>
                        <p:par>
                          <p:cTn id="22" fill="hold">
                            <p:stCondLst>
                              <p:cond delay="0"/>
                            </p:stCondLst>
                            <p:childTnLst>
                              <p:par>
                                <p:cTn id="23" presetID="42" presetClass="path" presetSubtype="0" accel="50000" decel="50000" fill="hold" grpId="1" nodeType="clickEffect">
                                  <p:stCondLst>
                                    <p:cond delay="0"/>
                                  </p:stCondLst>
                                  <p:childTnLst>
                                    <p:animMotion origin="layout" path="M 0 0  L 0 0.33302  E" pathEditMode="relative" ptsTypes="">
                                      <p:cBhvr>
                                        <p:cTn id="24" dur="2000" fill="hold"/>
                                        <p:tgtEl>
                                          <p:spTgt spid="75"/>
                                        </p:tgtEl>
                                        <p:attrNameLst>
                                          <p:attrName>ppt_x</p:attrName>
                                          <p:attrName>ppt_y</p:attrName>
                                        </p:attrNameLst>
                                      </p:cBhvr>
                                    </p:animMotion>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 grpId="0" animBg="1"/>
      <p:bldP spid="74" grpId="0" animBg="1"/>
      <p:bldP spid="74" grpId="1" animBg="1"/>
      <p:bldP spid="75" grpId="0" animBg="1"/>
      <p:bldP spid="75" grpId="1" animBg="1"/>
      <p:bldP spid="76" grpId="0"/>
      <p:bldP spid="84" grpId="0"/>
      <p:bldP spid="85" grpId="0"/>
      <p:bldP spid="8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Find scaling bugs using </a:t>
            </a:r>
            <a:r>
              <a:rPr lang="en-US" dirty="0" err="1" smtClean="0"/>
              <a:t>WuKong</a:t>
            </a:r>
            <a:endParaRPr lang="en-US" dirty="0" smtClean="0"/>
          </a:p>
          <a:p>
            <a:r>
              <a:rPr lang="en-US" dirty="0" smtClean="0"/>
              <a:t>Generate scaling test inputs using Lancet</a:t>
            </a:r>
            <a:endParaRPr lang="en-US" dirty="0"/>
          </a:p>
        </p:txBody>
      </p:sp>
      <p:sp>
        <p:nvSpPr>
          <p:cNvPr id="5" name="Slide Number Placeholder 4"/>
          <p:cNvSpPr>
            <a:spLocks noGrp="1"/>
          </p:cNvSpPr>
          <p:nvPr>
            <p:ph type="sldNum" sz="quarter" idx="12"/>
          </p:nvPr>
        </p:nvSpPr>
        <p:spPr/>
        <p:txBody>
          <a:bodyPr/>
          <a:lstStyle/>
          <a:p>
            <a:fld id="{A39B4162-AEFB-4770-944A-A55BB4716B6E}" type="slidenum">
              <a:rPr lang="en-US" smtClean="0"/>
              <a:pPr/>
              <a:t>2</a:t>
            </a:fld>
            <a:endParaRPr lang="en-US" dirty="0"/>
          </a:p>
        </p:txBody>
      </p:sp>
    </p:spTree>
    <p:extLst>
      <p:ext uri="{BB962C8B-B14F-4D97-AF65-F5344CB8AC3E}">
        <p14:creationId xmlns:p14="http://schemas.microsoft.com/office/powerpoint/2010/main" xmlns="" val="74032568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Feature</a:t>
            </a:r>
            <a:endParaRPr lang="en-US" dirty="0"/>
          </a:p>
        </p:txBody>
      </p:sp>
      <p:sp>
        <p:nvSpPr>
          <p:cNvPr id="3" name="Content Placeholder 2"/>
          <p:cNvSpPr>
            <a:spLocks noGrp="1"/>
          </p:cNvSpPr>
          <p:nvPr>
            <p:ph idx="1"/>
          </p:nvPr>
        </p:nvSpPr>
        <p:spPr>
          <a:xfrm>
            <a:off x="4572000" y="1600200"/>
            <a:ext cx="4114800" cy="4525963"/>
          </a:xfrm>
        </p:spPr>
        <p:txBody>
          <a:bodyPr>
            <a:normAutofit fontScale="70000" lnSpcReduction="20000"/>
          </a:bodyPr>
          <a:lstStyle/>
          <a:p>
            <a:pPr>
              <a:buNone/>
            </a:pPr>
            <a:r>
              <a:rPr lang="en-US" dirty="0">
                <a:latin typeface="Consolas" pitchFamily="49" charset="0"/>
                <a:cs typeface="Consolas" pitchFamily="49" charset="0"/>
              </a:rPr>
              <a:t>void foo(int a) {</a:t>
            </a:r>
            <a:endParaRPr lang="en-US" b="0" dirty="0" smtClean="0">
              <a:latin typeface="Consolas" pitchFamily="49" charset="0"/>
              <a:cs typeface="Consolas" pitchFamily="49" charset="0"/>
            </a:endParaRPr>
          </a:p>
          <a:p>
            <a:pPr>
              <a:buNone/>
            </a:pPr>
            <a:r>
              <a:rPr lang="en-US" dirty="0" smtClean="0">
                <a:latin typeface="Consolas" pitchFamily="49" charset="0"/>
                <a:cs typeface="Consolas" pitchFamily="49" charset="0"/>
              </a:rPr>
              <a:t>1:if </a:t>
            </a:r>
            <a:r>
              <a:rPr lang="en-US" dirty="0">
                <a:latin typeface="Consolas" pitchFamily="49" charset="0"/>
                <a:cs typeface="Consolas" pitchFamily="49" charset="0"/>
              </a:rPr>
              <a:t>(a &gt; 0) {</a:t>
            </a:r>
            <a:endParaRPr lang="en-US" b="0" dirty="0" smtClean="0">
              <a:latin typeface="Consolas" pitchFamily="49" charset="0"/>
              <a:cs typeface="Consolas" pitchFamily="49" charset="0"/>
            </a:endParaRPr>
          </a:p>
          <a:p>
            <a:pPr>
              <a:buNone/>
            </a:pPr>
            <a:r>
              <a:rPr lang="en-US" dirty="0">
                <a:latin typeface="Consolas" pitchFamily="49" charset="0"/>
                <a:cs typeface="Consolas" pitchFamily="49" charset="0"/>
              </a:rPr>
              <a:t> } else {</a:t>
            </a:r>
            <a:endParaRPr lang="en-US" b="0" dirty="0" smtClean="0">
              <a:latin typeface="Consolas" pitchFamily="49" charset="0"/>
              <a:cs typeface="Consolas" pitchFamily="49" charset="0"/>
            </a:endParaRPr>
          </a:p>
          <a:p>
            <a:pPr>
              <a:buNone/>
            </a:pPr>
            <a:r>
              <a:rPr lang="en-US" dirty="0">
                <a:latin typeface="Consolas" pitchFamily="49" charset="0"/>
                <a:cs typeface="Consolas" pitchFamily="49" charset="0"/>
              </a:rPr>
              <a:t> }</a:t>
            </a:r>
            <a:endParaRPr lang="en-US" b="0" dirty="0" smtClean="0">
              <a:latin typeface="Consolas" pitchFamily="49" charset="0"/>
              <a:cs typeface="Consolas" pitchFamily="49" charset="0"/>
            </a:endParaRPr>
          </a:p>
          <a:p>
            <a:pPr>
              <a:buNone/>
            </a:pPr>
            <a:r>
              <a:rPr lang="en-US" dirty="0" smtClean="0">
                <a:latin typeface="Consolas" pitchFamily="49" charset="0"/>
                <a:cs typeface="Consolas" pitchFamily="49" charset="0"/>
              </a:rPr>
              <a:t>2:if </a:t>
            </a:r>
            <a:r>
              <a:rPr lang="en-US" dirty="0">
                <a:latin typeface="Consolas" pitchFamily="49" charset="0"/>
                <a:cs typeface="Consolas" pitchFamily="49" charset="0"/>
              </a:rPr>
              <a:t>(a &gt; 100) {</a:t>
            </a:r>
            <a:endParaRPr lang="en-US" b="0" dirty="0" smtClean="0">
              <a:latin typeface="Consolas" pitchFamily="49" charset="0"/>
              <a:cs typeface="Consolas" pitchFamily="49" charset="0"/>
            </a:endParaRPr>
          </a:p>
          <a:p>
            <a:pPr>
              <a:buNone/>
            </a:pPr>
            <a:r>
              <a:rPr lang="en-US" dirty="0">
                <a:latin typeface="Consolas" pitchFamily="49" charset="0"/>
                <a:cs typeface="Consolas" pitchFamily="49" charset="0"/>
              </a:rPr>
              <a:t>   int i = 0;</a:t>
            </a:r>
            <a:endParaRPr lang="en-US" b="0" dirty="0" smtClean="0">
              <a:latin typeface="Consolas" pitchFamily="49" charset="0"/>
              <a:cs typeface="Consolas" pitchFamily="49" charset="0"/>
            </a:endParaRPr>
          </a:p>
          <a:p>
            <a:pPr>
              <a:buNone/>
            </a:pPr>
            <a:r>
              <a:rPr lang="en-US" dirty="0">
                <a:latin typeface="Consolas" pitchFamily="49" charset="0"/>
                <a:cs typeface="Consolas" pitchFamily="49" charset="0"/>
              </a:rPr>
              <a:t> </a:t>
            </a:r>
            <a:r>
              <a:rPr lang="en-US" dirty="0" smtClean="0">
                <a:latin typeface="Consolas" pitchFamily="49" charset="0"/>
                <a:cs typeface="Consolas" pitchFamily="49" charset="0"/>
              </a:rPr>
              <a:t>3:while </a:t>
            </a:r>
            <a:r>
              <a:rPr lang="en-US" dirty="0">
                <a:latin typeface="Consolas" pitchFamily="49" charset="0"/>
                <a:cs typeface="Consolas" pitchFamily="49" charset="0"/>
              </a:rPr>
              <a:t>(i &lt; a) {</a:t>
            </a:r>
            <a:endParaRPr lang="en-US" b="0" dirty="0" smtClean="0">
              <a:latin typeface="Consolas" pitchFamily="49" charset="0"/>
              <a:cs typeface="Consolas" pitchFamily="49" charset="0"/>
            </a:endParaRPr>
          </a:p>
          <a:p>
            <a:pPr>
              <a:buNone/>
            </a:pPr>
            <a:r>
              <a:rPr lang="en-US" dirty="0">
                <a:latin typeface="Consolas" pitchFamily="49" charset="0"/>
                <a:cs typeface="Consolas" pitchFamily="49" charset="0"/>
              </a:rPr>
              <a:t>   </a:t>
            </a:r>
            <a:r>
              <a:rPr lang="en-US" dirty="0" smtClean="0">
                <a:latin typeface="Consolas" pitchFamily="49" charset="0"/>
                <a:cs typeface="Consolas" pitchFamily="49" charset="0"/>
              </a:rPr>
              <a:t>4:if </a:t>
            </a:r>
            <a:r>
              <a:rPr lang="en-US" dirty="0">
                <a:latin typeface="Consolas" pitchFamily="49" charset="0"/>
                <a:cs typeface="Consolas" pitchFamily="49" charset="0"/>
              </a:rPr>
              <a:t>(i % 2 == 0) {</a:t>
            </a:r>
            <a:endParaRPr lang="en-US" b="0" dirty="0" smtClean="0">
              <a:latin typeface="Consolas" pitchFamily="49" charset="0"/>
              <a:cs typeface="Consolas" pitchFamily="49" charset="0"/>
            </a:endParaRPr>
          </a:p>
          <a:p>
            <a:pPr>
              <a:buNone/>
            </a:pPr>
            <a:r>
              <a:rPr lang="en-US" dirty="0">
                <a:latin typeface="Consolas" pitchFamily="49" charset="0"/>
                <a:cs typeface="Consolas" pitchFamily="49" charset="0"/>
              </a:rPr>
              <a:t>     }</a:t>
            </a:r>
            <a:endParaRPr lang="en-US" b="0" dirty="0" smtClean="0">
              <a:latin typeface="Consolas" pitchFamily="49" charset="0"/>
              <a:cs typeface="Consolas" pitchFamily="49" charset="0"/>
            </a:endParaRPr>
          </a:p>
          <a:p>
            <a:pPr>
              <a:buNone/>
            </a:pPr>
            <a:r>
              <a:rPr lang="en-US" dirty="0">
                <a:latin typeface="Consolas" pitchFamily="49" charset="0"/>
                <a:cs typeface="Consolas" pitchFamily="49" charset="0"/>
              </a:rPr>
              <a:t>     ++i;</a:t>
            </a:r>
            <a:endParaRPr lang="en-US" b="0" dirty="0" smtClean="0">
              <a:latin typeface="Consolas" pitchFamily="49" charset="0"/>
              <a:cs typeface="Consolas" pitchFamily="49" charset="0"/>
            </a:endParaRPr>
          </a:p>
          <a:p>
            <a:pPr>
              <a:buNone/>
            </a:pPr>
            <a:r>
              <a:rPr lang="en-US" dirty="0">
                <a:latin typeface="Consolas" pitchFamily="49" charset="0"/>
                <a:cs typeface="Consolas" pitchFamily="49" charset="0"/>
              </a:rPr>
              <a:t>   }</a:t>
            </a:r>
            <a:endParaRPr lang="en-US" b="0" dirty="0" smtClean="0">
              <a:latin typeface="Consolas" pitchFamily="49" charset="0"/>
              <a:cs typeface="Consolas" pitchFamily="49" charset="0"/>
            </a:endParaRPr>
          </a:p>
          <a:p>
            <a:pPr>
              <a:buNone/>
            </a:pPr>
            <a:r>
              <a:rPr lang="en-US" dirty="0">
                <a:latin typeface="Consolas" pitchFamily="49" charset="0"/>
                <a:cs typeface="Consolas" pitchFamily="49" charset="0"/>
              </a:rPr>
              <a:t> }</a:t>
            </a:r>
            <a:endParaRPr lang="en-US" b="0" dirty="0" smtClean="0">
              <a:latin typeface="Consolas" pitchFamily="49" charset="0"/>
              <a:cs typeface="Consolas" pitchFamily="49" charset="0"/>
            </a:endParaRPr>
          </a:p>
          <a:p>
            <a:pPr>
              <a:buNone/>
            </a:pPr>
            <a:r>
              <a:rPr lang="en-US" dirty="0" smtClean="0">
                <a:latin typeface="Consolas" pitchFamily="49" charset="0"/>
                <a:cs typeface="Consolas" pitchFamily="49" charset="0"/>
              </a:rPr>
              <a:t>}</a:t>
            </a:r>
            <a:endParaRPr lang="en-US" b="0" dirty="0" smtClean="0">
              <a:latin typeface="Consolas" pitchFamily="49" charset="0"/>
              <a:cs typeface="Consolas" pitchFamily="49" charset="0"/>
            </a:endParaRPr>
          </a:p>
        </p:txBody>
      </p:sp>
      <p:sp>
        <p:nvSpPr>
          <p:cNvPr id="5" name="Shape 108"/>
          <p:cNvSpPr/>
          <p:nvPr/>
        </p:nvSpPr>
        <p:spPr>
          <a:xfrm>
            <a:off x="3010866" y="3234636"/>
            <a:ext cx="394500" cy="315299"/>
          </a:xfrm>
          <a:prstGeom prst="roundRect">
            <a:avLst>
              <a:gd name="adj" fmla="val 16667"/>
            </a:avLst>
          </a:prstGeom>
          <a:solidFill>
            <a:srgbClr val="FFC000">
              <a:alpha val="50000"/>
            </a:srgbClr>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lgn="ctr"/>
            <a:r>
              <a:rPr lang="en-US" dirty="0" smtClean="0"/>
              <a:t>2</a:t>
            </a:r>
            <a:endParaRPr dirty="0"/>
          </a:p>
        </p:txBody>
      </p:sp>
      <p:sp>
        <p:nvSpPr>
          <p:cNvPr id="6" name="Shape 109"/>
          <p:cNvSpPr/>
          <p:nvPr/>
        </p:nvSpPr>
        <p:spPr>
          <a:xfrm>
            <a:off x="3010866" y="2737399"/>
            <a:ext cx="394500" cy="315299"/>
          </a:xfrm>
          <a:prstGeom prst="roundRect">
            <a:avLst>
              <a:gd name="adj" fmla="val 16667"/>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endParaRPr dirty="0"/>
          </a:p>
        </p:txBody>
      </p:sp>
      <p:sp>
        <p:nvSpPr>
          <p:cNvPr id="7" name="Shape 110"/>
          <p:cNvSpPr/>
          <p:nvPr/>
        </p:nvSpPr>
        <p:spPr>
          <a:xfrm>
            <a:off x="3405496" y="2240162"/>
            <a:ext cx="394500" cy="315299"/>
          </a:xfrm>
          <a:prstGeom prst="roundRect">
            <a:avLst>
              <a:gd name="adj" fmla="val 16667"/>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endParaRPr dirty="0"/>
          </a:p>
        </p:txBody>
      </p:sp>
      <p:sp>
        <p:nvSpPr>
          <p:cNvPr id="8" name="Shape 111"/>
          <p:cNvSpPr/>
          <p:nvPr/>
        </p:nvSpPr>
        <p:spPr>
          <a:xfrm>
            <a:off x="2616236" y="2240162"/>
            <a:ext cx="394500" cy="315299"/>
          </a:xfrm>
          <a:prstGeom prst="roundRect">
            <a:avLst>
              <a:gd name="adj" fmla="val 16667"/>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endParaRPr dirty="0"/>
          </a:p>
        </p:txBody>
      </p:sp>
      <p:sp>
        <p:nvSpPr>
          <p:cNvPr id="9" name="Shape 112"/>
          <p:cNvSpPr/>
          <p:nvPr/>
        </p:nvSpPr>
        <p:spPr>
          <a:xfrm>
            <a:off x="3010866" y="1742925"/>
            <a:ext cx="394500" cy="315299"/>
          </a:xfrm>
          <a:prstGeom prst="roundRect">
            <a:avLst>
              <a:gd name="adj" fmla="val 16667"/>
            </a:avLst>
          </a:prstGeom>
          <a:solidFill>
            <a:srgbClr val="FFC000">
              <a:alpha val="50000"/>
            </a:srgbClr>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lgn="ctr"/>
            <a:r>
              <a:rPr lang="en-US" dirty="0" smtClean="0"/>
              <a:t>1</a:t>
            </a:r>
            <a:endParaRPr dirty="0"/>
          </a:p>
        </p:txBody>
      </p:sp>
      <p:cxnSp>
        <p:nvCxnSpPr>
          <p:cNvPr id="10" name="Shape 113"/>
          <p:cNvCxnSpPr>
            <a:stCxn id="9" idx="2"/>
            <a:endCxn id="8" idx="0"/>
          </p:cNvCxnSpPr>
          <p:nvPr/>
        </p:nvCxnSpPr>
        <p:spPr>
          <a:xfrm flipH="1">
            <a:off x="2813486" y="2058225"/>
            <a:ext cx="394630" cy="181936"/>
          </a:xfrm>
          <a:prstGeom prst="straightConnector1">
            <a:avLst/>
          </a:prstGeom>
          <a:noFill/>
          <a:ln w="19050" cap="flat">
            <a:solidFill>
              <a:schemeClr val="dk2"/>
            </a:solidFill>
            <a:prstDash val="solid"/>
            <a:round/>
            <a:headEnd type="none" w="lg" len="lg"/>
            <a:tailEnd type="triangle" w="lg" len="lg"/>
          </a:ln>
        </p:spPr>
      </p:cxnSp>
      <p:cxnSp>
        <p:nvCxnSpPr>
          <p:cNvPr id="11" name="Shape 114"/>
          <p:cNvCxnSpPr>
            <a:stCxn id="9" idx="2"/>
            <a:endCxn id="7" idx="0"/>
          </p:cNvCxnSpPr>
          <p:nvPr/>
        </p:nvCxnSpPr>
        <p:spPr>
          <a:xfrm>
            <a:off x="3208116" y="2058225"/>
            <a:ext cx="394630" cy="181936"/>
          </a:xfrm>
          <a:prstGeom prst="straightConnector1">
            <a:avLst/>
          </a:prstGeom>
          <a:noFill/>
          <a:ln w="19050" cap="flat">
            <a:solidFill>
              <a:schemeClr val="dk2"/>
            </a:solidFill>
            <a:prstDash val="solid"/>
            <a:round/>
            <a:headEnd type="none" w="lg" len="lg"/>
            <a:tailEnd type="triangle" w="lg" len="lg"/>
          </a:ln>
        </p:spPr>
      </p:cxnSp>
      <p:cxnSp>
        <p:nvCxnSpPr>
          <p:cNvPr id="12" name="Shape 115"/>
          <p:cNvCxnSpPr>
            <a:stCxn id="8" idx="2"/>
            <a:endCxn id="6" idx="0"/>
          </p:cNvCxnSpPr>
          <p:nvPr/>
        </p:nvCxnSpPr>
        <p:spPr>
          <a:xfrm>
            <a:off x="2813486" y="2555462"/>
            <a:ext cx="394630" cy="181936"/>
          </a:xfrm>
          <a:prstGeom prst="straightConnector1">
            <a:avLst/>
          </a:prstGeom>
          <a:noFill/>
          <a:ln w="19050" cap="flat">
            <a:solidFill>
              <a:schemeClr val="dk2"/>
            </a:solidFill>
            <a:prstDash val="solid"/>
            <a:round/>
            <a:headEnd type="none" w="lg" len="lg"/>
            <a:tailEnd type="triangle" w="lg" len="lg"/>
          </a:ln>
        </p:spPr>
      </p:cxnSp>
      <p:cxnSp>
        <p:nvCxnSpPr>
          <p:cNvPr id="13" name="Shape 116"/>
          <p:cNvCxnSpPr>
            <a:stCxn id="7" idx="2"/>
            <a:endCxn id="6" idx="0"/>
          </p:cNvCxnSpPr>
          <p:nvPr/>
        </p:nvCxnSpPr>
        <p:spPr>
          <a:xfrm flipH="1">
            <a:off x="3208116" y="2555462"/>
            <a:ext cx="394630" cy="181936"/>
          </a:xfrm>
          <a:prstGeom prst="straightConnector1">
            <a:avLst/>
          </a:prstGeom>
          <a:noFill/>
          <a:ln w="19050" cap="flat">
            <a:solidFill>
              <a:schemeClr val="dk2"/>
            </a:solidFill>
            <a:prstDash val="solid"/>
            <a:round/>
            <a:headEnd type="none" w="lg" len="lg"/>
            <a:tailEnd type="triangle" w="lg" len="lg"/>
          </a:ln>
        </p:spPr>
      </p:cxnSp>
      <p:cxnSp>
        <p:nvCxnSpPr>
          <p:cNvPr id="14" name="Shape 117"/>
          <p:cNvCxnSpPr>
            <a:stCxn id="6" idx="2"/>
            <a:endCxn id="5" idx="0"/>
          </p:cNvCxnSpPr>
          <p:nvPr/>
        </p:nvCxnSpPr>
        <p:spPr>
          <a:xfrm>
            <a:off x="3208116" y="3052699"/>
            <a:ext cx="0" cy="181936"/>
          </a:xfrm>
          <a:prstGeom prst="straightConnector1">
            <a:avLst/>
          </a:prstGeom>
          <a:noFill/>
          <a:ln w="19050" cap="flat">
            <a:solidFill>
              <a:schemeClr val="dk2"/>
            </a:solidFill>
            <a:prstDash val="solid"/>
            <a:round/>
            <a:headEnd type="none" w="lg" len="lg"/>
            <a:tailEnd type="triangle" w="lg" len="lg"/>
          </a:ln>
        </p:spPr>
      </p:cxnSp>
      <p:sp>
        <p:nvSpPr>
          <p:cNvPr id="15" name="Shape 118"/>
          <p:cNvSpPr/>
          <p:nvPr/>
        </p:nvSpPr>
        <p:spPr>
          <a:xfrm>
            <a:off x="2616236" y="3731873"/>
            <a:ext cx="394500" cy="315299"/>
          </a:xfrm>
          <a:prstGeom prst="roundRect">
            <a:avLst>
              <a:gd name="adj" fmla="val 16667"/>
            </a:avLst>
          </a:prstGeom>
          <a:solidFill>
            <a:srgbClr val="FFC000">
              <a:alpha val="50000"/>
            </a:srgbClr>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lgn="ctr"/>
            <a:r>
              <a:rPr lang="en-US" dirty="0"/>
              <a:t>3</a:t>
            </a:r>
            <a:endParaRPr dirty="0"/>
          </a:p>
        </p:txBody>
      </p:sp>
      <p:cxnSp>
        <p:nvCxnSpPr>
          <p:cNvPr id="16" name="Shape 119"/>
          <p:cNvCxnSpPr>
            <a:stCxn id="5" idx="2"/>
            <a:endCxn id="15" idx="0"/>
          </p:cNvCxnSpPr>
          <p:nvPr/>
        </p:nvCxnSpPr>
        <p:spPr>
          <a:xfrm flipH="1">
            <a:off x="2813486" y="3549936"/>
            <a:ext cx="394630" cy="181936"/>
          </a:xfrm>
          <a:prstGeom prst="straightConnector1">
            <a:avLst/>
          </a:prstGeom>
          <a:noFill/>
          <a:ln w="19050" cap="flat">
            <a:solidFill>
              <a:schemeClr val="dk2"/>
            </a:solidFill>
            <a:prstDash val="solid"/>
            <a:round/>
            <a:headEnd type="none" w="lg" len="lg"/>
            <a:tailEnd type="triangle" w="lg" len="lg"/>
          </a:ln>
        </p:spPr>
      </p:cxnSp>
      <p:sp>
        <p:nvSpPr>
          <p:cNvPr id="17" name="Shape 120"/>
          <p:cNvSpPr/>
          <p:nvPr/>
        </p:nvSpPr>
        <p:spPr>
          <a:xfrm>
            <a:off x="2221753" y="5223550"/>
            <a:ext cx="394500" cy="315299"/>
          </a:xfrm>
          <a:prstGeom prst="roundRect">
            <a:avLst>
              <a:gd name="adj" fmla="val 16667"/>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endParaRPr dirty="0"/>
          </a:p>
        </p:txBody>
      </p:sp>
      <p:sp>
        <p:nvSpPr>
          <p:cNvPr id="18" name="Shape 121"/>
          <p:cNvSpPr/>
          <p:nvPr/>
        </p:nvSpPr>
        <p:spPr>
          <a:xfrm>
            <a:off x="2616383" y="4726312"/>
            <a:ext cx="394500" cy="315299"/>
          </a:xfrm>
          <a:prstGeom prst="roundRect">
            <a:avLst>
              <a:gd name="adj" fmla="val 16667"/>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endParaRPr dirty="0"/>
          </a:p>
        </p:txBody>
      </p:sp>
      <p:sp>
        <p:nvSpPr>
          <p:cNvPr id="19" name="Shape 122"/>
          <p:cNvSpPr/>
          <p:nvPr/>
        </p:nvSpPr>
        <p:spPr>
          <a:xfrm>
            <a:off x="1827123" y="4726312"/>
            <a:ext cx="394500" cy="315299"/>
          </a:xfrm>
          <a:prstGeom prst="roundRect">
            <a:avLst>
              <a:gd name="adj" fmla="val 16667"/>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endParaRPr dirty="0"/>
          </a:p>
        </p:txBody>
      </p:sp>
      <p:sp>
        <p:nvSpPr>
          <p:cNvPr id="20" name="Shape 123"/>
          <p:cNvSpPr/>
          <p:nvPr/>
        </p:nvSpPr>
        <p:spPr>
          <a:xfrm>
            <a:off x="2221753" y="4229076"/>
            <a:ext cx="394500" cy="315299"/>
          </a:xfrm>
          <a:prstGeom prst="roundRect">
            <a:avLst>
              <a:gd name="adj" fmla="val 16667"/>
            </a:avLst>
          </a:prstGeom>
          <a:solidFill>
            <a:srgbClr val="FFC000">
              <a:alpha val="50000"/>
            </a:srgbClr>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lgn="ctr"/>
            <a:r>
              <a:rPr lang="en-US" dirty="0" smtClean="0"/>
              <a:t>4</a:t>
            </a:r>
            <a:endParaRPr dirty="0"/>
          </a:p>
        </p:txBody>
      </p:sp>
      <p:cxnSp>
        <p:nvCxnSpPr>
          <p:cNvPr id="21" name="Shape 124"/>
          <p:cNvCxnSpPr>
            <a:stCxn id="20" idx="2"/>
            <a:endCxn id="19" idx="0"/>
          </p:cNvCxnSpPr>
          <p:nvPr/>
        </p:nvCxnSpPr>
        <p:spPr>
          <a:xfrm flipH="1">
            <a:off x="2024373" y="4544376"/>
            <a:ext cx="394630" cy="181936"/>
          </a:xfrm>
          <a:prstGeom prst="straightConnector1">
            <a:avLst/>
          </a:prstGeom>
          <a:noFill/>
          <a:ln w="19050" cap="flat">
            <a:solidFill>
              <a:schemeClr val="dk2"/>
            </a:solidFill>
            <a:prstDash val="solid"/>
            <a:round/>
            <a:headEnd type="none" w="lg" len="lg"/>
            <a:tailEnd type="triangle" w="lg" len="lg"/>
          </a:ln>
        </p:spPr>
      </p:cxnSp>
      <p:cxnSp>
        <p:nvCxnSpPr>
          <p:cNvPr id="22" name="Shape 125"/>
          <p:cNvCxnSpPr>
            <a:stCxn id="20" idx="2"/>
            <a:endCxn id="18" idx="0"/>
          </p:cNvCxnSpPr>
          <p:nvPr/>
        </p:nvCxnSpPr>
        <p:spPr>
          <a:xfrm>
            <a:off x="2419003" y="4544376"/>
            <a:ext cx="394629" cy="181936"/>
          </a:xfrm>
          <a:prstGeom prst="straightConnector1">
            <a:avLst/>
          </a:prstGeom>
          <a:noFill/>
          <a:ln w="19050" cap="flat">
            <a:solidFill>
              <a:schemeClr val="dk2"/>
            </a:solidFill>
            <a:prstDash val="solid"/>
            <a:round/>
            <a:headEnd type="none" w="lg" len="lg"/>
            <a:tailEnd type="triangle" w="lg" len="lg"/>
          </a:ln>
        </p:spPr>
      </p:cxnSp>
      <p:cxnSp>
        <p:nvCxnSpPr>
          <p:cNvPr id="23" name="Shape 126"/>
          <p:cNvCxnSpPr>
            <a:stCxn id="19" idx="2"/>
            <a:endCxn id="17" idx="0"/>
          </p:cNvCxnSpPr>
          <p:nvPr/>
        </p:nvCxnSpPr>
        <p:spPr>
          <a:xfrm>
            <a:off x="2024373" y="5041612"/>
            <a:ext cx="394630" cy="181937"/>
          </a:xfrm>
          <a:prstGeom prst="straightConnector1">
            <a:avLst/>
          </a:prstGeom>
          <a:noFill/>
          <a:ln w="19050" cap="flat">
            <a:solidFill>
              <a:schemeClr val="dk2"/>
            </a:solidFill>
            <a:prstDash val="solid"/>
            <a:round/>
            <a:headEnd type="none" w="lg" len="lg"/>
            <a:tailEnd type="triangle" w="lg" len="lg"/>
          </a:ln>
        </p:spPr>
      </p:cxnSp>
      <p:cxnSp>
        <p:nvCxnSpPr>
          <p:cNvPr id="24" name="Shape 127"/>
          <p:cNvCxnSpPr>
            <a:stCxn id="18" idx="2"/>
            <a:endCxn id="17" idx="0"/>
          </p:cNvCxnSpPr>
          <p:nvPr/>
        </p:nvCxnSpPr>
        <p:spPr>
          <a:xfrm flipH="1">
            <a:off x="2419003" y="5041612"/>
            <a:ext cx="394629" cy="181937"/>
          </a:xfrm>
          <a:prstGeom prst="straightConnector1">
            <a:avLst/>
          </a:prstGeom>
          <a:noFill/>
          <a:ln w="19050" cap="flat">
            <a:solidFill>
              <a:schemeClr val="dk2"/>
            </a:solidFill>
            <a:prstDash val="solid"/>
            <a:round/>
            <a:headEnd type="none" w="lg" len="lg"/>
            <a:tailEnd type="triangle" w="lg" len="lg"/>
          </a:ln>
        </p:spPr>
      </p:cxnSp>
      <p:cxnSp>
        <p:nvCxnSpPr>
          <p:cNvPr id="25" name="Shape 128"/>
          <p:cNvCxnSpPr>
            <a:stCxn id="15" idx="2"/>
            <a:endCxn id="20" idx="0"/>
          </p:cNvCxnSpPr>
          <p:nvPr/>
        </p:nvCxnSpPr>
        <p:spPr>
          <a:xfrm flipH="1">
            <a:off x="2419003" y="4047173"/>
            <a:ext cx="394482" cy="181902"/>
          </a:xfrm>
          <a:prstGeom prst="straightConnector1">
            <a:avLst/>
          </a:prstGeom>
          <a:noFill/>
          <a:ln w="19050" cap="flat">
            <a:solidFill>
              <a:schemeClr val="dk2"/>
            </a:solidFill>
            <a:prstDash val="solid"/>
            <a:round/>
            <a:headEnd type="none" w="lg" len="lg"/>
            <a:tailEnd type="triangle" w="lg" len="lg"/>
          </a:ln>
        </p:spPr>
      </p:cxnSp>
      <p:sp>
        <p:nvSpPr>
          <p:cNvPr id="26" name="Shape 129"/>
          <p:cNvSpPr/>
          <p:nvPr/>
        </p:nvSpPr>
        <p:spPr>
          <a:xfrm>
            <a:off x="3010878" y="4229111"/>
            <a:ext cx="394500" cy="315299"/>
          </a:xfrm>
          <a:prstGeom prst="roundRect">
            <a:avLst>
              <a:gd name="adj" fmla="val 16667"/>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endParaRPr dirty="0"/>
          </a:p>
        </p:txBody>
      </p:sp>
      <p:cxnSp>
        <p:nvCxnSpPr>
          <p:cNvPr id="27" name="Shape 130"/>
          <p:cNvCxnSpPr>
            <a:stCxn id="15" idx="2"/>
            <a:endCxn id="26" idx="0"/>
          </p:cNvCxnSpPr>
          <p:nvPr/>
        </p:nvCxnSpPr>
        <p:spPr>
          <a:xfrm>
            <a:off x="2813486" y="4047173"/>
            <a:ext cx="394642" cy="181938"/>
          </a:xfrm>
          <a:prstGeom prst="straightConnector1">
            <a:avLst/>
          </a:prstGeom>
          <a:noFill/>
          <a:ln w="19050" cap="flat">
            <a:solidFill>
              <a:schemeClr val="dk2"/>
            </a:solidFill>
            <a:prstDash val="solid"/>
            <a:round/>
            <a:headEnd type="none" w="lg" len="lg"/>
            <a:tailEnd type="triangle" w="lg" len="lg"/>
          </a:ln>
        </p:spPr>
      </p:cxnSp>
      <p:sp>
        <p:nvSpPr>
          <p:cNvPr id="28" name="Shape 131"/>
          <p:cNvSpPr/>
          <p:nvPr/>
        </p:nvSpPr>
        <p:spPr>
          <a:xfrm>
            <a:off x="3405503" y="3731886"/>
            <a:ext cx="394500" cy="315299"/>
          </a:xfrm>
          <a:prstGeom prst="roundRect">
            <a:avLst>
              <a:gd name="adj" fmla="val 16667"/>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endParaRPr dirty="0"/>
          </a:p>
        </p:txBody>
      </p:sp>
      <p:cxnSp>
        <p:nvCxnSpPr>
          <p:cNvPr id="29" name="Shape 132"/>
          <p:cNvCxnSpPr>
            <a:stCxn id="5" idx="2"/>
            <a:endCxn id="28" idx="0"/>
          </p:cNvCxnSpPr>
          <p:nvPr/>
        </p:nvCxnSpPr>
        <p:spPr>
          <a:xfrm>
            <a:off x="3208116" y="3549936"/>
            <a:ext cx="394637" cy="181950"/>
          </a:xfrm>
          <a:prstGeom prst="straightConnector1">
            <a:avLst/>
          </a:prstGeom>
          <a:noFill/>
          <a:ln w="19050" cap="flat">
            <a:solidFill>
              <a:schemeClr val="dk2"/>
            </a:solidFill>
            <a:prstDash val="solid"/>
            <a:round/>
            <a:headEnd type="none" w="lg" len="lg"/>
            <a:tailEnd type="triangle" w="lg" len="lg"/>
          </a:ln>
        </p:spPr>
      </p:cxnSp>
      <p:cxnSp>
        <p:nvCxnSpPr>
          <p:cNvPr id="30" name="Shape 133"/>
          <p:cNvCxnSpPr>
            <a:stCxn id="28" idx="2"/>
            <a:endCxn id="26" idx="0"/>
          </p:cNvCxnSpPr>
          <p:nvPr/>
        </p:nvCxnSpPr>
        <p:spPr>
          <a:xfrm flipH="1">
            <a:off x="3208128" y="4047186"/>
            <a:ext cx="394625" cy="181925"/>
          </a:xfrm>
          <a:prstGeom prst="straightConnector1">
            <a:avLst/>
          </a:prstGeom>
          <a:noFill/>
          <a:ln w="19050" cap="flat">
            <a:solidFill>
              <a:schemeClr val="dk2"/>
            </a:solidFill>
            <a:prstDash val="solid"/>
            <a:round/>
            <a:headEnd type="none" w="lg" len="lg"/>
            <a:tailEnd type="triangle" w="lg" len="lg"/>
          </a:ln>
        </p:spPr>
      </p:cxnSp>
      <p:sp>
        <p:nvSpPr>
          <p:cNvPr id="31" name="Shape 134"/>
          <p:cNvSpPr/>
          <p:nvPr/>
        </p:nvSpPr>
        <p:spPr>
          <a:xfrm>
            <a:off x="3010878" y="5223550"/>
            <a:ext cx="394500" cy="315299"/>
          </a:xfrm>
          <a:prstGeom prst="roundRect">
            <a:avLst>
              <a:gd name="adj" fmla="val 16667"/>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endParaRPr dirty="0"/>
          </a:p>
        </p:txBody>
      </p:sp>
      <p:cxnSp>
        <p:nvCxnSpPr>
          <p:cNvPr id="32" name="Shape 135"/>
          <p:cNvCxnSpPr>
            <a:stCxn id="26" idx="2"/>
            <a:endCxn id="31" idx="0"/>
          </p:cNvCxnSpPr>
          <p:nvPr/>
        </p:nvCxnSpPr>
        <p:spPr>
          <a:xfrm>
            <a:off x="3208128" y="4544411"/>
            <a:ext cx="0" cy="679138"/>
          </a:xfrm>
          <a:prstGeom prst="straightConnector1">
            <a:avLst/>
          </a:prstGeom>
          <a:noFill/>
          <a:ln w="19050" cap="flat">
            <a:solidFill>
              <a:schemeClr val="dk2"/>
            </a:solidFill>
            <a:prstDash val="solid"/>
            <a:round/>
            <a:headEnd type="none" w="lg" len="lg"/>
            <a:tailEnd type="triangle" w="lg" len="lg"/>
          </a:ln>
        </p:spPr>
      </p:cxnSp>
      <p:cxnSp>
        <p:nvCxnSpPr>
          <p:cNvPr id="36" name="Shape 35"/>
          <p:cNvCxnSpPr>
            <a:stCxn id="17" idx="2"/>
            <a:endCxn id="20" idx="1"/>
          </p:cNvCxnSpPr>
          <p:nvPr/>
        </p:nvCxnSpPr>
        <p:spPr>
          <a:xfrm rot="5400000" flipH="1">
            <a:off x="1744316" y="4864163"/>
            <a:ext cx="1152123" cy="197250"/>
          </a:xfrm>
          <a:prstGeom prst="curvedConnector4">
            <a:avLst>
              <a:gd name="adj1" fmla="val -19842"/>
              <a:gd name="adj2" fmla="val 429285"/>
            </a:avLst>
          </a:prstGeom>
          <a:noFill/>
          <a:ln w="19050" cap="flat">
            <a:solidFill>
              <a:schemeClr val="dk2"/>
            </a:solidFill>
            <a:prstDash val="solid"/>
            <a:round/>
            <a:headEnd type="none" w="lg" len="lg"/>
            <a:tailEnd type="triangle" w="lg" len="lg"/>
          </a:ln>
        </p:spPr>
      </p:cxnSp>
      <p:sp>
        <p:nvSpPr>
          <p:cNvPr id="34" name="Rectangle 33"/>
          <p:cNvSpPr/>
          <p:nvPr/>
        </p:nvSpPr>
        <p:spPr>
          <a:xfrm>
            <a:off x="4953000" y="1905000"/>
            <a:ext cx="1600200" cy="381000"/>
          </a:xfrm>
          <a:prstGeom prst="rect">
            <a:avLst/>
          </a:prstGeom>
          <a:solidFill>
            <a:srgbClr val="FFC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34"/>
          <p:cNvSpPr/>
          <p:nvPr/>
        </p:nvSpPr>
        <p:spPr>
          <a:xfrm>
            <a:off x="4953000" y="2895600"/>
            <a:ext cx="1905000" cy="381000"/>
          </a:xfrm>
          <a:prstGeom prst="rect">
            <a:avLst/>
          </a:prstGeom>
          <a:solidFill>
            <a:srgbClr val="FFC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Rectangle 36"/>
          <p:cNvSpPr/>
          <p:nvPr/>
        </p:nvSpPr>
        <p:spPr>
          <a:xfrm>
            <a:off x="5105400" y="3581400"/>
            <a:ext cx="2057400" cy="381000"/>
          </a:xfrm>
          <a:prstGeom prst="rect">
            <a:avLst/>
          </a:prstGeom>
          <a:solidFill>
            <a:srgbClr val="FFC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Rectangle 37"/>
          <p:cNvSpPr/>
          <p:nvPr/>
        </p:nvSpPr>
        <p:spPr>
          <a:xfrm>
            <a:off x="5410200" y="3962400"/>
            <a:ext cx="2362200" cy="381000"/>
          </a:xfrm>
          <a:prstGeom prst="rect">
            <a:avLst/>
          </a:prstGeom>
          <a:solidFill>
            <a:srgbClr val="FFC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ectangle 38"/>
          <p:cNvSpPr/>
          <p:nvPr/>
        </p:nvSpPr>
        <p:spPr>
          <a:xfrm>
            <a:off x="4572000" y="1905000"/>
            <a:ext cx="381000" cy="381000"/>
          </a:xfrm>
          <a:prstGeom prst="rect">
            <a:avLst/>
          </a:prstGeom>
          <a:solidFill>
            <a:schemeClr val="accent4">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Rectangle 39"/>
          <p:cNvSpPr/>
          <p:nvPr/>
        </p:nvSpPr>
        <p:spPr>
          <a:xfrm>
            <a:off x="4572000" y="2895600"/>
            <a:ext cx="381000" cy="381000"/>
          </a:xfrm>
          <a:prstGeom prst="rect">
            <a:avLst/>
          </a:prstGeom>
          <a:solidFill>
            <a:schemeClr val="accent4">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Rectangle 40"/>
          <p:cNvSpPr/>
          <p:nvPr/>
        </p:nvSpPr>
        <p:spPr>
          <a:xfrm>
            <a:off x="4724400" y="3581400"/>
            <a:ext cx="381000" cy="381000"/>
          </a:xfrm>
          <a:prstGeom prst="rect">
            <a:avLst/>
          </a:prstGeom>
          <a:solidFill>
            <a:schemeClr val="accent4">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Rectangle 41"/>
          <p:cNvSpPr/>
          <p:nvPr/>
        </p:nvSpPr>
        <p:spPr>
          <a:xfrm>
            <a:off x="5029200" y="3962400"/>
            <a:ext cx="381000" cy="381000"/>
          </a:xfrm>
          <a:prstGeom prst="rect">
            <a:avLst/>
          </a:prstGeom>
          <a:solidFill>
            <a:schemeClr val="accent4">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Slide Number Placeholder 42"/>
          <p:cNvSpPr>
            <a:spLocks noGrp="1"/>
          </p:cNvSpPr>
          <p:nvPr>
            <p:ph type="sldNum" sz="quarter" idx="12"/>
          </p:nvPr>
        </p:nvSpPr>
        <p:spPr/>
        <p:txBody>
          <a:bodyPr/>
          <a:lstStyle/>
          <a:p>
            <a:fld id="{A39B4162-AEFB-4770-944A-A55BB4716B6E}" type="slidenum">
              <a:rPr lang="en-US" smtClean="0"/>
              <a:pPr/>
              <a:t>20</a:t>
            </a:fld>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lh5.googleusercontent.com/Cki7B25TOsrSk-jaXSbnqWuYuAkN2yCrpIcmTyrz0AcC4OvZF0qeXVxeOJKm01gUiBlpvxNTEHxFa9uvVs7eytMD494fnB50wMXUKakHdzk8THWgO84EnO_45Nw"/>
          <p:cNvPicPr>
            <a:picLocks noChangeAspect="1" noChangeArrowheads="1"/>
          </p:cNvPicPr>
          <p:nvPr/>
        </p:nvPicPr>
        <p:blipFill>
          <a:blip r:embed="rId2" cstate="print"/>
          <a:srcRect/>
          <a:stretch>
            <a:fillRect/>
          </a:stretch>
        </p:blipFill>
        <p:spPr bwMode="auto">
          <a:xfrm>
            <a:off x="2971800" y="4572000"/>
            <a:ext cx="3248025" cy="523875"/>
          </a:xfrm>
          <a:prstGeom prst="rect">
            <a:avLst/>
          </a:prstGeom>
          <a:noFill/>
        </p:spPr>
      </p:pic>
      <p:pic>
        <p:nvPicPr>
          <p:cNvPr id="1026" name="Picture 2" descr="https://lh5.googleusercontent.com/8gw4I7vj_SYROeuMgwGlQTaXszCZ_ny7wXIHBUIWUkDV1BA6KvOMrUKB009F_K_1G3s9AhMISc8Yt6IrdDXSosFkR--oVy29d2q3mfo0UIkrlAOzfsNEQaDN34s"/>
          <p:cNvPicPr>
            <a:picLocks noChangeAspect="1" noChangeArrowheads="1"/>
          </p:cNvPicPr>
          <p:nvPr/>
        </p:nvPicPr>
        <p:blipFill>
          <a:blip r:embed="rId3" cstate="print"/>
          <a:srcRect/>
          <a:stretch>
            <a:fillRect/>
          </a:stretch>
        </p:blipFill>
        <p:spPr bwMode="auto">
          <a:xfrm>
            <a:off x="2971800" y="3257549"/>
            <a:ext cx="3714750" cy="857251"/>
          </a:xfrm>
          <a:prstGeom prst="rect">
            <a:avLst/>
          </a:prstGeom>
          <a:noFill/>
        </p:spPr>
      </p:pic>
      <p:sp>
        <p:nvSpPr>
          <p:cNvPr id="2" name="Title 1"/>
          <p:cNvSpPr>
            <a:spLocks noGrp="1"/>
          </p:cNvSpPr>
          <p:nvPr>
            <p:ph type="title"/>
          </p:nvPr>
        </p:nvSpPr>
        <p:spPr/>
        <p:txBody>
          <a:bodyPr>
            <a:normAutofit/>
          </a:bodyPr>
          <a:lstStyle/>
          <a:p>
            <a:r>
              <a:rPr lang="en-US" dirty="0" smtClean="0"/>
              <a:t>Model</a:t>
            </a:r>
            <a:endParaRPr lang="en-US" dirty="0"/>
          </a:p>
        </p:txBody>
      </p:sp>
      <p:sp>
        <p:nvSpPr>
          <p:cNvPr id="3" name="Content Placeholder 2"/>
          <p:cNvSpPr>
            <a:spLocks noGrp="1"/>
          </p:cNvSpPr>
          <p:nvPr>
            <p:ph idx="1"/>
          </p:nvPr>
        </p:nvSpPr>
        <p:spPr/>
        <p:txBody>
          <a:bodyPr>
            <a:normAutofit/>
          </a:bodyPr>
          <a:lstStyle/>
          <a:p>
            <a:r>
              <a:rPr lang="en-US" dirty="0" smtClean="0"/>
              <a:t>X ~ vector of scale parameters X</a:t>
            </a:r>
            <a:r>
              <a:rPr lang="en-US" sz="2000" dirty="0" smtClean="0"/>
              <a:t>1</a:t>
            </a:r>
            <a:r>
              <a:rPr lang="en-US" dirty="0" smtClean="0"/>
              <a:t>...X</a:t>
            </a:r>
            <a:r>
              <a:rPr lang="en-US" sz="2000" dirty="0" smtClean="0"/>
              <a:t>N</a:t>
            </a:r>
            <a:endParaRPr lang="en-US" dirty="0" smtClean="0"/>
          </a:p>
          <a:p>
            <a:r>
              <a:rPr lang="en-US" dirty="0" smtClean="0"/>
              <a:t>Y ~ number of occurrences of a feature</a:t>
            </a:r>
            <a:endParaRPr lang="en-US" dirty="0"/>
          </a:p>
          <a:p>
            <a:r>
              <a:rPr lang="en-US" dirty="0" smtClean="0"/>
              <a:t>The model to predict Y from X:</a:t>
            </a:r>
          </a:p>
          <a:p>
            <a:endParaRPr lang="en-US" dirty="0"/>
          </a:p>
          <a:p>
            <a:r>
              <a:rPr lang="en-US" dirty="0" smtClean="0"/>
              <a:t>Compute the relative prediction error:</a:t>
            </a:r>
          </a:p>
        </p:txBody>
      </p:sp>
      <p:sp>
        <p:nvSpPr>
          <p:cNvPr id="7" name="Slide Number Placeholder 6"/>
          <p:cNvSpPr>
            <a:spLocks noGrp="1"/>
          </p:cNvSpPr>
          <p:nvPr>
            <p:ph type="sldNum" sz="quarter" idx="12"/>
          </p:nvPr>
        </p:nvSpPr>
        <p:spPr/>
        <p:txBody>
          <a:bodyPr/>
          <a:lstStyle/>
          <a:p>
            <a:fld id="{A39B4162-AEFB-4770-944A-A55BB4716B6E}" type="slidenum">
              <a:rPr lang="en-US" smtClean="0"/>
              <a:pPr/>
              <a:t>21</a:t>
            </a:fld>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Inference: Bug Localization</a:t>
            </a:r>
            <a:endParaRPr lang="en-US" dirty="0"/>
          </a:p>
        </p:txBody>
      </p:sp>
      <p:sp>
        <p:nvSpPr>
          <p:cNvPr id="3" name="Content Placeholder 2"/>
          <p:cNvSpPr>
            <a:spLocks noGrp="1"/>
          </p:cNvSpPr>
          <p:nvPr>
            <p:ph idx="1"/>
          </p:nvPr>
        </p:nvSpPr>
        <p:spPr/>
        <p:txBody>
          <a:bodyPr>
            <a:normAutofit lnSpcReduction="10000"/>
          </a:bodyPr>
          <a:lstStyle/>
          <a:p>
            <a:r>
              <a:rPr lang="en-US" dirty="0" smtClean="0"/>
              <a:t>First, we need to determine if the production run is buggy:</a:t>
            </a:r>
          </a:p>
          <a:p>
            <a:endParaRPr lang="en-US" dirty="0" smtClean="0"/>
          </a:p>
          <a:p>
            <a:endParaRPr lang="en-US" dirty="0" smtClean="0"/>
          </a:p>
          <a:p>
            <a:endParaRPr lang="en-US" dirty="0" smtClean="0"/>
          </a:p>
          <a:p>
            <a:r>
              <a:rPr lang="en-US" dirty="0" smtClean="0"/>
              <a:t>If there is a bug in this run, we rank all the features by their prediction errors</a:t>
            </a:r>
          </a:p>
          <a:p>
            <a:pPr lvl="1"/>
            <a:r>
              <a:rPr lang="en-US" dirty="0" smtClean="0"/>
              <a:t>Output the top N features as a roadmap for locating the bug</a:t>
            </a:r>
          </a:p>
        </p:txBody>
      </p:sp>
      <p:graphicFrame>
        <p:nvGraphicFramePr>
          <p:cNvPr id="5" name="Object 4"/>
          <p:cNvGraphicFramePr>
            <a:graphicFrameLocks noChangeAspect="1"/>
          </p:cNvGraphicFramePr>
          <p:nvPr/>
        </p:nvGraphicFramePr>
        <p:xfrm>
          <a:off x="3657600" y="2362199"/>
          <a:ext cx="1206500" cy="472109"/>
        </p:xfrm>
        <a:graphic>
          <a:graphicData uri="http://schemas.openxmlformats.org/presentationml/2006/ole">
            <p:oleObj spid="_x0000_s63530" name="Equation" r:id="rId3" imgW="583947" imgH="228501" progId="Equation.3">
              <p:embed/>
            </p:oleObj>
          </a:graphicData>
        </a:graphic>
      </p:graphicFrame>
      <p:sp>
        <p:nvSpPr>
          <p:cNvPr id="7" name="TextBox 6"/>
          <p:cNvSpPr txBox="1"/>
          <p:nvPr/>
        </p:nvSpPr>
        <p:spPr>
          <a:xfrm>
            <a:off x="1676400" y="3200400"/>
            <a:ext cx="2191113" cy="646331"/>
          </a:xfrm>
          <a:prstGeom prst="rect">
            <a:avLst/>
          </a:prstGeom>
          <a:noFill/>
        </p:spPr>
        <p:txBody>
          <a:bodyPr wrap="none" rtlCol="0">
            <a:spAutoFit/>
          </a:bodyPr>
          <a:lstStyle/>
          <a:p>
            <a:r>
              <a:rPr lang="en-US" dirty="0" smtClean="0"/>
              <a:t>Error of feature </a:t>
            </a:r>
            <a:r>
              <a:rPr lang="en-US" i="1" dirty="0" smtClean="0">
                <a:latin typeface="Times New Roman" pitchFamily="18" charset="0"/>
                <a:cs typeface="Times New Roman" pitchFamily="18" charset="0"/>
              </a:rPr>
              <a:t>i</a:t>
            </a:r>
          </a:p>
          <a:p>
            <a:r>
              <a:rPr lang="en-US" dirty="0" smtClean="0"/>
              <a:t>in the production run</a:t>
            </a:r>
          </a:p>
        </p:txBody>
      </p:sp>
      <p:sp>
        <p:nvSpPr>
          <p:cNvPr id="8" name="TextBox 7"/>
          <p:cNvSpPr txBox="1"/>
          <p:nvPr/>
        </p:nvSpPr>
        <p:spPr>
          <a:xfrm>
            <a:off x="3502356" y="3200400"/>
            <a:ext cx="2060244" cy="369332"/>
          </a:xfrm>
          <a:prstGeom prst="rect">
            <a:avLst/>
          </a:prstGeom>
          <a:noFill/>
        </p:spPr>
        <p:txBody>
          <a:bodyPr wrap="none" rtlCol="0">
            <a:spAutoFit/>
          </a:bodyPr>
          <a:lstStyle/>
          <a:p>
            <a:r>
              <a:rPr lang="en-US" dirty="0" smtClean="0"/>
              <a:t>Constant parameter</a:t>
            </a:r>
            <a:endParaRPr lang="en-US" dirty="0"/>
          </a:p>
        </p:txBody>
      </p:sp>
      <p:sp>
        <p:nvSpPr>
          <p:cNvPr id="9" name="TextBox 8"/>
          <p:cNvSpPr txBox="1"/>
          <p:nvPr/>
        </p:nvSpPr>
        <p:spPr>
          <a:xfrm>
            <a:off x="5571861" y="3200400"/>
            <a:ext cx="2200539" cy="646331"/>
          </a:xfrm>
          <a:prstGeom prst="rect">
            <a:avLst/>
          </a:prstGeom>
          <a:noFill/>
        </p:spPr>
        <p:txBody>
          <a:bodyPr wrap="none" rtlCol="0">
            <a:spAutoFit/>
          </a:bodyPr>
          <a:lstStyle/>
          <a:p>
            <a:r>
              <a:rPr lang="en-US" dirty="0" smtClean="0"/>
              <a:t>Max error of feature </a:t>
            </a:r>
            <a:r>
              <a:rPr lang="en-US" i="1" dirty="0" smtClean="0">
                <a:latin typeface="Times New Roman" pitchFamily="18" charset="0"/>
                <a:cs typeface="Times New Roman" pitchFamily="18" charset="0"/>
              </a:rPr>
              <a:t>i</a:t>
            </a:r>
          </a:p>
          <a:p>
            <a:r>
              <a:rPr lang="en-US" dirty="0" smtClean="0"/>
              <a:t>in all training runs</a:t>
            </a:r>
            <a:endParaRPr lang="en-US" dirty="0"/>
          </a:p>
        </p:txBody>
      </p:sp>
      <p:sp>
        <p:nvSpPr>
          <p:cNvPr id="13" name="Rectangle 12"/>
          <p:cNvSpPr/>
          <p:nvPr/>
        </p:nvSpPr>
        <p:spPr>
          <a:xfrm>
            <a:off x="3657600" y="2362200"/>
            <a:ext cx="3810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4267200" y="2362200"/>
            <a:ext cx="2286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p:nvSpPr>
        <p:spPr>
          <a:xfrm>
            <a:off x="4495800" y="2362200"/>
            <a:ext cx="4572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1" name="Elbow Connector 20"/>
          <p:cNvCxnSpPr>
            <a:stCxn id="13" idx="2"/>
            <a:endCxn id="7" idx="0"/>
          </p:cNvCxnSpPr>
          <p:nvPr/>
        </p:nvCxnSpPr>
        <p:spPr>
          <a:xfrm rot="5400000">
            <a:off x="3119529" y="2471829"/>
            <a:ext cx="381000" cy="1076143"/>
          </a:xfrm>
          <a:prstGeom prst="bentConnector3">
            <a:avLst>
              <a:gd name="adj1" fmla="val 5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Elbow Connector 22"/>
          <p:cNvCxnSpPr>
            <a:stCxn id="14" idx="2"/>
            <a:endCxn id="8" idx="0"/>
          </p:cNvCxnSpPr>
          <p:nvPr/>
        </p:nvCxnSpPr>
        <p:spPr>
          <a:xfrm rot="16200000" flipH="1">
            <a:off x="4266489" y="2934411"/>
            <a:ext cx="381000" cy="150978"/>
          </a:xfrm>
          <a:prstGeom prst="bentConnector3">
            <a:avLst>
              <a:gd name="adj1" fmla="val 5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Elbow Connector 24"/>
          <p:cNvCxnSpPr>
            <a:stCxn id="15" idx="2"/>
            <a:endCxn id="9" idx="0"/>
          </p:cNvCxnSpPr>
          <p:nvPr/>
        </p:nvCxnSpPr>
        <p:spPr>
          <a:xfrm rot="16200000" flipH="1">
            <a:off x="5507765" y="2036034"/>
            <a:ext cx="381000" cy="1947731"/>
          </a:xfrm>
          <a:prstGeom prst="bentConnector3">
            <a:avLst>
              <a:gd name="adj1" fmla="val 5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Slide Number Placeholder 15"/>
          <p:cNvSpPr>
            <a:spLocks noGrp="1"/>
          </p:cNvSpPr>
          <p:nvPr>
            <p:ph type="sldNum" sz="quarter" idx="12"/>
          </p:nvPr>
        </p:nvSpPr>
        <p:spPr/>
        <p:txBody>
          <a:bodyPr/>
          <a:lstStyle/>
          <a:p>
            <a:fld id="{A39B4162-AEFB-4770-944A-A55BB4716B6E}" type="slidenum">
              <a:rPr lang="en-US" smtClean="0"/>
              <a:pPr/>
              <a:t>22</a:t>
            </a:fld>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Optimization: Feature Pruning</a:t>
            </a:r>
            <a:endParaRPr lang="en-US" dirty="0"/>
          </a:p>
        </p:txBody>
      </p:sp>
      <p:sp>
        <p:nvSpPr>
          <p:cNvPr id="3" name="Content Placeholder 2"/>
          <p:cNvSpPr>
            <a:spLocks noGrp="1"/>
          </p:cNvSpPr>
          <p:nvPr>
            <p:ph idx="1"/>
          </p:nvPr>
        </p:nvSpPr>
        <p:spPr/>
        <p:txBody>
          <a:bodyPr>
            <a:normAutofit/>
          </a:bodyPr>
          <a:lstStyle/>
          <a:p>
            <a:r>
              <a:rPr lang="en-US" dirty="0" smtClean="0"/>
              <a:t>Some noisy features cannot be effectively predicted by the above model</a:t>
            </a:r>
          </a:p>
          <a:p>
            <a:pPr lvl="1"/>
            <a:r>
              <a:rPr lang="en-US" dirty="0" smtClean="0"/>
              <a:t>Not correlated with scale, e.g. random</a:t>
            </a:r>
          </a:p>
          <a:p>
            <a:pPr lvl="1"/>
            <a:r>
              <a:rPr lang="en-US" dirty="0" smtClean="0"/>
              <a:t>Discontinuous</a:t>
            </a:r>
          </a:p>
        </p:txBody>
      </p:sp>
      <p:sp>
        <p:nvSpPr>
          <p:cNvPr id="5" name="Slide Number Placeholder 4"/>
          <p:cNvSpPr>
            <a:spLocks noGrp="1"/>
          </p:cNvSpPr>
          <p:nvPr>
            <p:ph type="sldNum" sz="quarter" idx="12"/>
          </p:nvPr>
        </p:nvSpPr>
        <p:spPr/>
        <p:txBody>
          <a:bodyPr/>
          <a:lstStyle/>
          <a:p>
            <a:fld id="{A39B4162-AEFB-4770-944A-A55BB4716B6E}" type="slidenum">
              <a:rPr lang="en-US" smtClean="0"/>
              <a:pPr/>
              <a:t>23</a:t>
            </a:fld>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Optimization: Feature </a:t>
            </a:r>
            <a:r>
              <a:rPr lang="en-US" dirty="0" smtClean="0"/>
              <a:t>Pruning</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How to remove noisy features?</a:t>
            </a:r>
          </a:p>
          <a:p>
            <a:pPr lvl="1"/>
            <a:r>
              <a:rPr lang="en-US" dirty="0" smtClean="0"/>
              <a:t>If we cannot predict them well for the training runs, we cannot predict them for the large scale runs</a:t>
            </a:r>
          </a:p>
          <a:p>
            <a:r>
              <a:rPr lang="en-US" dirty="0" smtClean="0"/>
              <a:t>Algorithm</a:t>
            </a:r>
          </a:p>
          <a:p>
            <a:pPr marL="457200" lvl="1" indent="0">
              <a:buNone/>
            </a:pPr>
            <a:r>
              <a:rPr lang="en-US" dirty="0" smtClean="0"/>
              <a:t>For each feature:</a:t>
            </a:r>
          </a:p>
          <a:p>
            <a:pPr marL="971550" lvl="1" indent="-514350">
              <a:buFont typeface="+mj-lt"/>
              <a:buAutoNum type="arabicPeriod"/>
            </a:pPr>
            <a:r>
              <a:rPr lang="en-US" dirty="0" smtClean="0"/>
              <a:t>Do a cross validation with training runs</a:t>
            </a:r>
          </a:p>
          <a:p>
            <a:pPr marL="971550" lvl="1" indent="-514350">
              <a:buFont typeface="+mj-lt"/>
              <a:buAutoNum type="arabicPeriod"/>
            </a:pPr>
            <a:r>
              <a:rPr lang="en-US" dirty="0" smtClean="0"/>
              <a:t>Remove the feature if it triggers a high prediction error in a large fraction of training runs</a:t>
            </a:r>
          </a:p>
          <a:p>
            <a:pPr marL="971550" lvl="1" indent="-514350">
              <a:buNone/>
            </a:pPr>
            <a:r>
              <a:rPr lang="en-US" sz="2600" dirty="0" smtClean="0"/>
              <a:t>	E.g. 115% prediction error in 90% training runs</a:t>
            </a:r>
          </a:p>
          <a:p>
            <a:r>
              <a:rPr lang="en-US" dirty="0" smtClean="0"/>
              <a:t>A tuning knob is provided to control the feature selection to tolerate outliers</a:t>
            </a:r>
          </a:p>
        </p:txBody>
      </p:sp>
      <p:sp>
        <p:nvSpPr>
          <p:cNvPr id="5" name="Slide Number Placeholder 4"/>
          <p:cNvSpPr>
            <a:spLocks noGrp="1"/>
          </p:cNvSpPr>
          <p:nvPr>
            <p:ph type="sldNum" sz="quarter" idx="12"/>
          </p:nvPr>
        </p:nvSpPr>
        <p:spPr/>
        <p:txBody>
          <a:bodyPr/>
          <a:lstStyle/>
          <a:p>
            <a:fld id="{A39B4162-AEFB-4770-944A-A55BB4716B6E}" type="slidenum">
              <a:rPr lang="en-US" smtClean="0"/>
              <a:pPr/>
              <a:t>24</a:t>
            </a:fld>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endParaRPr lang="en-US" dirty="0"/>
          </a:p>
        </p:txBody>
      </p:sp>
      <p:sp>
        <p:nvSpPr>
          <p:cNvPr id="3" name="Content Placeholder 2"/>
          <p:cNvSpPr>
            <a:spLocks noGrp="1"/>
          </p:cNvSpPr>
          <p:nvPr>
            <p:ph idx="1"/>
          </p:nvPr>
        </p:nvSpPr>
        <p:spPr/>
        <p:txBody>
          <a:bodyPr>
            <a:normAutofit/>
          </a:bodyPr>
          <a:lstStyle/>
          <a:p>
            <a:r>
              <a:rPr lang="en-US" dirty="0"/>
              <a:t>L</a:t>
            </a:r>
            <a:r>
              <a:rPr lang="en-US" dirty="0" smtClean="0"/>
              <a:t>arge-scale study of LLNL Sequoia AMG2006</a:t>
            </a:r>
          </a:p>
          <a:p>
            <a:pPr lvl="1"/>
            <a:r>
              <a:rPr lang="en-US" dirty="0" smtClean="0"/>
              <a:t>Up to 1024 processes</a:t>
            </a:r>
          </a:p>
          <a:p>
            <a:r>
              <a:rPr lang="en-US" dirty="0" smtClean="0"/>
              <a:t>Two case studies of real bugs</a:t>
            </a:r>
          </a:p>
          <a:p>
            <a:pPr lvl="1"/>
            <a:r>
              <a:rPr lang="en-US" dirty="0" smtClean="0"/>
              <a:t>Integer overflow in </a:t>
            </a:r>
            <a:r>
              <a:rPr lang="en-US" dirty="0" err="1" smtClean="0"/>
              <a:t>MPI_Allgather</a:t>
            </a:r>
            <a:endParaRPr lang="en-US" dirty="0" smtClean="0"/>
          </a:p>
          <a:p>
            <a:pPr lvl="1"/>
            <a:r>
              <a:rPr lang="en-US" dirty="0" smtClean="0"/>
              <a:t>Infinite loop in Transmission, a popular P2P </a:t>
            </a:r>
            <a:r>
              <a:rPr lang="en-US" dirty="0" smtClean="0"/>
              <a:t>file sharing application</a:t>
            </a:r>
            <a:br>
              <a:rPr lang="en-US" dirty="0" smtClean="0"/>
            </a:br>
            <a:endParaRPr lang="en-US" dirty="0"/>
          </a:p>
        </p:txBody>
      </p:sp>
      <p:sp>
        <p:nvSpPr>
          <p:cNvPr id="5" name="Slide Number Placeholder 4"/>
          <p:cNvSpPr>
            <a:spLocks noGrp="1"/>
          </p:cNvSpPr>
          <p:nvPr>
            <p:ph type="sldNum" sz="quarter" idx="12"/>
          </p:nvPr>
        </p:nvSpPr>
        <p:spPr/>
        <p:txBody>
          <a:bodyPr/>
          <a:lstStyle/>
          <a:p>
            <a:fld id="{A39B4162-AEFB-4770-944A-A55BB4716B6E}" type="slidenum">
              <a:rPr lang="en-US" smtClean="0"/>
              <a:pPr/>
              <a:t>25</a:t>
            </a:fld>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AMG2006: Modeling Accuracy</a:t>
            </a:r>
            <a:endParaRPr lang="en-US" dirty="0"/>
          </a:p>
        </p:txBody>
      </p:sp>
      <p:sp>
        <p:nvSpPr>
          <p:cNvPr id="3" name="Content Placeholder 2"/>
          <p:cNvSpPr>
            <a:spLocks noGrp="1"/>
          </p:cNvSpPr>
          <p:nvPr>
            <p:ph idx="1"/>
          </p:nvPr>
        </p:nvSpPr>
        <p:spPr/>
        <p:txBody>
          <a:bodyPr/>
          <a:lstStyle/>
          <a:p>
            <a:r>
              <a:rPr lang="en-US" dirty="0" smtClean="0"/>
              <a:t>Trained on 8-128 processes</a:t>
            </a:r>
          </a:p>
          <a:p>
            <a:r>
              <a:rPr lang="en-US" dirty="0" smtClean="0"/>
              <a:t>Compared predicted behavior at 256, 512 and 1024 processes with actual (non-buggy) behavior</a:t>
            </a:r>
          </a:p>
          <a:p>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xmlns="" val="2269808319"/>
              </p:ext>
            </p:extLst>
          </p:nvPr>
        </p:nvGraphicFramePr>
        <p:xfrm>
          <a:off x="1600200" y="4028801"/>
          <a:ext cx="6096000" cy="148336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en-US" dirty="0" smtClean="0"/>
                        <a:t>Scale</a:t>
                      </a:r>
                      <a:r>
                        <a:rPr lang="en-US" baseline="0" dirty="0" smtClean="0"/>
                        <a:t> of Run</a:t>
                      </a:r>
                      <a:endParaRPr lang="en-US" dirty="0"/>
                    </a:p>
                  </a:txBody>
                  <a:tcPr/>
                </a:tc>
                <a:tc>
                  <a:txBody>
                    <a:bodyPr/>
                    <a:lstStyle/>
                    <a:p>
                      <a:r>
                        <a:rPr lang="en-US" dirty="0" smtClean="0"/>
                        <a:t>Mean Prediction</a:t>
                      </a:r>
                      <a:r>
                        <a:rPr lang="en-US" baseline="0" dirty="0" smtClean="0"/>
                        <a:t> Error</a:t>
                      </a:r>
                      <a:endParaRPr lang="en-US" dirty="0"/>
                    </a:p>
                  </a:txBody>
                  <a:tcPr/>
                </a:tc>
              </a:tr>
              <a:tr h="370840">
                <a:tc>
                  <a:txBody>
                    <a:bodyPr/>
                    <a:lstStyle/>
                    <a:p>
                      <a:r>
                        <a:rPr lang="en-US" dirty="0" smtClean="0"/>
                        <a:t>256</a:t>
                      </a:r>
                      <a:endParaRPr lang="en-US" dirty="0"/>
                    </a:p>
                  </a:txBody>
                  <a:tcPr/>
                </a:tc>
                <a:tc>
                  <a:txBody>
                    <a:bodyPr/>
                    <a:lstStyle/>
                    <a:p>
                      <a:r>
                        <a:rPr lang="en-US" dirty="0" smtClean="0"/>
                        <a:t>6.55%</a:t>
                      </a:r>
                      <a:endParaRPr lang="en-US" dirty="0"/>
                    </a:p>
                  </a:txBody>
                  <a:tcPr/>
                </a:tc>
              </a:tr>
              <a:tr h="370840">
                <a:tc>
                  <a:txBody>
                    <a:bodyPr/>
                    <a:lstStyle/>
                    <a:p>
                      <a:r>
                        <a:rPr lang="en-US" dirty="0" smtClean="0"/>
                        <a:t>512</a:t>
                      </a:r>
                      <a:endParaRPr lang="en-US" dirty="0"/>
                    </a:p>
                  </a:txBody>
                  <a:tcPr/>
                </a:tc>
                <a:tc>
                  <a:txBody>
                    <a:bodyPr/>
                    <a:lstStyle/>
                    <a:p>
                      <a:r>
                        <a:rPr lang="en-US" dirty="0" smtClean="0"/>
                        <a:t>8.33%</a:t>
                      </a:r>
                      <a:endParaRPr lang="en-US" dirty="0"/>
                    </a:p>
                  </a:txBody>
                  <a:tcPr/>
                </a:tc>
              </a:tr>
              <a:tr h="370840">
                <a:tc>
                  <a:txBody>
                    <a:bodyPr/>
                    <a:lstStyle/>
                    <a:p>
                      <a:r>
                        <a:rPr lang="en-US" dirty="0" smtClean="0"/>
                        <a:t>1024</a:t>
                      </a:r>
                      <a:endParaRPr lang="en-US" dirty="0"/>
                    </a:p>
                  </a:txBody>
                  <a:tcPr/>
                </a:tc>
                <a:tc>
                  <a:txBody>
                    <a:bodyPr/>
                    <a:lstStyle/>
                    <a:p>
                      <a:r>
                        <a:rPr lang="en-US" dirty="0" smtClean="0"/>
                        <a:t>7.77%</a:t>
                      </a:r>
                      <a:endParaRPr lang="en-US" dirty="0"/>
                    </a:p>
                  </a:txBody>
                  <a:tcPr/>
                </a:tc>
              </a:tr>
            </a:tbl>
          </a:graphicData>
        </a:graphic>
      </p:graphicFrame>
      <p:sp>
        <p:nvSpPr>
          <p:cNvPr id="7" name="Slide Number Placeholder 6"/>
          <p:cNvSpPr>
            <a:spLocks noGrp="1"/>
          </p:cNvSpPr>
          <p:nvPr>
            <p:ph type="sldNum" sz="quarter" idx="12"/>
          </p:nvPr>
        </p:nvSpPr>
        <p:spPr/>
        <p:txBody>
          <a:bodyPr/>
          <a:lstStyle/>
          <a:p>
            <a:fld id="{A39B4162-AEFB-4770-944A-A55BB4716B6E}" type="slidenum">
              <a:rPr lang="en-US" smtClean="0"/>
              <a:pPr/>
              <a:t>26</a:t>
            </a:fld>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AMG2006: Fault Injection</a:t>
            </a:r>
            <a:endParaRPr lang="en-US" dirty="0"/>
          </a:p>
        </p:txBody>
      </p:sp>
      <p:sp>
        <p:nvSpPr>
          <p:cNvPr id="3" name="Content Placeholder 2"/>
          <p:cNvSpPr>
            <a:spLocks noGrp="1"/>
          </p:cNvSpPr>
          <p:nvPr>
            <p:ph idx="1"/>
          </p:nvPr>
        </p:nvSpPr>
        <p:spPr/>
        <p:txBody>
          <a:bodyPr>
            <a:normAutofit/>
          </a:bodyPr>
          <a:lstStyle/>
          <a:p>
            <a:r>
              <a:rPr lang="en-US" sz="2400" dirty="0" smtClean="0"/>
              <a:t>Fault</a:t>
            </a:r>
          </a:p>
          <a:p>
            <a:pPr lvl="1"/>
            <a:r>
              <a:rPr lang="en-US" sz="2000" dirty="0" smtClean="0"/>
              <a:t>Injected at rank 0</a:t>
            </a:r>
          </a:p>
          <a:p>
            <a:pPr lvl="1"/>
            <a:r>
              <a:rPr lang="en-US" sz="2000" dirty="0" smtClean="0"/>
              <a:t>Randomly pick a branch to flip</a:t>
            </a:r>
          </a:p>
          <a:p>
            <a:r>
              <a:rPr lang="en-US" sz="2400" dirty="0" smtClean="0"/>
              <a:t>Data</a:t>
            </a:r>
          </a:p>
          <a:p>
            <a:pPr lvl="1"/>
            <a:r>
              <a:rPr lang="en-US" sz="2000" dirty="0" smtClean="0"/>
              <a:t>Training: 		No fault		110 runs @ 8-128 processes</a:t>
            </a:r>
          </a:p>
          <a:p>
            <a:pPr lvl="1"/>
            <a:r>
              <a:rPr lang="en-US" sz="2000" dirty="0" smtClean="0"/>
              <a:t>Testing</a:t>
            </a:r>
            <a:r>
              <a:rPr lang="en-US" sz="2000" dirty="0"/>
              <a:t>:</a:t>
            </a:r>
            <a:r>
              <a:rPr lang="en-US" sz="2000" dirty="0" smtClean="0"/>
              <a:t>		With fault	100 runs @ 1024 processes</a:t>
            </a:r>
          </a:p>
          <a:p>
            <a:r>
              <a:rPr lang="en-US" sz="2400" dirty="0" smtClean="0"/>
              <a:t>Result</a:t>
            </a:r>
            <a:endParaRPr lang="en-US" sz="2400" dirty="0"/>
          </a:p>
        </p:txBody>
      </p:sp>
      <p:graphicFrame>
        <p:nvGraphicFramePr>
          <p:cNvPr id="5" name="Table 4"/>
          <p:cNvGraphicFramePr>
            <a:graphicFrameLocks noGrp="1"/>
          </p:cNvGraphicFramePr>
          <p:nvPr>
            <p:extLst>
              <p:ext uri="{D42A27DB-BD31-4B8C-83A1-F6EECF244321}">
                <p14:modId xmlns:p14="http://schemas.microsoft.com/office/powerpoint/2010/main" xmlns="" val="1231249476"/>
              </p:ext>
            </p:extLst>
          </p:nvPr>
        </p:nvGraphicFramePr>
        <p:xfrm>
          <a:off x="1676400" y="4419600"/>
          <a:ext cx="6096000" cy="1854200"/>
        </p:xfrm>
        <a:graphic>
          <a:graphicData uri="http://schemas.openxmlformats.org/drawingml/2006/table">
            <a:tbl>
              <a:tblPr lastRow="1" bandRow="1">
                <a:tableStyleId>{5C22544A-7EE6-4342-B048-85BDC9FD1C3A}</a:tableStyleId>
              </a:tblPr>
              <a:tblGrid>
                <a:gridCol w="3048000"/>
                <a:gridCol w="3048000"/>
              </a:tblGrid>
              <a:tr h="370840">
                <a:tc>
                  <a:txBody>
                    <a:bodyPr/>
                    <a:lstStyle/>
                    <a:p>
                      <a:r>
                        <a:rPr lang="en-US" dirty="0" smtClean="0"/>
                        <a:t>Total</a:t>
                      </a:r>
                      <a:endParaRPr lang="en-US" dirty="0"/>
                    </a:p>
                  </a:txBody>
                  <a:tcPr/>
                </a:tc>
                <a:tc>
                  <a:txBody>
                    <a:bodyPr/>
                    <a:lstStyle/>
                    <a:p>
                      <a:r>
                        <a:rPr lang="en-US" dirty="0" smtClean="0"/>
                        <a:t>100</a:t>
                      </a:r>
                      <a:endParaRPr lang="en-US" dirty="0"/>
                    </a:p>
                  </a:txBody>
                  <a:tcPr/>
                </a:tc>
              </a:tr>
              <a:tr h="370840">
                <a:tc>
                  <a:txBody>
                    <a:bodyPr/>
                    <a:lstStyle/>
                    <a:p>
                      <a:r>
                        <a:rPr lang="en-US" dirty="0" smtClean="0"/>
                        <a:t>Non-Crashing</a:t>
                      </a:r>
                      <a:endParaRPr lang="en-US" dirty="0"/>
                    </a:p>
                  </a:txBody>
                  <a:tcPr/>
                </a:tc>
                <a:tc>
                  <a:txBody>
                    <a:bodyPr/>
                    <a:lstStyle/>
                    <a:p>
                      <a:r>
                        <a:rPr lang="en-US" dirty="0" smtClean="0"/>
                        <a:t>57</a:t>
                      </a:r>
                      <a:endParaRPr lang="en-US" dirty="0"/>
                    </a:p>
                  </a:txBody>
                  <a:tcPr/>
                </a:tc>
              </a:tr>
              <a:tr h="370840">
                <a:tc>
                  <a:txBody>
                    <a:bodyPr/>
                    <a:lstStyle/>
                    <a:p>
                      <a:r>
                        <a:rPr lang="en-US" dirty="0" smtClean="0"/>
                        <a:t>Detected</a:t>
                      </a:r>
                      <a:endParaRPr lang="en-US" dirty="0"/>
                    </a:p>
                  </a:txBody>
                  <a:tcPr/>
                </a:tc>
                <a:tc>
                  <a:txBody>
                    <a:bodyPr/>
                    <a:lstStyle/>
                    <a:p>
                      <a:r>
                        <a:rPr lang="en-US" dirty="0" smtClean="0"/>
                        <a:t>53</a:t>
                      </a:r>
                      <a:endParaRPr lang="en-US" dirty="0"/>
                    </a:p>
                  </a:txBody>
                  <a:tcPr/>
                </a:tc>
              </a:tr>
              <a:tr h="370840">
                <a:tc>
                  <a:txBody>
                    <a:bodyPr/>
                    <a:lstStyle/>
                    <a:p>
                      <a:r>
                        <a:rPr lang="en-US" dirty="0" smtClean="0"/>
                        <a:t>Localized</a:t>
                      </a:r>
                      <a:endParaRPr lang="en-US" dirty="0"/>
                    </a:p>
                  </a:txBody>
                  <a:tcPr/>
                </a:tc>
                <a:tc>
                  <a:txBody>
                    <a:bodyPr/>
                    <a:lstStyle/>
                    <a:p>
                      <a:r>
                        <a:rPr lang="en-US" dirty="0" smtClean="0"/>
                        <a:t>49</a:t>
                      </a:r>
                      <a:endParaRPr lang="en-US" dirty="0"/>
                    </a:p>
                  </a:txBody>
                  <a:tcPr/>
                </a:tc>
              </a:tr>
              <a:tr h="370840">
                <a:tc>
                  <a:txBody>
                    <a:bodyPr/>
                    <a:lstStyle/>
                    <a:p>
                      <a:r>
                        <a:rPr lang="en-US" baseline="0" dirty="0" smtClean="0"/>
                        <a:t>Localization Ratio</a:t>
                      </a:r>
                      <a:endParaRPr lang="en-US" dirty="0"/>
                    </a:p>
                  </a:txBody>
                  <a:tcPr/>
                </a:tc>
                <a:tc>
                  <a:txBody>
                    <a:bodyPr/>
                    <a:lstStyle/>
                    <a:p>
                      <a:r>
                        <a:rPr lang="en-US" dirty="0" smtClean="0"/>
                        <a:t>49/53 = 92.5%</a:t>
                      </a:r>
                      <a:endParaRPr lang="en-US" dirty="0"/>
                    </a:p>
                  </a:txBody>
                  <a:tcPr/>
                </a:tc>
              </a:tr>
            </a:tbl>
          </a:graphicData>
        </a:graphic>
      </p:graphicFrame>
      <p:sp>
        <p:nvSpPr>
          <p:cNvPr id="6" name="Slide Number Placeholder 5"/>
          <p:cNvSpPr>
            <a:spLocks noGrp="1"/>
          </p:cNvSpPr>
          <p:nvPr>
            <p:ph type="sldNum" sz="quarter" idx="12"/>
          </p:nvPr>
        </p:nvSpPr>
        <p:spPr/>
        <p:txBody>
          <a:bodyPr/>
          <a:lstStyle/>
          <a:p>
            <a:fld id="{A39B4162-AEFB-4770-944A-A55BB4716B6E}" type="slidenum">
              <a:rPr lang="en-US" smtClean="0"/>
              <a:pPr/>
              <a:t>27</a:t>
            </a:fld>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Case Study: </a:t>
            </a:r>
            <a:r>
              <a:rPr lang="en-US" dirty="0" smtClean="0"/>
              <a:t>An Infinite Loop in Transmission</a:t>
            </a:r>
            <a:endParaRPr lang="en-US" dirty="0"/>
          </a:p>
        </p:txBody>
      </p:sp>
      <p:pic>
        <p:nvPicPr>
          <p:cNvPr id="7" name="Content Placeholder 6" descr="transmission.png"/>
          <p:cNvPicPr>
            <a:picLocks noGrp="1" noChangeAspect="1"/>
          </p:cNvPicPr>
          <p:nvPr>
            <p:ph idx="1"/>
          </p:nvPr>
        </p:nvPicPr>
        <p:blipFill>
          <a:blip r:embed="rId2" cstate="print"/>
          <a:stretch>
            <a:fillRect/>
          </a:stretch>
        </p:blipFill>
        <p:spPr>
          <a:xfrm>
            <a:off x="990023" y="1600200"/>
            <a:ext cx="7163953" cy="4525963"/>
          </a:xfrm>
        </p:spPr>
      </p:pic>
      <p:sp>
        <p:nvSpPr>
          <p:cNvPr id="8" name="Rectangle 7"/>
          <p:cNvSpPr/>
          <p:nvPr/>
        </p:nvSpPr>
        <p:spPr>
          <a:xfrm>
            <a:off x="1676400" y="3429000"/>
            <a:ext cx="6400800" cy="381000"/>
          </a:xfrm>
          <a:prstGeom prst="rect">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p:cNvSpPr/>
          <p:nvPr/>
        </p:nvSpPr>
        <p:spPr>
          <a:xfrm>
            <a:off x="5486400" y="2057400"/>
            <a:ext cx="228600" cy="30480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705824" y="3863181"/>
            <a:ext cx="228600" cy="30480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9"/>
          <p:cNvSpPr>
            <a:spLocks noGrp="1"/>
          </p:cNvSpPr>
          <p:nvPr>
            <p:ph type="sldNum" sz="quarter" idx="12"/>
          </p:nvPr>
        </p:nvSpPr>
        <p:spPr/>
        <p:txBody>
          <a:bodyPr/>
          <a:lstStyle/>
          <a:p>
            <a:fld id="{A39B4162-AEFB-4770-944A-A55BB4716B6E}" type="slidenum">
              <a:rPr lang="en-US" smtClean="0"/>
              <a:pPr/>
              <a:t>28</a:t>
            </a:fld>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Case Study: An Infinite Loop in Transmission</a:t>
            </a:r>
            <a:endParaRPr lang="en-US" dirty="0"/>
          </a:p>
        </p:txBody>
      </p:sp>
      <p:pic>
        <p:nvPicPr>
          <p:cNvPr id="11" name="Content Placeholder 10" descr="locate-dht.png"/>
          <p:cNvPicPr>
            <a:picLocks noGrp="1" noChangeAspect="1"/>
          </p:cNvPicPr>
          <p:nvPr>
            <p:ph idx="1"/>
          </p:nvPr>
        </p:nvPicPr>
        <p:blipFill>
          <a:blip r:embed="rId3" cstate="print"/>
          <a:stretch>
            <a:fillRect/>
          </a:stretch>
        </p:blipFill>
        <p:spPr>
          <a:xfrm>
            <a:off x="457200" y="2217261"/>
            <a:ext cx="8229600" cy="3291840"/>
          </a:xfrm>
        </p:spPr>
      </p:pic>
      <p:sp>
        <p:nvSpPr>
          <p:cNvPr id="12" name="Rectangle 11"/>
          <p:cNvSpPr/>
          <p:nvPr/>
        </p:nvSpPr>
        <p:spPr>
          <a:xfrm>
            <a:off x="4495800" y="4648200"/>
            <a:ext cx="304800" cy="304800"/>
          </a:xfrm>
          <a:prstGeom prst="rect">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5791200" y="4648200"/>
            <a:ext cx="304800" cy="304800"/>
          </a:xfrm>
          <a:prstGeom prst="rect">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Slide Number Placeholder 6"/>
          <p:cNvSpPr>
            <a:spLocks noGrp="1"/>
          </p:cNvSpPr>
          <p:nvPr>
            <p:ph type="sldNum" sz="quarter" idx="12"/>
          </p:nvPr>
        </p:nvSpPr>
        <p:spPr/>
        <p:txBody>
          <a:bodyPr/>
          <a:lstStyle/>
          <a:p>
            <a:fld id="{A39B4162-AEFB-4770-944A-A55BB4716B6E}" type="slidenum">
              <a:rPr lang="en-US" smtClean="0"/>
              <a:pPr/>
              <a:t>29</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Find scaling bugs using </a:t>
            </a:r>
            <a:r>
              <a:rPr lang="en-US" dirty="0" err="1" smtClean="0"/>
              <a:t>WuKong</a:t>
            </a:r>
            <a:endParaRPr lang="en-US" dirty="0" smtClean="0"/>
          </a:p>
          <a:p>
            <a:r>
              <a:rPr lang="en-US" dirty="0" smtClean="0">
                <a:solidFill>
                  <a:schemeClr val="bg2"/>
                </a:solidFill>
              </a:rPr>
              <a:t>Generate scaling test inputs using Lancet</a:t>
            </a:r>
            <a:endParaRPr lang="en-US" dirty="0">
              <a:solidFill>
                <a:schemeClr val="bg2"/>
              </a:solidFill>
            </a:endParaRPr>
          </a:p>
        </p:txBody>
      </p:sp>
      <p:sp>
        <p:nvSpPr>
          <p:cNvPr id="5" name="Slide Number Placeholder 4"/>
          <p:cNvSpPr>
            <a:spLocks noGrp="1"/>
          </p:cNvSpPr>
          <p:nvPr>
            <p:ph type="sldNum" sz="quarter" idx="12"/>
          </p:nvPr>
        </p:nvSpPr>
        <p:spPr/>
        <p:txBody>
          <a:bodyPr/>
          <a:lstStyle/>
          <a:p>
            <a:fld id="{A39B4162-AEFB-4770-944A-A55BB4716B6E}" type="slidenum">
              <a:rPr lang="en-US" smtClean="0"/>
              <a:pPr/>
              <a:t>3</a:t>
            </a:fld>
            <a:endParaRPr lang="en-US" dirty="0"/>
          </a:p>
        </p:txBody>
      </p:sp>
    </p:spTree>
    <p:extLst>
      <p:ext uri="{BB962C8B-B14F-4D97-AF65-F5344CB8AC3E}">
        <p14:creationId xmlns:p14="http://schemas.microsoft.com/office/powerpoint/2010/main" xmlns="" val="84241278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Content Placeholder 15" descr="transmission.png"/>
          <p:cNvPicPr>
            <a:picLocks noGrp="1" noChangeAspect="1"/>
          </p:cNvPicPr>
          <p:nvPr>
            <p:ph idx="1"/>
          </p:nvPr>
        </p:nvPicPr>
        <p:blipFill>
          <a:blip r:embed="rId2" cstate="print"/>
          <a:stretch>
            <a:fillRect/>
          </a:stretch>
        </p:blipFill>
        <p:spPr>
          <a:xfrm>
            <a:off x="990023" y="1600200"/>
            <a:ext cx="7163953" cy="4525963"/>
          </a:xfrm>
        </p:spPr>
      </p:pic>
      <p:sp>
        <p:nvSpPr>
          <p:cNvPr id="2" name="Title 1"/>
          <p:cNvSpPr>
            <a:spLocks noGrp="1"/>
          </p:cNvSpPr>
          <p:nvPr>
            <p:ph type="title"/>
          </p:nvPr>
        </p:nvSpPr>
        <p:spPr/>
        <p:txBody>
          <a:bodyPr>
            <a:normAutofit fontScale="90000"/>
          </a:bodyPr>
          <a:lstStyle/>
          <a:p>
            <a:r>
              <a:rPr lang="en-US" dirty="0" smtClean="0"/>
              <a:t>Case Study: An Infinite Loop in Transmission</a:t>
            </a:r>
            <a:endParaRPr lang="en-US" dirty="0"/>
          </a:p>
        </p:txBody>
      </p:sp>
      <p:sp>
        <p:nvSpPr>
          <p:cNvPr id="7" name="Rectangle 6"/>
          <p:cNvSpPr/>
          <p:nvPr/>
        </p:nvSpPr>
        <p:spPr>
          <a:xfrm>
            <a:off x="1371600" y="2362200"/>
            <a:ext cx="4953000" cy="381000"/>
          </a:xfrm>
          <a:prstGeom prst="rect">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p:nvSpPr>
        <p:spPr>
          <a:xfrm>
            <a:off x="6324600" y="2362200"/>
            <a:ext cx="1905000" cy="338554"/>
          </a:xfrm>
          <a:prstGeom prst="rect">
            <a:avLst/>
          </a:prstGeom>
          <a:noFill/>
          <a:ln>
            <a:noFill/>
          </a:ln>
        </p:spPr>
        <p:txBody>
          <a:bodyPr wrap="square" rtlCol="0">
            <a:spAutoFit/>
          </a:bodyPr>
          <a:lstStyle/>
          <a:p>
            <a:r>
              <a:rPr lang="en-US" sz="1600" b="1" dirty="0" smtClean="0">
                <a:solidFill>
                  <a:srgbClr val="FF0000"/>
                </a:solidFill>
                <a:latin typeface="Comic Sans MS" pitchFamily="66" charset="0"/>
                <a:cs typeface="Courier New" pitchFamily="49" charset="0"/>
              </a:rPr>
              <a:t>Feature 53, 66</a:t>
            </a:r>
            <a:endParaRPr lang="en-US" sz="1600" b="1" dirty="0">
              <a:solidFill>
                <a:srgbClr val="FF0000"/>
              </a:solidFill>
              <a:latin typeface="Comic Sans MS" pitchFamily="66" charset="0"/>
              <a:cs typeface="Courier New" pitchFamily="49" charset="0"/>
            </a:endParaRPr>
          </a:p>
        </p:txBody>
      </p:sp>
      <p:sp>
        <p:nvSpPr>
          <p:cNvPr id="9" name="Slide Number Placeholder 8"/>
          <p:cNvSpPr>
            <a:spLocks noGrp="1"/>
          </p:cNvSpPr>
          <p:nvPr>
            <p:ph type="sldNum" sz="quarter" idx="12"/>
          </p:nvPr>
        </p:nvSpPr>
        <p:spPr/>
        <p:txBody>
          <a:bodyPr/>
          <a:lstStyle/>
          <a:p>
            <a:fld id="{A39B4162-AEFB-4770-944A-A55BB4716B6E}" type="slidenum">
              <a:rPr lang="en-US" smtClean="0"/>
              <a:pPr/>
              <a:t>30</a:t>
            </a:fld>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a:t>
            </a:r>
            <a:r>
              <a:rPr lang="en-US" dirty="0" err="1" smtClean="0"/>
              <a:t>WuKong</a:t>
            </a:r>
            <a:endParaRPr lang="en-US" dirty="0"/>
          </a:p>
        </p:txBody>
      </p:sp>
      <p:sp>
        <p:nvSpPr>
          <p:cNvPr id="3" name="Content Placeholder 2"/>
          <p:cNvSpPr>
            <a:spLocks noGrp="1"/>
          </p:cNvSpPr>
          <p:nvPr>
            <p:ph idx="1"/>
          </p:nvPr>
        </p:nvSpPr>
        <p:spPr/>
        <p:txBody>
          <a:bodyPr/>
          <a:lstStyle/>
          <a:p>
            <a:r>
              <a:rPr lang="en-US" dirty="0" smtClean="0"/>
              <a:t>Debugging scale-dependent program behavior is a difficult and important problem</a:t>
            </a:r>
          </a:p>
          <a:p>
            <a:r>
              <a:rPr lang="en-US" dirty="0" smtClean="0"/>
              <a:t>WuKong incorporates scale of run into a predictive model for each individual program feature for accurate bug diagnosis</a:t>
            </a:r>
          </a:p>
          <a:p>
            <a:r>
              <a:rPr lang="en-US" dirty="0" smtClean="0"/>
              <a:t>We demonstrated the effectiveness of WuKong through a large-scale fault injection study and two case studies of real bugs</a:t>
            </a:r>
          </a:p>
        </p:txBody>
      </p:sp>
      <p:sp>
        <p:nvSpPr>
          <p:cNvPr id="5" name="Slide Number Placeholder 4"/>
          <p:cNvSpPr>
            <a:spLocks noGrp="1"/>
          </p:cNvSpPr>
          <p:nvPr>
            <p:ph type="sldNum" sz="quarter" idx="12"/>
          </p:nvPr>
        </p:nvSpPr>
        <p:spPr/>
        <p:txBody>
          <a:bodyPr/>
          <a:lstStyle/>
          <a:p>
            <a:fld id="{A39B4162-AEFB-4770-944A-A55BB4716B6E}" type="slidenum">
              <a:rPr lang="en-US" smtClean="0"/>
              <a:pPr/>
              <a:t>31</a:t>
            </a:fld>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solidFill>
                  <a:schemeClr val="bg2"/>
                </a:solidFill>
              </a:rPr>
              <a:t>Find scaling bugs using </a:t>
            </a:r>
            <a:r>
              <a:rPr lang="en-US" dirty="0" err="1" smtClean="0">
                <a:solidFill>
                  <a:schemeClr val="bg2"/>
                </a:solidFill>
              </a:rPr>
              <a:t>WuKong</a:t>
            </a:r>
            <a:endParaRPr lang="en-US" dirty="0" smtClean="0">
              <a:solidFill>
                <a:schemeClr val="bg2"/>
              </a:solidFill>
            </a:endParaRPr>
          </a:p>
          <a:p>
            <a:r>
              <a:rPr lang="en-US" dirty="0" smtClean="0"/>
              <a:t>Generate scaling test inputs using Lancet</a:t>
            </a:r>
            <a:endParaRPr lang="en-US" dirty="0"/>
          </a:p>
        </p:txBody>
      </p:sp>
      <p:sp>
        <p:nvSpPr>
          <p:cNvPr id="5" name="Slide Number Placeholder 4"/>
          <p:cNvSpPr>
            <a:spLocks noGrp="1"/>
          </p:cNvSpPr>
          <p:nvPr>
            <p:ph type="sldNum" sz="quarter" idx="12"/>
          </p:nvPr>
        </p:nvSpPr>
        <p:spPr/>
        <p:txBody>
          <a:bodyPr/>
          <a:lstStyle/>
          <a:p>
            <a:fld id="{A39B4162-AEFB-4770-944A-A55BB4716B6E}" type="slidenum">
              <a:rPr lang="en-US" smtClean="0"/>
              <a:pPr/>
              <a:t>32</a:t>
            </a:fld>
            <a:endParaRPr lang="en-US" dirty="0"/>
          </a:p>
        </p:txBody>
      </p:sp>
    </p:spTree>
    <p:extLst>
      <p:ext uri="{BB962C8B-B14F-4D97-AF65-F5344CB8AC3E}">
        <p14:creationId xmlns:p14="http://schemas.microsoft.com/office/powerpoint/2010/main" xmlns="" val="418007397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a:t>
            </a:r>
            <a:endParaRPr lang="en-US" dirty="0"/>
          </a:p>
        </p:txBody>
      </p:sp>
      <p:sp>
        <p:nvSpPr>
          <p:cNvPr id="3" name="Content Placeholder 2"/>
          <p:cNvSpPr>
            <a:spLocks noGrp="1"/>
          </p:cNvSpPr>
          <p:nvPr>
            <p:ph idx="1"/>
          </p:nvPr>
        </p:nvSpPr>
        <p:spPr/>
        <p:txBody>
          <a:bodyPr/>
          <a:lstStyle/>
          <a:p>
            <a:r>
              <a:rPr lang="en-US" dirty="0" smtClean="0"/>
              <a:t>A series of increasingly scaled inputs are necessary for modeling the scaling behaviors of an application</a:t>
            </a:r>
          </a:p>
          <a:p>
            <a:r>
              <a:rPr lang="en-US" dirty="0" smtClean="0"/>
              <a:t>Provide a systematic and automatic way to performance testing</a:t>
            </a:r>
            <a:endParaRPr lang="en-US" dirty="0"/>
          </a:p>
        </p:txBody>
      </p:sp>
      <p:sp>
        <p:nvSpPr>
          <p:cNvPr id="5" name="Slide Number Placeholder 4"/>
          <p:cNvSpPr>
            <a:spLocks noGrp="1"/>
          </p:cNvSpPr>
          <p:nvPr>
            <p:ph type="sldNum" sz="quarter" idx="12"/>
          </p:nvPr>
        </p:nvSpPr>
        <p:spPr/>
        <p:txBody>
          <a:bodyPr/>
          <a:lstStyle/>
          <a:p>
            <a:fld id="{A39B4162-AEFB-4770-944A-A55BB4716B6E}" type="slidenum">
              <a:rPr lang="en-US" smtClean="0"/>
              <a:pPr/>
              <a:t>33</a:t>
            </a:fld>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Common Practice for Performance Testing</a:t>
            </a:r>
            <a:endParaRPr lang="en-US" dirty="0"/>
          </a:p>
        </p:txBody>
      </p:sp>
      <p:sp>
        <p:nvSpPr>
          <p:cNvPr id="3" name="Content Placeholder 2"/>
          <p:cNvSpPr>
            <a:spLocks noGrp="1"/>
          </p:cNvSpPr>
          <p:nvPr>
            <p:ph idx="1"/>
          </p:nvPr>
        </p:nvSpPr>
        <p:spPr/>
        <p:txBody>
          <a:bodyPr>
            <a:normAutofit lnSpcReduction="10000"/>
          </a:bodyPr>
          <a:lstStyle/>
          <a:p>
            <a:r>
              <a:rPr lang="en-US" dirty="0" smtClean="0"/>
              <a:t>Rely on human expertise of the program to craft “large” tests</a:t>
            </a:r>
          </a:p>
          <a:p>
            <a:pPr lvl="1"/>
            <a:r>
              <a:rPr lang="en-US" dirty="0" smtClean="0"/>
              <a:t>E.g. a longer input leads to longer execution time, a larger number of clients causes higher response time</a:t>
            </a:r>
          </a:p>
          <a:p>
            <a:r>
              <a:rPr lang="en-US" dirty="0" smtClean="0"/>
              <a:t>Stress the program as a whole instead of individual components </a:t>
            </a:r>
            <a:r>
              <a:rPr lang="en-US" dirty="0" smtClean="0"/>
              <a:t>of</a:t>
            </a:r>
            <a:r>
              <a:rPr lang="en-US" dirty="0" smtClean="0"/>
              <a:t> </a:t>
            </a:r>
            <a:r>
              <a:rPr lang="en-US" dirty="0" smtClean="0"/>
              <a:t>the program</a:t>
            </a:r>
          </a:p>
          <a:p>
            <a:pPr lvl="1"/>
            <a:r>
              <a:rPr lang="en-US" dirty="0" smtClean="0"/>
              <a:t>Not every part of the program scales equally</a:t>
            </a:r>
          </a:p>
          <a:p>
            <a:pPr lvl="1"/>
            <a:r>
              <a:rPr lang="en-US" i="1" dirty="0" smtClean="0"/>
              <a:t>Less</a:t>
            </a:r>
            <a:r>
              <a:rPr lang="en-US" dirty="0" smtClean="0"/>
              <a:t>-visited code paths are </a:t>
            </a:r>
            <a:r>
              <a:rPr lang="en-US" i="1" dirty="0" smtClean="0"/>
              <a:t>more</a:t>
            </a:r>
            <a:r>
              <a:rPr lang="en-US" dirty="0" smtClean="0"/>
              <a:t> vulnerable to a heavy workload</a:t>
            </a:r>
            <a:endParaRPr lang="en-US" dirty="0"/>
          </a:p>
        </p:txBody>
      </p:sp>
      <p:sp>
        <p:nvSpPr>
          <p:cNvPr id="5" name="Slide Number Placeholder 4"/>
          <p:cNvSpPr>
            <a:spLocks noGrp="1"/>
          </p:cNvSpPr>
          <p:nvPr>
            <p:ph type="sldNum" sz="quarter" idx="12"/>
          </p:nvPr>
        </p:nvSpPr>
        <p:spPr/>
        <p:txBody>
          <a:bodyPr/>
          <a:lstStyle/>
          <a:p>
            <a:fld id="{A39B4162-AEFB-4770-944A-A55BB4716B6E}" type="slidenum">
              <a:rPr lang="en-US" smtClean="0"/>
              <a:pPr/>
              <a:t>34</a:t>
            </a:fld>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Symbolic Execution</a:t>
            </a:r>
            <a:endParaRPr lang="en-US" dirty="0"/>
          </a:p>
        </p:txBody>
      </p:sp>
      <p:sp>
        <p:nvSpPr>
          <p:cNvPr id="3" name="Content Placeholder 2"/>
          <p:cNvSpPr>
            <a:spLocks noGrp="1"/>
          </p:cNvSpPr>
          <p:nvPr>
            <p:ph idx="1"/>
          </p:nvPr>
        </p:nvSpPr>
        <p:spPr/>
        <p:txBody>
          <a:bodyPr>
            <a:normAutofit/>
          </a:bodyPr>
          <a:lstStyle/>
          <a:p>
            <a:r>
              <a:rPr lang="en-US" dirty="0" smtClean="0"/>
              <a:t>The goal is to generate inputs that follow specific execution paths</a:t>
            </a:r>
          </a:p>
          <a:p>
            <a:r>
              <a:rPr lang="en-US" dirty="0" smtClean="0"/>
              <a:t>Basic algorithm [</a:t>
            </a:r>
            <a:r>
              <a:rPr lang="en-US" dirty="0" err="1" smtClean="0"/>
              <a:t>Cadar</a:t>
            </a:r>
            <a:r>
              <a:rPr lang="en-US" dirty="0" smtClean="0"/>
              <a:t> CCS’06]:</a:t>
            </a:r>
          </a:p>
        </p:txBody>
      </p:sp>
      <p:sp>
        <p:nvSpPr>
          <p:cNvPr id="6" name="TextBox 5"/>
          <p:cNvSpPr txBox="1"/>
          <p:nvPr/>
        </p:nvSpPr>
        <p:spPr>
          <a:xfrm>
            <a:off x="457200" y="3377386"/>
            <a:ext cx="8305800" cy="292387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lvl="1">
              <a:buNone/>
            </a:pPr>
            <a:r>
              <a:rPr lang="en-US" sz="2400" dirty="0" smtClean="0">
                <a:latin typeface="Comic Sans MS" pitchFamily="66" charset="0"/>
              </a:rPr>
              <a:t>Run code on symbolic input, initial value = “anything”</a:t>
            </a:r>
          </a:p>
          <a:p>
            <a:pPr lvl="1">
              <a:buNone/>
            </a:pPr>
            <a:r>
              <a:rPr lang="en-US" sz="2400" dirty="0" smtClean="0">
                <a:latin typeface="Comic Sans MS" pitchFamily="66" charset="0"/>
              </a:rPr>
              <a:t>As code observes input, it tells us values input can be.</a:t>
            </a:r>
          </a:p>
          <a:p>
            <a:pPr lvl="1">
              <a:buNone/>
            </a:pPr>
            <a:endParaRPr lang="en-US" sz="2400" dirty="0" smtClean="0">
              <a:latin typeface="Comic Sans MS" pitchFamily="66" charset="0"/>
            </a:endParaRPr>
          </a:p>
          <a:p>
            <a:pPr lvl="1">
              <a:buNone/>
            </a:pPr>
            <a:r>
              <a:rPr lang="en-US" sz="2400" dirty="0" smtClean="0">
                <a:latin typeface="Comic Sans MS" pitchFamily="66" charset="0"/>
              </a:rPr>
              <a:t>At conditionals that use symbolic input, fork</a:t>
            </a:r>
          </a:p>
          <a:p>
            <a:pPr lvl="2"/>
            <a:r>
              <a:rPr lang="en-US" sz="2000" dirty="0" smtClean="0">
                <a:latin typeface="Comic Sans MS" pitchFamily="66" charset="0"/>
              </a:rPr>
              <a:t>on true branch, add constraint that input satisfies check</a:t>
            </a:r>
          </a:p>
          <a:p>
            <a:pPr lvl="2"/>
            <a:r>
              <a:rPr lang="en-US" sz="2000" dirty="0" smtClean="0">
                <a:latin typeface="Comic Sans MS" pitchFamily="66" charset="0"/>
              </a:rPr>
              <a:t>on false that it does not.</a:t>
            </a:r>
          </a:p>
          <a:p>
            <a:pPr lvl="1">
              <a:buNone/>
            </a:pPr>
            <a:endParaRPr lang="en-US" sz="2400" dirty="0" smtClean="0">
              <a:latin typeface="Comic Sans MS" pitchFamily="66" charset="0"/>
            </a:endParaRPr>
          </a:p>
          <a:p>
            <a:pPr lvl="1">
              <a:buNone/>
            </a:pPr>
            <a:r>
              <a:rPr lang="en-US" sz="2400" dirty="0" smtClean="0">
                <a:latin typeface="Comic Sans MS" pitchFamily="66" charset="0"/>
              </a:rPr>
              <a:t>Exit() or error: solve constraints for input.</a:t>
            </a:r>
          </a:p>
        </p:txBody>
      </p:sp>
      <p:sp>
        <p:nvSpPr>
          <p:cNvPr id="7" name="Slide Number Placeholder 6"/>
          <p:cNvSpPr>
            <a:spLocks noGrp="1"/>
          </p:cNvSpPr>
          <p:nvPr>
            <p:ph type="sldNum" sz="quarter" idx="12"/>
          </p:nvPr>
        </p:nvSpPr>
        <p:spPr/>
        <p:txBody>
          <a:bodyPr/>
          <a:lstStyle/>
          <a:p>
            <a:fld id="{A39B4162-AEFB-4770-944A-A55BB4716B6E}" type="slidenum">
              <a:rPr lang="en-US" smtClean="0"/>
              <a:pPr/>
              <a:t>35</a:t>
            </a:fld>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Symbolic Execution</a:t>
            </a:r>
            <a:endParaRPr lang="en-US" dirty="0"/>
          </a:p>
        </p:txBody>
      </p:sp>
      <p:sp>
        <p:nvSpPr>
          <p:cNvPr id="3" name="Content Placeholder 2"/>
          <p:cNvSpPr>
            <a:spLocks noGrp="1"/>
          </p:cNvSpPr>
          <p:nvPr>
            <p:ph idx="1"/>
          </p:nvPr>
        </p:nvSpPr>
        <p:spPr>
          <a:xfrm>
            <a:off x="457200" y="1600201"/>
            <a:ext cx="4419600" cy="3657599"/>
          </a:xfrm>
        </p:spPr>
        <p:txBody>
          <a:bodyPr>
            <a:noAutofit/>
          </a:bodyPr>
          <a:lstStyle/>
          <a:p>
            <a:pPr>
              <a:buNone/>
            </a:pPr>
            <a:r>
              <a:rPr lang="en-US" sz="1800" dirty="0" err="1" smtClean="0">
                <a:latin typeface="Comic Sans MS" pitchFamily="66" charset="0"/>
              </a:rPr>
              <a:t>tokenize_command</a:t>
            </a:r>
            <a:r>
              <a:rPr lang="en-US" sz="1800" dirty="0" smtClean="0">
                <a:latin typeface="Comic Sans MS" pitchFamily="66" charset="0"/>
              </a:rPr>
              <a:t>(char *</a:t>
            </a:r>
            <a:r>
              <a:rPr lang="en-US" sz="1800" dirty="0" err="1" smtClean="0">
                <a:solidFill>
                  <a:srgbClr val="FF0000"/>
                </a:solidFill>
                <a:latin typeface="Comic Sans MS" pitchFamily="66" charset="0"/>
              </a:rPr>
              <a:t>cmd</a:t>
            </a:r>
            <a:r>
              <a:rPr lang="en-US" sz="1800" dirty="0" smtClean="0">
                <a:latin typeface="Comic Sans MS" pitchFamily="66" charset="0"/>
              </a:rPr>
              <a:t>,…) {</a:t>
            </a:r>
          </a:p>
          <a:p>
            <a:pPr>
              <a:buNone/>
            </a:pPr>
            <a:r>
              <a:rPr lang="en-US" sz="1800" dirty="0" smtClean="0">
                <a:latin typeface="Comic Sans MS" pitchFamily="66" charset="0"/>
              </a:rPr>
              <a:t>  char *s, *e;</a:t>
            </a:r>
          </a:p>
          <a:p>
            <a:pPr>
              <a:buNone/>
            </a:pPr>
            <a:r>
              <a:rPr lang="en-US" sz="1800" dirty="0" smtClean="0">
                <a:latin typeface="Comic Sans MS" pitchFamily="66" charset="0"/>
              </a:rPr>
              <a:t>  </a:t>
            </a:r>
            <a:r>
              <a:rPr lang="en-US" sz="1800" dirty="0" err="1" smtClean="0">
                <a:latin typeface="Comic Sans MS" pitchFamily="66" charset="0"/>
              </a:rPr>
              <a:t>size_t</a:t>
            </a:r>
            <a:r>
              <a:rPr lang="en-US" sz="1800" dirty="0" smtClean="0">
                <a:latin typeface="Comic Sans MS" pitchFamily="66" charset="0"/>
              </a:rPr>
              <a:t> </a:t>
            </a:r>
            <a:r>
              <a:rPr lang="en-US" sz="1800" dirty="0" err="1" smtClean="0">
                <a:latin typeface="Comic Sans MS" pitchFamily="66" charset="0"/>
              </a:rPr>
              <a:t>len</a:t>
            </a:r>
            <a:r>
              <a:rPr lang="en-US" sz="1800" dirty="0" smtClean="0">
                <a:latin typeface="Comic Sans MS" pitchFamily="66" charset="0"/>
              </a:rPr>
              <a:t> = </a:t>
            </a:r>
            <a:r>
              <a:rPr lang="en-US" sz="1800" dirty="0" err="1" smtClean="0">
                <a:latin typeface="Comic Sans MS" pitchFamily="66" charset="0"/>
              </a:rPr>
              <a:t>strlen</a:t>
            </a:r>
            <a:r>
              <a:rPr lang="en-US" sz="1800" dirty="0" smtClean="0">
                <a:latin typeface="Comic Sans MS" pitchFamily="66" charset="0"/>
              </a:rPr>
              <a:t>(</a:t>
            </a:r>
            <a:r>
              <a:rPr lang="en-US" sz="1800" dirty="0" err="1" smtClean="0">
                <a:solidFill>
                  <a:srgbClr val="FF0000"/>
                </a:solidFill>
                <a:latin typeface="Comic Sans MS" pitchFamily="66" charset="0"/>
              </a:rPr>
              <a:t>cmd</a:t>
            </a:r>
            <a:r>
              <a:rPr lang="en-US" sz="1800" dirty="0" smtClean="0">
                <a:latin typeface="Comic Sans MS" pitchFamily="66" charset="0"/>
              </a:rPr>
              <a:t>);</a:t>
            </a:r>
          </a:p>
          <a:p>
            <a:pPr>
              <a:buNone/>
            </a:pPr>
            <a:r>
              <a:rPr lang="en-US" sz="1800" dirty="0" smtClean="0">
                <a:latin typeface="Comic Sans MS" pitchFamily="66" charset="0"/>
              </a:rPr>
              <a:t>  unsigned </a:t>
            </a:r>
            <a:r>
              <a:rPr lang="en-US" sz="1800" dirty="0" err="1" smtClean="0">
                <a:latin typeface="Comic Sans MS" pitchFamily="66" charset="0"/>
              </a:rPr>
              <a:t>int</a:t>
            </a:r>
            <a:r>
              <a:rPr lang="en-US" sz="1800" dirty="0" smtClean="0">
                <a:latin typeface="Comic Sans MS" pitchFamily="66" charset="0"/>
              </a:rPr>
              <a:t> i = 0;</a:t>
            </a:r>
          </a:p>
          <a:p>
            <a:pPr>
              <a:buNone/>
            </a:pPr>
            <a:r>
              <a:rPr lang="en-US" sz="1800" dirty="0" smtClean="0">
                <a:latin typeface="Comic Sans MS" pitchFamily="66" charset="0"/>
              </a:rPr>
              <a:t>  s = e = </a:t>
            </a:r>
            <a:r>
              <a:rPr lang="en-US" sz="1800" dirty="0" err="1" smtClean="0">
                <a:solidFill>
                  <a:srgbClr val="FF0000"/>
                </a:solidFill>
                <a:latin typeface="Comic Sans MS" pitchFamily="66" charset="0"/>
              </a:rPr>
              <a:t>cmd</a:t>
            </a:r>
            <a:r>
              <a:rPr lang="en-US" sz="1800" dirty="0" smtClean="0">
                <a:latin typeface="Comic Sans MS" pitchFamily="66" charset="0"/>
              </a:rPr>
              <a:t>;</a:t>
            </a:r>
          </a:p>
          <a:p>
            <a:pPr>
              <a:buNone/>
            </a:pPr>
            <a:r>
              <a:rPr lang="en-US" sz="1800" dirty="0" smtClean="0">
                <a:latin typeface="Comic Sans MS" pitchFamily="66" charset="0"/>
              </a:rPr>
              <a:t>  for (i = 0; i &lt; </a:t>
            </a:r>
            <a:r>
              <a:rPr lang="en-US" sz="1800" dirty="0" err="1" smtClean="0">
                <a:latin typeface="Comic Sans MS" pitchFamily="66" charset="0"/>
              </a:rPr>
              <a:t>len</a:t>
            </a:r>
            <a:r>
              <a:rPr lang="en-US" sz="1800" dirty="0" smtClean="0">
                <a:latin typeface="Comic Sans MS" pitchFamily="66" charset="0"/>
              </a:rPr>
              <a:t>; i++, e++) {</a:t>
            </a:r>
          </a:p>
          <a:p>
            <a:pPr>
              <a:buNone/>
            </a:pPr>
            <a:r>
              <a:rPr lang="en-US" sz="1800" dirty="0" smtClean="0">
                <a:latin typeface="Comic Sans MS" pitchFamily="66" charset="0"/>
              </a:rPr>
              <a:t>    if (*e == ’ ’) {</a:t>
            </a:r>
          </a:p>
          <a:p>
            <a:pPr>
              <a:buNone/>
            </a:pPr>
            <a:r>
              <a:rPr lang="en-US" sz="1800" dirty="0" smtClean="0">
                <a:latin typeface="Comic Sans MS" pitchFamily="66" charset="0"/>
              </a:rPr>
              <a:t>      if (s != e) { /* add a new token */ }</a:t>
            </a:r>
          </a:p>
          <a:p>
            <a:pPr>
              <a:buNone/>
            </a:pPr>
            <a:r>
              <a:rPr lang="en-US" sz="1800" dirty="0" smtClean="0">
                <a:latin typeface="Comic Sans MS" pitchFamily="66" charset="0"/>
              </a:rPr>
              <a:t>      s = e + 1;</a:t>
            </a:r>
          </a:p>
          <a:p>
            <a:pPr>
              <a:buNone/>
            </a:pPr>
            <a:r>
              <a:rPr lang="en-US" sz="1800" dirty="0" smtClean="0">
                <a:latin typeface="Comic Sans MS" pitchFamily="66" charset="0"/>
              </a:rPr>
              <a:t>    }</a:t>
            </a:r>
          </a:p>
          <a:p>
            <a:pPr>
              <a:buNone/>
            </a:pPr>
            <a:r>
              <a:rPr lang="en-US" sz="1800" dirty="0" smtClean="0">
                <a:latin typeface="Comic Sans MS" pitchFamily="66" charset="0"/>
              </a:rPr>
              <a:t>  }</a:t>
            </a:r>
          </a:p>
        </p:txBody>
      </p:sp>
      <p:graphicFrame>
        <p:nvGraphicFramePr>
          <p:cNvPr id="5" name="Table 4"/>
          <p:cNvGraphicFramePr>
            <a:graphicFrameLocks noGrp="1"/>
          </p:cNvGraphicFramePr>
          <p:nvPr>
            <p:extLst>
              <p:ext uri="{D42A27DB-BD31-4B8C-83A1-F6EECF244321}">
                <p14:modId xmlns:p14="http://schemas.microsoft.com/office/powerpoint/2010/main" xmlns="" val="4119404295"/>
              </p:ext>
            </p:extLst>
          </p:nvPr>
        </p:nvGraphicFramePr>
        <p:xfrm>
          <a:off x="5867400" y="1676400"/>
          <a:ext cx="2590800" cy="2966720"/>
        </p:xfrm>
        <a:graphic>
          <a:graphicData uri="http://schemas.openxmlformats.org/drawingml/2006/table">
            <a:tbl>
              <a:tblPr firstRow="1" bandRow="1">
                <a:tableStyleId>{5C22544A-7EE6-4342-B048-85BDC9FD1C3A}</a:tableStyleId>
              </a:tblPr>
              <a:tblGrid>
                <a:gridCol w="986971"/>
                <a:gridCol w="1603829"/>
              </a:tblGrid>
              <a:tr h="370840">
                <a:tc>
                  <a:txBody>
                    <a:bodyPr/>
                    <a:lstStyle/>
                    <a:p>
                      <a:r>
                        <a:rPr lang="en-US" dirty="0" smtClean="0"/>
                        <a:t>Variable</a:t>
                      </a:r>
                      <a:endParaRPr lang="en-US" dirty="0"/>
                    </a:p>
                  </a:txBody>
                  <a:tcPr/>
                </a:tc>
                <a:tc>
                  <a:txBody>
                    <a:bodyPr/>
                    <a:lstStyle/>
                    <a:p>
                      <a:r>
                        <a:rPr lang="en-US" dirty="0" smtClean="0"/>
                        <a:t>Value</a:t>
                      </a:r>
                      <a:endParaRPr lang="en-US" dirty="0"/>
                    </a:p>
                  </a:txBody>
                  <a:tcPr/>
                </a:tc>
              </a:tr>
              <a:tr h="370840">
                <a:tc>
                  <a:txBody>
                    <a:bodyPr/>
                    <a:lstStyle/>
                    <a:p>
                      <a:r>
                        <a:rPr lang="en-US" dirty="0" err="1" smtClean="0"/>
                        <a:t>cmd</a:t>
                      </a:r>
                      <a:endParaRPr lang="en-US" dirty="0"/>
                    </a:p>
                  </a:txBody>
                  <a:tcPr/>
                </a:tc>
                <a:tc>
                  <a:txBody>
                    <a:bodyPr/>
                    <a:lstStyle/>
                    <a:p>
                      <a:r>
                        <a:rPr lang="en-US" dirty="0" smtClean="0"/>
                        <a:t>symbolic</a:t>
                      </a:r>
                      <a:endParaRPr lang="en-US" dirty="0"/>
                    </a:p>
                  </a:txBody>
                  <a:tcPr/>
                </a:tc>
              </a:tr>
              <a:tr h="370840">
                <a:tc>
                  <a:txBody>
                    <a:bodyPr/>
                    <a:lstStyle/>
                    <a:p>
                      <a:r>
                        <a:rPr lang="en-US" dirty="0" smtClean="0"/>
                        <a:t>s</a:t>
                      </a:r>
                      <a:endParaRPr lang="en-US" dirty="0"/>
                    </a:p>
                  </a:txBody>
                  <a:tcPr/>
                </a:tc>
                <a:tc>
                  <a:txBody>
                    <a:bodyPr/>
                    <a:lstStyle/>
                    <a:p>
                      <a:endParaRPr lang="en-US" dirty="0"/>
                    </a:p>
                  </a:txBody>
                  <a:tcPr/>
                </a:tc>
              </a:tr>
              <a:tr h="370840">
                <a:tc>
                  <a:txBody>
                    <a:bodyPr/>
                    <a:lstStyle/>
                    <a:p>
                      <a:r>
                        <a:rPr lang="en-US" dirty="0" smtClean="0"/>
                        <a:t>*s</a:t>
                      </a:r>
                      <a:endParaRPr lang="en-US" dirty="0"/>
                    </a:p>
                  </a:txBody>
                  <a:tcPr/>
                </a:tc>
                <a:tc>
                  <a:txBody>
                    <a:bodyPr/>
                    <a:lstStyle/>
                    <a:p>
                      <a:endParaRPr lang="en-US" dirty="0"/>
                    </a:p>
                  </a:txBody>
                  <a:tcPr/>
                </a:tc>
              </a:tr>
              <a:tr h="370840">
                <a:tc>
                  <a:txBody>
                    <a:bodyPr/>
                    <a:lstStyle/>
                    <a:p>
                      <a:r>
                        <a:rPr lang="en-US" dirty="0" smtClean="0"/>
                        <a:t>e</a:t>
                      </a:r>
                      <a:endParaRPr lang="en-US" dirty="0"/>
                    </a:p>
                  </a:txBody>
                  <a:tcPr/>
                </a:tc>
                <a:tc>
                  <a:txBody>
                    <a:bodyPr/>
                    <a:lstStyle/>
                    <a:p>
                      <a:endParaRPr lang="en-US" dirty="0"/>
                    </a:p>
                  </a:txBody>
                  <a:tcPr/>
                </a:tc>
              </a:tr>
              <a:tr h="370840">
                <a:tc>
                  <a:txBody>
                    <a:bodyPr/>
                    <a:lstStyle/>
                    <a:p>
                      <a:r>
                        <a:rPr lang="en-US" dirty="0" smtClean="0"/>
                        <a:t>*e</a:t>
                      </a:r>
                      <a:endParaRPr lang="en-US" dirty="0"/>
                    </a:p>
                  </a:txBody>
                  <a:tcPr/>
                </a:tc>
                <a:tc>
                  <a:txBody>
                    <a:bodyPr/>
                    <a:lstStyle/>
                    <a:p>
                      <a:endParaRPr lang="en-US" dirty="0"/>
                    </a:p>
                  </a:txBody>
                  <a:tcPr/>
                </a:tc>
              </a:tr>
              <a:tr h="370840">
                <a:tc>
                  <a:txBody>
                    <a:bodyPr/>
                    <a:lstStyle/>
                    <a:p>
                      <a:r>
                        <a:rPr lang="en-US" dirty="0" err="1" smtClean="0"/>
                        <a:t>len</a:t>
                      </a:r>
                      <a:endParaRPr lang="en-US" dirty="0"/>
                    </a:p>
                  </a:txBody>
                  <a:tcPr/>
                </a:tc>
                <a:tc>
                  <a:txBody>
                    <a:bodyPr/>
                    <a:lstStyle/>
                    <a:p>
                      <a:endParaRPr lang="en-US" dirty="0"/>
                    </a:p>
                  </a:txBody>
                  <a:tcPr/>
                </a:tc>
              </a:tr>
              <a:tr h="370840">
                <a:tc>
                  <a:txBody>
                    <a:bodyPr/>
                    <a:lstStyle/>
                    <a:p>
                      <a:r>
                        <a:rPr lang="en-US" dirty="0" smtClean="0"/>
                        <a:t>i</a:t>
                      </a:r>
                      <a:endParaRPr lang="en-US" dirty="0"/>
                    </a:p>
                  </a:txBody>
                  <a:tcPr/>
                </a:tc>
                <a:tc>
                  <a:txBody>
                    <a:bodyPr/>
                    <a:lstStyle/>
                    <a:p>
                      <a:endParaRPr lang="en-US" dirty="0"/>
                    </a:p>
                  </a:txBody>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xmlns="" val="100370110"/>
              </p:ext>
            </p:extLst>
          </p:nvPr>
        </p:nvGraphicFramePr>
        <p:xfrm>
          <a:off x="3581400" y="4800600"/>
          <a:ext cx="4876800" cy="863600"/>
        </p:xfrm>
        <a:graphic>
          <a:graphicData uri="http://schemas.openxmlformats.org/drawingml/2006/table">
            <a:tbl>
              <a:tblPr firstRow="1" bandRow="1">
                <a:tableStyleId>{5C22544A-7EE6-4342-B048-85BDC9FD1C3A}</a:tableStyleId>
              </a:tblPr>
              <a:tblGrid>
                <a:gridCol w="4876800"/>
              </a:tblGrid>
              <a:tr h="431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Path Condition</a:t>
                      </a:r>
                      <a:endParaRPr lang="en-US" dirty="0"/>
                    </a:p>
                  </a:txBody>
                  <a:tcPr/>
                </a:tc>
              </a:tr>
              <a:tr h="431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NULL</a:t>
                      </a:r>
                    </a:p>
                  </a:txBody>
                  <a:tcPr/>
                </a:tc>
              </a:tr>
            </a:tbl>
          </a:graphicData>
        </a:graphic>
      </p:graphicFrame>
      <p:sp>
        <p:nvSpPr>
          <p:cNvPr id="10" name="Rounded Rectangular Callout 9"/>
          <p:cNvSpPr/>
          <p:nvPr/>
        </p:nvSpPr>
        <p:spPr>
          <a:xfrm>
            <a:off x="3276600" y="2057400"/>
            <a:ext cx="1752600" cy="762000"/>
          </a:xfrm>
          <a:prstGeom prst="wedgeRoundRectCallout">
            <a:avLst>
              <a:gd name="adj1" fmla="val -27735"/>
              <a:gd name="adj2" fmla="val -66071"/>
              <a:gd name="adj3" fmla="val 16667"/>
            </a:avLst>
          </a:prstGeom>
        </p:spPr>
        <p:style>
          <a:lnRef idx="1">
            <a:schemeClr val="accent1"/>
          </a:lnRef>
          <a:fillRef idx="3">
            <a:schemeClr val="accent1"/>
          </a:fillRef>
          <a:effectRef idx="2">
            <a:schemeClr val="accent1"/>
          </a:effectRef>
          <a:fontRef idx="minor">
            <a:schemeClr val="lt1"/>
          </a:fontRef>
        </p:style>
        <p:txBody>
          <a:bodyPr rtlCol="0" anchor="ctr"/>
          <a:lstStyle/>
          <a:p>
            <a:r>
              <a:rPr lang="en-US" sz="1400" dirty="0">
                <a:latin typeface="Consolas" panose="020B0609020204030204" pitchFamily="49" charset="0"/>
                <a:cs typeface="Consolas" panose="020B0609020204030204" pitchFamily="49" charset="0"/>
              </a:rPr>
              <a:t>type: </a:t>
            </a:r>
            <a:r>
              <a:rPr lang="en-US" sz="1400" dirty="0" smtClean="0">
                <a:latin typeface="Consolas" panose="020B0609020204030204" pitchFamily="49" charset="0"/>
                <a:cs typeface="Consolas" panose="020B0609020204030204" pitchFamily="49" charset="0"/>
              </a:rPr>
              <a:t>string</a:t>
            </a:r>
            <a:endParaRPr lang="en-US" sz="1400" dirty="0">
              <a:latin typeface="Consolas" panose="020B0609020204030204" pitchFamily="49" charset="0"/>
              <a:cs typeface="Consolas" panose="020B0609020204030204" pitchFamily="49" charset="0"/>
            </a:endParaRPr>
          </a:p>
          <a:p>
            <a:r>
              <a:rPr lang="en-US" sz="1400" dirty="0" err="1">
                <a:latin typeface="Consolas" panose="020B0609020204030204" pitchFamily="49" charset="0"/>
                <a:cs typeface="Consolas" panose="020B0609020204030204" pitchFamily="49" charset="0"/>
              </a:rPr>
              <a:t>addr</a:t>
            </a:r>
            <a:r>
              <a:rPr lang="en-US" sz="1400" dirty="0">
                <a:latin typeface="Consolas" panose="020B0609020204030204" pitchFamily="49" charset="0"/>
                <a:cs typeface="Consolas" panose="020B0609020204030204" pitchFamily="49" charset="0"/>
              </a:rPr>
              <a:t>: </a:t>
            </a:r>
            <a:r>
              <a:rPr lang="en-US" sz="1400" dirty="0" smtClean="0">
                <a:latin typeface="Consolas" panose="020B0609020204030204" pitchFamily="49" charset="0"/>
                <a:cs typeface="Consolas" panose="020B0609020204030204" pitchFamily="49" charset="0"/>
              </a:rPr>
              <a:t>0x1000</a:t>
            </a:r>
            <a:endParaRPr lang="en-US" sz="1400" dirty="0">
              <a:latin typeface="Consolas" panose="020B0609020204030204" pitchFamily="49" charset="0"/>
              <a:cs typeface="Consolas" panose="020B0609020204030204" pitchFamily="49" charset="0"/>
            </a:endParaRPr>
          </a:p>
          <a:p>
            <a:r>
              <a:rPr lang="en-US" sz="1400" dirty="0">
                <a:latin typeface="Consolas" panose="020B0609020204030204" pitchFamily="49" charset="0"/>
                <a:cs typeface="Consolas" panose="020B0609020204030204" pitchFamily="49" charset="0"/>
              </a:rPr>
              <a:t>size: 8</a:t>
            </a:r>
          </a:p>
        </p:txBody>
      </p:sp>
      <p:sp>
        <p:nvSpPr>
          <p:cNvPr id="8" name="Slide Number Placeholder 7"/>
          <p:cNvSpPr>
            <a:spLocks noGrp="1"/>
          </p:cNvSpPr>
          <p:nvPr>
            <p:ph type="sldNum" sz="quarter" idx="12"/>
          </p:nvPr>
        </p:nvSpPr>
        <p:spPr/>
        <p:txBody>
          <a:bodyPr/>
          <a:lstStyle/>
          <a:p>
            <a:fld id="{A39B4162-AEFB-4770-944A-A55BB4716B6E}" type="slidenum">
              <a:rPr lang="en-US" smtClean="0"/>
              <a:pPr/>
              <a:t>36</a:t>
            </a:fld>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Symbolic Execution</a:t>
            </a:r>
            <a:endParaRPr lang="en-US" dirty="0"/>
          </a:p>
        </p:txBody>
      </p:sp>
      <p:sp>
        <p:nvSpPr>
          <p:cNvPr id="3" name="Content Placeholder 2"/>
          <p:cNvSpPr>
            <a:spLocks noGrp="1"/>
          </p:cNvSpPr>
          <p:nvPr>
            <p:ph idx="1"/>
          </p:nvPr>
        </p:nvSpPr>
        <p:spPr>
          <a:xfrm>
            <a:off x="457200" y="1600201"/>
            <a:ext cx="4419600" cy="3657599"/>
          </a:xfrm>
        </p:spPr>
        <p:txBody>
          <a:bodyPr>
            <a:noAutofit/>
          </a:bodyPr>
          <a:lstStyle/>
          <a:p>
            <a:pPr>
              <a:buNone/>
            </a:pPr>
            <a:r>
              <a:rPr lang="en-US" sz="1800" dirty="0" err="1" smtClean="0">
                <a:latin typeface="Comic Sans MS" pitchFamily="66" charset="0"/>
              </a:rPr>
              <a:t>tokenize_command</a:t>
            </a:r>
            <a:r>
              <a:rPr lang="en-US" sz="1800" dirty="0" smtClean="0">
                <a:latin typeface="Comic Sans MS" pitchFamily="66" charset="0"/>
              </a:rPr>
              <a:t>(char *</a:t>
            </a:r>
            <a:r>
              <a:rPr lang="en-US" sz="1800" dirty="0" err="1" smtClean="0">
                <a:latin typeface="Comic Sans MS" pitchFamily="66" charset="0"/>
              </a:rPr>
              <a:t>cmd</a:t>
            </a:r>
            <a:r>
              <a:rPr lang="en-US" sz="1800" dirty="0" smtClean="0">
                <a:latin typeface="Comic Sans MS" pitchFamily="66" charset="0"/>
              </a:rPr>
              <a:t>,…) {</a:t>
            </a:r>
          </a:p>
          <a:p>
            <a:pPr>
              <a:buNone/>
            </a:pPr>
            <a:r>
              <a:rPr lang="en-US" sz="1800" dirty="0" smtClean="0">
                <a:latin typeface="Comic Sans MS" pitchFamily="66" charset="0"/>
              </a:rPr>
              <a:t>  char *s, *e;</a:t>
            </a:r>
          </a:p>
          <a:p>
            <a:pPr>
              <a:buNone/>
            </a:pPr>
            <a:r>
              <a:rPr lang="en-US" sz="1800" dirty="0" smtClean="0">
                <a:latin typeface="Comic Sans MS" pitchFamily="66" charset="0"/>
              </a:rPr>
              <a:t>  </a:t>
            </a:r>
            <a:r>
              <a:rPr lang="en-US" sz="1800" dirty="0" err="1" smtClean="0">
                <a:latin typeface="Comic Sans MS" pitchFamily="66" charset="0"/>
              </a:rPr>
              <a:t>size_t</a:t>
            </a:r>
            <a:r>
              <a:rPr lang="en-US" sz="1800" dirty="0" smtClean="0">
                <a:latin typeface="Comic Sans MS" pitchFamily="66" charset="0"/>
              </a:rPr>
              <a:t> </a:t>
            </a:r>
            <a:r>
              <a:rPr lang="en-US" sz="1800" dirty="0" err="1" smtClean="0">
                <a:latin typeface="Comic Sans MS" pitchFamily="66" charset="0"/>
              </a:rPr>
              <a:t>len</a:t>
            </a:r>
            <a:r>
              <a:rPr lang="en-US" sz="1800" dirty="0" smtClean="0">
                <a:latin typeface="Comic Sans MS" pitchFamily="66" charset="0"/>
              </a:rPr>
              <a:t> = </a:t>
            </a:r>
            <a:r>
              <a:rPr lang="en-US" sz="1800" dirty="0" err="1" smtClean="0">
                <a:latin typeface="Comic Sans MS" pitchFamily="66" charset="0"/>
              </a:rPr>
              <a:t>strlen</a:t>
            </a:r>
            <a:r>
              <a:rPr lang="en-US" sz="1800" dirty="0" smtClean="0">
                <a:latin typeface="Comic Sans MS" pitchFamily="66" charset="0"/>
              </a:rPr>
              <a:t>(</a:t>
            </a:r>
            <a:r>
              <a:rPr lang="en-US" sz="1800" dirty="0" err="1" smtClean="0">
                <a:latin typeface="Comic Sans MS" pitchFamily="66" charset="0"/>
              </a:rPr>
              <a:t>cmd</a:t>
            </a:r>
            <a:r>
              <a:rPr lang="en-US" sz="1800" dirty="0" smtClean="0">
                <a:latin typeface="Comic Sans MS" pitchFamily="66" charset="0"/>
              </a:rPr>
              <a:t>);</a:t>
            </a:r>
          </a:p>
          <a:p>
            <a:pPr>
              <a:buNone/>
            </a:pPr>
            <a:r>
              <a:rPr lang="en-US" sz="1800" dirty="0" smtClean="0">
                <a:latin typeface="Comic Sans MS" pitchFamily="66" charset="0"/>
              </a:rPr>
              <a:t>  unsigned </a:t>
            </a:r>
            <a:r>
              <a:rPr lang="en-US" sz="1800" dirty="0" err="1" smtClean="0">
                <a:latin typeface="Comic Sans MS" pitchFamily="66" charset="0"/>
              </a:rPr>
              <a:t>int</a:t>
            </a:r>
            <a:r>
              <a:rPr lang="en-US" sz="1800" dirty="0" smtClean="0">
                <a:latin typeface="Comic Sans MS" pitchFamily="66" charset="0"/>
              </a:rPr>
              <a:t> i = 0;</a:t>
            </a:r>
          </a:p>
          <a:p>
            <a:pPr>
              <a:buNone/>
            </a:pPr>
            <a:r>
              <a:rPr lang="en-US" sz="1800" dirty="0" smtClean="0">
                <a:latin typeface="Comic Sans MS" pitchFamily="66" charset="0"/>
              </a:rPr>
              <a:t>  s = e = </a:t>
            </a:r>
            <a:r>
              <a:rPr lang="en-US" sz="1800" dirty="0" err="1" smtClean="0">
                <a:latin typeface="Comic Sans MS" pitchFamily="66" charset="0"/>
              </a:rPr>
              <a:t>cmd</a:t>
            </a:r>
            <a:r>
              <a:rPr lang="en-US" sz="1800" dirty="0" smtClean="0">
                <a:latin typeface="Comic Sans MS" pitchFamily="66" charset="0"/>
              </a:rPr>
              <a:t>;</a:t>
            </a:r>
          </a:p>
          <a:p>
            <a:pPr>
              <a:buNone/>
            </a:pPr>
            <a:r>
              <a:rPr lang="en-US" sz="1800" dirty="0" smtClean="0">
                <a:latin typeface="Comic Sans MS" pitchFamily="66" charset="0"/>
              </a:rPr>
              <a:t>  for (i = 0; i &lt; </a:t>
            </a:r>
            <a:r>
              <a:rPr lang="en-US" sz="1800" dirty="0" err="1" smtClean="0">
                <a:latin typeface="Comic Sans MS" pitchFamily="66" charset="0"/>
              </a:rPr>
              <a:t>len</a:t>
            </a:r>
            <a:r>
              <a:rPr lang="en-US" sz="1800" dirty="0" smtClean="0">
                <a:latin typeface="Comic Sans MS" pitchFamily="66" charset="0"/>
              </a:rPr>
              <a:t>; i++, e++) {</a:t>
            </a:r>
          </a:p>
          <a:p>
            <a:pPr>
              <a:buNone/>
            </a:pPr>
            <a:r>
              <a:rPr lang="en-US" sz="1800" dirty="0" smtClean="0">
                <a:latin typeface="Comic Sans MS" pitchFamily="66" charset="0"/>
              </a:rPr>
              <a:t>    if (*e == ’ ’) {</a:t>
            </a:r>
          </a:p>
          <a:p>
            <a:pPr>
              <a:buNone/>
            </a:pPr>
            <a:r>
              <a:rPr lang="en-US" sz="1800" dirty="0" smtClean="0">
                <a:latin typeface="Comic Sans MS" pitchFamily="66" charset="0"/>
              </a:rPr>
              <a:t>      if (s != e) { /* add a new token */ }</a:t>
            </a:r>
          </a:p>
          <a:p>
            <a:pPr>
              <a:buNone/>
            </a:pPr>
            <a:r>
              <a:rPr lang="en-US" sz="1800" dirty="0" smtClean="0">
                <a:latin typeface="Comic Sans MS" pitchFamily="66" charset="0"/>
              </a:rPr>
              <a:t>      s = e + 1;</a:t>
            </a:r>
          </a:p>
          <a:p>
            <a:pPr>
              <a:buNone/>
            </a:pPr>
            <a:r>
              <a:rPr lang="en-US" sz="1800" dirty="0" smtClean="0">
                <a:latin typeface="Comic Sans MS" pitchFamily="66" charset="0"/>
              </a:rPr>
              <a:t>    }</a:t>
            </a:r>
          </a:p>
          <a:p>
            <a:pPr>
              <a:buNone/>
            </a:pPr>
            <a:r>
              <a:rPr lang="en-US" sz="1800" dirty="0" smtClean="0">
                <a:latin typeface="Comic Sans MS" pitchFamily="66" charset="0"/>
              </a:rPr>
              <a:t>  }</a:t>
            </a:r>
          </a:p>
        </p:txBody>
      </p:sp>
      <p:graphicFrame>
        <p:nvGraphicFramePr>
          <p:cNvPr id="5" name="Table 4"/>
          <p:cNvGraphicFramePr>
            <a:graphicFrameLocks noGrp="1"/>
          </p:cNvGraphicFramePr>
          <p:nvPr>
            <p:extLst>
              <p:ext uri="{D42A27DB-BD31-4B8C-83A1-F6EECF244321}">
                <p14:modId xmlns:p14="http://schemas.microsoft.com/office/powerpoint/2010/main" xmlns="" val="3729908262"/>
              </p:ext>
            </p:extLst>
          </p:nvPr>
        </p:nvGraphicFramePr>
        <p:xfrm>
          <a:off x="5867400" y="1676400"/>
          <a:ext cx="2590800" cy="2966720"/>
        </p:xfrm>
        <a:graphic>
          <a:graphicData uri="http://schemas.openxmlformats.org/drawingml/2006/table">
            <a:tbl>
              <a:tblPr firstRow="1" bandRow="1">
                <a:tableStyleId>{5C22544A-7EE6-4342-B048-85BDC9FD1C3A}</a:tableStyleId>
              </a:tblPr>
              <a:tblGrid>
                <a:gridCol w="986971"/>
                <a:gridCol w="1603829"/>
              </a:tblGrid>
              <a:tr h="370840">
                <a:tc>
                  <a:txBody>
                    <a:bodyPr/>
                    <a:lstStyle/>
                    <a:p>
                      <a:r>
                        <a:rPr lang="en-US" dirty="0" smtClean="0"/>
                        <a:t>Variable</a:t>
                      </a:r>
                      <a:endParaRPr lang="en-US" dirty="0"/>
                    </a:p>
                  </a:txBody>
                  <a:tcPr/>
                </a:tc>
                <a:tc>
                  <a:txBody>
                    <a:bodyPr/>
                    <a:lstStyle/>
                    <a:p>
                      <a:r>
                        <a:rPr lang="en-US" dirty="0" smtClean="0"/>
                        <a:t>Value</a:t>
                      </a:r>
                      <a:endParaRPr lang="en-US" dirty="0"/>
                    </a:p>
                  </a:txBody>
                  <a:tcPr/>
                </a:tc>
              </a:tr>
              <a:tr h="370840">
                <a:tc>
                  <a:txBody>
                    <a:bodyPr/>
                    <a:lstStyle/>
                    <a:p>
                      <a:r>
                        <a:rPr lang="en-US" dirty="0" err="1" smtClean="0"/>
                        <a:t>cmd</a:t>
                      </a:r>
                      <a:endParaRPr lang="en-US" dirty="0"/>
                    </a:p>
                  </a:txBody>
                  <a:tcPr/>
                </a:tc>
                <a:tc>
                  <a:txBody>
                    <a:bodyPr/>
                    <a:lstStyle/>
                    <a:p>
                      <a:r>
                        <a:rPr lang="en-US" dirty="0" smtClean="0"/>
                        <a:t>symbolic</a:t>
                      </a:r>
                      <a:endParaRPr lang="en-US" dirty="0"/>
                    </a:p>
                  </a:txBody>
                  <a:tcPr/>
                </a:tc>
              </a:tr>
              <a:tr h="370840">
                <a:tc>
                  <a:txBody>
                    <a:bodyPr/>
                    <a:lstStyle/>
                    <a:p>
                      <a:r>
                        <a:rPr lang="en-US" dirty="0" smtClean="0"/>
                        <a:t>s</a:t>
                      </a:r>
                      <a:endParaRPr lang="en-US" dirty="0"/>
                    </a:p>
                  </a:txBody>
                  <a:tcPr/>
                </a:tc>
                <a:tc>
                  <a:txBody>
                    <a:bodyPr/>
                    <a:lstStyle/>
                    <a:p>
                      <a:r>
                        <a:rPr lang="en-US" dirty="0" smtClean="0">
                          <a:solidFill>
                            <a:srgbClr val="FF0000"/>
                          </a:solidFill>
                        </a:rPr>
                        <a:t>0x1000</a:t>
                      </a:r>
                      <a:endParaRPr lang="en-US" dirty="0">
                        <a:solidFill>
                          <a:srgbClr val="FF0000"/>
                        </a:solidFill>
                      </a:endParaRPr>
                    </a:p>
                  </a:txBody>
                  <a:tcPr/>
                </a:tc>
              </a:tr>
              <a:tr h="370840">
                <a:tc>
                  <a:txBody>
                    <a:bodyPr/>
                    <a:lstStyle/>
                    <a:p>
                      <a:r>
                        <a:rPr lang="en-US" dirty="0" smtClean="0"/>
                        <a:t>*s</a:t>
                      </a:r>
                      <a:endParaRPr lang="en-US" dirty="0"/>
                    </a:p>
                  </a:txBody>
                  <a:tcPr/>
                </a:tc>
                <a:tc>
                  <a:txBody>
                    <a:bodyPr/>
                    <a:lstStyle/>
                    <a:p>
                      <a:r>
                        <a:rPr lang="en-US" dirty="0" err="1" smtClean="0">
                          <a:solidFill>
                            <a:srgbClr val="FF0000"/>
                          </a:solidFill>
                        </a:rPr>
                        <a:t>cmd</a:t>
                      </a:r>
                      <a:r>
                        <a:rPr lang="en-US" dirty="0" smtClean="0">
                          <a:solidFill>
                            <a:srgbClr val="FF0000"/>
                          </a:solidFill>
                        </a:rPr>
                        <a:t>[0]</a:t>
                      </a:r>
                      <a:endParaRPr lang="en-US" dirty="0">
                        <a:solidFill>
                          <a:srgbClr val="FF0000"/>
                        </a:solidFill>
                      </a:endParaRPr>
                    </a:p>
                  </a:txBody>
                  <a:tcPr/>
                </a:tc>
              </a:tr>
              <a:tr h="370840">
                <a:tc>
                  <a:txBody>
                    <a:bodyPr/>
                    <a:lstStyle/>
                    <a:p>
                      <a:r>
                        <a:rPr lang="en-US" dirty="0" smtClean="0"/>
                        <a:t>e</a:t>
                      </a:r>
                      <a:endParaRPr lang="en-US" dirty="0"/>
                    </a:p>
                  </a:txBody>
                  <a:tcPr/>
                </a:tc>
                <a:tc>
                  <a:txBody>
                    <a:bodyPr/>
                    <a:lstStyle/>
                    <a:p>
                      <a:r>
                        <a:rPr lang="en-US" dirty="0" smtClean="0">
                          <a:solidFill>
                            <a:srgbClr val="FF0000"/>
                          </a:solidFill>
                        </a:rPr>
                        <a:t>0x1000</a:t>
                      </a:r>
                      <a:endParaRPr lang="en-US" dirty="0">
                        <a:solidFill>
                          <a:srgbClr val="FF0000"/>
                        </a:solidFill>
                      </a:endParaRPr>
                    </a:p>
                  </a:txBody>
                  <a:tcPr/>
                </a:tc>
              </a:tr>
              <a:tr h="370840">
                <a:tc>
                  <a:txBody>
                    <a:bodyPr/>
                    <a:lstStyle/>
                    <a:p>
                      <a:r>
                        <a:rPr lang="en-US" dirty="0" smtClean="0"/>
                        <a:t>*e</a:t>
                      </a:r>
                      <a:endParaRPr lang="en-US" dirty="0"/>
                    </a:p>
                  </a:txBody>
                  <a:tcPr/>
                </a:tc>
                <a:tc>
                  <a:txBody>
                    <a:bodyPr/>
                    <a:lstStyle/>
                    <a:p>
                      <a:r>
                        <a:rPr lang="en-US" dirty="0" err="1" smtClean="0">
                          <a:solidFill>
                            <a:srgbClr val="FF0000"/>
                          </a:solidFill>
                        </a:rPr>
                        <a:t>cmd</a:t>
                      </a:r>
                      <a:r>
                        <a:rPr lang="en-US" dirty="0" smtClean="0">
                          <a:solidFill>
                            <a:srgbClr val="FF0000"/>
                          </a:solidFill>
                        </a:rPr>
                        <a:t>[0]</a:t>
                      </a:r>
                      <a:endParaRPr lang="en-US" dirty="0">
                        <a:solidFill>
                          <a:srgbClr val="FF0000"/>
                        </a:solidFill>
                      </a:endParaRPr>
                    </a:p>
                  </a:txBody>
                  <a:tcPr/>
                </a:tc>
              </a:tr>
              <a:tr h="370840">
                <a:tc>
                  <a:txBody>
                    <a:bodyPr/>
                    <a:lstStyle/>
                    <a:p>
                      <a:r>
                        <a:rPr lang="en-US" dirty="0" err="1" smtClean="0"/>
                        <a:t>len</a:t>
                      </a:r>
                      <a:endParaRPr lang="en-US" dirty="0"/>
                    </a:p>
                  </a:txBody>
                  <a:tcPr/>
                </a:tc>
                <a:tc>
                  <a:txBody>
                    <a:bodyPr/>
                    <a:lstStyle/>
                    <a:p>
                      <a:r>
                        <a:rPr lang="en-US" dirty="0" smtClean="0">
                          <a:solidFill>
                            <a:srgbClr val="FF0000"/>
                          </a:solidFill>
                        </a:rPr>
                        <a:t>8</a:t>
                      </a:r>
                      <a:endParaRPr lang="en-US" dirty="0">
                        <a:solidFill>
                          <a:srgbClr val="FF0000"/>
                        </a:solidFill>
                      </a:endParaRPr>
                    </a:p>
                  </a:txBody>
                  <a:tcPr/>
                </a:tc>
              </a:tr>
              <a:tr h="370840">
                <a:tc>
                  <a:txBody>
                    <a:bodyPr/>
                    <a:lstStyle/>
                    <a:p>
                      <a:r>
                        <a:rPr lang="en-US" dirty="0" smtClean="0"/>
                        <a:t>i</a:t>
                      </a:r>
                      <a:endParaRPr lang="en-US" dirty="0"/>
                    </a:p>
                  </a:txBody>
                  <a:tcPr/>
                </a:tc>
                <a:tc>
                  <a:txBody>
                    <a:bodyPr/>
                    <a:lstStyle/>
                    <a:p>
                      <a:r>
                        <a:rPr lang="en-US" dirty="0" smtClean="0">
                          <a:solidFill>
                            <a:srgbClr val="FF0000"/>
                          </a:solidFill>
                        </a:rPr>
                        <a:t>0</a:t>
                      </a:r>
                      <a:endParaRPr lang="en-US" dirty="0">
                        <a:solidFill>
                          <a:srgbClr val="FF0000"/>
                        </a:solidFill>
                      </a:endParaRPr>
                    </a:p>
                  </a:txBody>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xmlns="" val="1107245921"/>
              </p:ext>
            </p:extLst>
          </p:nvPr>
        </p:nvGraphicFramePr>
        <p:xfrm>
          <a:off x="3581400" y="4800600"/>
          <a:ext cx="4876800" cy="863600"/>
        </p:xfrm>
        <a:graphic>
          <a:graphicData uri="http://schemas.openxmlformats.org/drawingml/2006/table">
            <a:tbl>
              <a:tblPr firstRow="1" bandRow="1">
                <a:tableStyleId>{5C22544A-7EE6-4342-B048-85BDC9FD1C3A}</a:tableStyleId>
              </a:tblPr>
              <a:tblGrid>
                <a:gridCol w="4876800"/>
              </a:tblGrid>
              <a:tr h="431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Path Condition</a:t>
                      </a:r>
                      <a:endParaRPr lang="en-US" dirty="0"/>
                    </a:p>
                  </a:txBody>
                  <a:tcPr/>
                </a:tc>
              </a:tr>
              <a:tr h="431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NULL</a:t>
                      </a:r>
                    </a:p>
                  </a:txBody>
                  <a:tcPr/>
                </a:tc>
              </a:tr>
            </a:tbl>
          </a:graphicData>
        </a:graphic>
      </p:graphicFrame>
      <p:sp>
        <p:nvSpPr>
          <p:cNvPr id="6" name="Rounded Rectangle 5"/>
          <p:cNvSpPr/>
          <p:nvPr/>
        </p:nvSpPr>
        <p:spPr>
          <a:xfrm>
            <a:off x="533400" y="3276600"/>
            <a:ext cx="4267200" cy="304800"/>
          </a:xfrm>
          <a:prstGeom prst="roundRect">
            <a:avLst/>
          </a:prstGeom>
          <a:solidFill>
            <a:schemeClr val="accent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8"/>
          <p:cNvSpPr>
            <a:spLocks noGrp="1"/>
          </p:cNvSpPr>
          <p:nvPr>
            <p:ph type="sldNum" sz="quarter" idx="12"/>
          </p:nvPr>
        </p:nvSpPr>
        <p:spPr/>
        <p:txBody>
          <a:bodyPr/>
          <a:lstStyle/>
          <a:p>
            <a:fld id="{A39B4162-AEFB-4770-944A-A55BB4716B6E}" type="slidenum">
              <a:rPr lang="en-US" smtClean="0"/>
              <a:pPr/>
              <a:t>37</a:t>
            </a:fld>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Symbolic Execution</a:t>
            </a:r>
            <a:endParaRPr lang="en-US" dirty="0"/>
          </a:p>
        </p:txBody>
      </p:sp>
      <p:sp>
        <p:nvSpPr>
          <p:cNvPr id="3" name="Content Placeholder 2"/>
          <p:cNvSpPr>
            <a:spLocks noGrp="1"/>
          </p:cNvSpPr>
          <p:nvPr>
            <p:ph idx="1"/>
          </p:nvPr>
        </p:nvSpPr>
        <p:spPr>
          <a:xfrm>
            <a:off x="457200" y="1600201"/>
            <a:ext cx="4419600" cy="3657599"/>
          </a:xfrm>
        </p:spPr>
        <p:txBody>
          <a:bodyPr>
            <a:noAutofit/>
          </a:bodyPr>
          <a:lstStyle/>
          <a:p>
            <a:pPr>
              <a:buNone/>
            </a:pPr>
            <a:r>
              <a:rPr lang="en-US" sz="1800" dirty="0" err="1" smtClean="0">
                <a:latin typeface="Comic Sans MS" pitchFamily="66" charset="0"/>
              </a:rPr>
              <a:t>tokenize_command</a:t>
            </a:r>
            <a:r>
              <a:rPr lang="en-US" sz="1800" dirty="0" smtClean="0">
                <a:latin typeface="Comic Sans MS" pitchFamily="66" charset="0"/>
              </a:rPr>
              <a:t>(char *</a:t>
            </a:r>
            <a:r>
              <a:rPr lang="en-US" sz="1800" dirty="0" err="1" smtClean="0">
                <a:latin typeface="Comic Sans MS" pitchFamily="66" charset="0"/>
              </a:rPr>
              <a:t>cmd</a:t>
            </a:r>
            <a:r>
              <a:rPr lang="en-US" sz="1800" dirty="0" smtClean="0">
                <a:latin typeface="Comic Sans MS" pitchFamily="66" charset="0"/>
              </a:rPr>
              <a:t>,…) {</a:t>
            </a:r>
          </a:p>
          <a:p>
            <a:pPr>
              <a:buNone/>
            </a:pPr>
            <a:r>
              <a:rPr lang="en-US" sz="1800" dirty="0" smtClean="0">
                <a:latin typeface="Comic Sans MS" pitchFamily="66" charset="0"/>
              </a:rPr>
              <a:t>  char *s, *e;</a:t>
            </a:r>
          </a:p>
          <a:p>
            <a:pPr>
              <a:buNone/>
            </a:pPr>
            <a:r>
              <a:rPr lang="en-US" sz="1800" dirty="0" smtClean="0">
                <a:latin typeface="Comic Sans MS" pitchFamily="66" charset="0"/>
              </a:rPr>
              <a:t>  </a:t>
            </a:r>
            <a:r>
              <a:rPr lang="en-US" sz="1800" dirty="0" err="1" smtClean="0">
                <a:latin typeface="Comic Sans MS" pitchFamily="66" charset="0"/>
              </a:rPr>
              <a:t>size_t</a:t>
            </a:r>
            <a:r>
              <a:rPr lang="en-US" sz="1800" dirty="0" smtClean="0">
                <a:latin typeface="Comic Sans MS" pitchFamily="66" charset="0"/>
              </a:rPr>
              <a:t> </a:t>
            </a:r>
            <a:r>
              <a:rPr lang="en-US" sz="1800" dirty="0" err="1" smtClean="0">
                <a:latin typeface="Comic Sans MS" pitchFamily="66" charset="0"/>
              </a:rPr>
              <a:t>len</a:t>
            </a:r>
            <a:r>
              <a:rPr lang="en-US" sz="1800" dirty="0" smtClean="0">
                <a:latin typeface="Comic Sans MS" pitchFamily="66" charset="0"/>
              </a:rPr>
              <a:t> = </a:t>
            </a:r>
            <a:r>
              <a:rPr lang="en-US" sz="1800" dirty="0" err="1" smtClean="0">
                <a:latin typeface="Comic Sans MS" pitchFamily="66" charset="0"/>
              </a:rPr>
              <a:t>strlen</a:t>
            </a:r>
            <a:r>
              <a:rPr lang="en-US" sz="1800" dirty="0" smtClean="0">
                <a:latin typeface="Comic Sans MS" pitchFamily="66" charset="0"/>
              </a:rPr>
              <a:t>(</a:t>
            </a:r>
            <a:r>
              <a:rPr lang="en-US" sz="1800" dirty="0" err="1" smtClean="0">
                <a:latin typeface="Comic Sans MS" pitchFamily="66" charset="0"/>
              </a:rPr>
              <a:t>cmd</a:t>
            </a:r>
            <a:r>
              <a:rPr lang="en-US" sz="1800" dirty="0" smtClean="0">
                <a:latin typeface="Comic Sans MS" pitchFamily="66" charset="0"/>
              </a:rPr>
              <a:t>);</a:t>
            </a:r>
          </a:p>
          <a:p>
            <a:pPr>
              <a:buNone/>
            </a:pPr>
            <a:r>
              <a:rPr lang="en-US" sz="1800" dirty="0" smtClean="0">
                <a:latin typeface="Comic Sans MS" pitchFamily="66" charset="0"/>
              </a:rPr>
              <a:t>  unsigned </a:t>
            </a:r>
            <a:r>
              <a:rPr lang="en-US" sz="1800" dirty="0" err="1" smtClean="0">
                <a:latin typeface="Comic Sans MS" pitchFamily="66" charset="0"/>
              </a:rPr>
              <a:t>int</a:t>
            </a:r>
            <a:r>
              <a:rPr lang="en-US" sz="1800" dirty="0" smtClean="0">
                <a:latin typeface="Comic Sans MS" pitchFamily="66" charset="0"/>
              </a:rPr>
              <a:t> i = 0;</a:t>
            </a:r>
          </a:p>
          <a:p>
            <a:pPr>
              <a:buNone/>
            </a:pPr>
            <a:r>
              <a:rPr lang="en-US" sz="1800" dirty="0" smtClean="0">
                <a:latin typeface="Comic Sans MS" pitchFamily="66" charset="0"/>
              </a:rPr>
              <a:t>  s = e = </a:t>
            </a:r>
            <a:r>
              <a:rPr lang="en-US" sz="1800" dirty="0" err="1" smtClean="0">
                <a:latin typeface="Comic Sans MS" pitchFamily="66" charset="0"/>
              </a:rPr>
              <a:t>cmd</a:t>
            </a:r>
            <a:r>
              <a:rPr lang="en-US" sz="1800" dirty="0" smtClean="0">
                <a:latin typeface="Comic Sans MS" pitchFamily="66" charset="0"/>
              </a:rPr>
              <a:t>;</a:t>
            </a:r>
          </a:p>
          <a:p>
            <a:pPr>
              <a:buNone/>
            </a:pPr>
            <a:r>
              <a:rPr lang="en-US" sz="1800" dirty="0" smtClean="0">
                <a:latin typeface="Comic Sans MS" pitchFamily="66" charset="0"/>
              </a:rPr>
              <a:t>  for (i = 0; i &lt; </a:t>
            </a:r>
            <a:r>
              <a:rPr lang="en-US" sz="1800" dirty="0" err="1" smtClean="0">
                <a:latin typeface="Comic Sans MS" pitchFamily="66" charset="0"/>
              </a:rPr>
              <a:t>len</a:t>
            </a:r>
            <a:r>
              <a:rPr lang="en-US" sz="1800" dirty="0" smtClean="0">
                <a:latin typeface="Comic Sans MS" pitchFamily="66" charset="0"/>
              </a:rPr>
              <a:t>; i++, e++) {</a:t>
            </a:r>
          </a:p>
          <a:p>
            <a:pPr>
              <a:buNone/>
            </a:pPr>
            <a:r>
              <a:rPr lang="en-US" sz="1800" dirty="0" smtClean="0">
                <a:latin typeface="Comic Sans MS" pitchFamily="66" charset="0"/>
              </a:rPr>
              <a:t>    if (*e == ’ ’) {</a:t>
            </a:r>
          </a:p>
          <a:p>
            <a:pPr>
              <a:buNone/>
            </a:pPr>
            <a:r>
              <a:rPr lang="en-US" sz="1800" dirty="0" smtClean="0">
                <a:latin typeface="Comic Sans MS" pitchFamily="66" charset="0"/>
              </a:rPr>
              <a:t>      if (s != e) { /* add a new token */ }</a:t>
            </a:r>
          </a:p>
          <a:p>
            <a:pPr>
              <a:buNone/>
            </a:pPr>
            <a:r>
              <a:rPr lang="en-US" sz="1800" dirty="0" smtClean="0">
                <a:latin typeface="Comic Sans MS" pitchFamily="66" charset="0"/>
              </a:rPr>
              <a:t>      s = e + 1;</a:t>
            </a:r>
          </a:p>
          <a:p>
            <a:pPr>
              <a:buNone/>
            </a:pPr>
            <a:r>
              <a:rPr lang="en-US" sz="1800" dirty="0" smtClean="0">
                <a:latin typeface="Comic Sans MS" pitchFamily="66" charset="0"/>
              </a:rPr>
              <a:t>    }</a:t>
            </a:r>
          </a:p>
          <a:p>
            <a:pPr>
              <a:buNone/>
            </a:pPr>
            <a:r>
              <a:rPr lang="en-US" sz="1800" dirty="0" smtClean="0">
                <a:latin typeface="Comic Sans MS" pitchFamily="66" charset="0"/>
              </a:rPr>
              <a:t>  }</a:t>
            </a:r>
          </a:p>
        </p:txBody>
      </p:sp>
      <p:graphicFrame>
        <p:nvGraphicFramePr>
          <p:cNvPr id="5" name="Table 4"/>
          <p:cNvGraphicFramePr>
            <a:graphicFrameLocks noGrp="1"/>
          </p:cNvGraphicFramePr>
          <p:nvPr>
            <p:extLst>
              <p:ext uri="{D42A27DB-BD31-4B8C-83A1-F6EECF244321}">
                <p14:modId xmlns:p14="http://schemas.microsoft.com/office/powerpoint/2010/main" xmlns="" val="1775812346"/>
              </p:ext>
            </p:extLst>
          </p:nvPr>
        </p:nvGraphicFramePr>
        <p:xfrm>
          <a:off x="5867400" y="1676400"/>
          <a:ext cx="2590800" cy="2966720"/>
        </p:xfrm>
        <a:graphic>
          <a:graphicData uri="http://schemas.openxmlformats.org/drawingml/2006/table">
            <a:tbl>
              <a:tblPr firstRow="1" bandRow="1">
                <a:tableStyleId>{5C22544A-7EE6-4342-B048-85BDC9FD1C3A}</a:tableStyleId>
              </a:tblPr>
              <a:tblGrid>
                <a:gridCol w="986971"/>
                <a:gridCol w="1603829"/>
              </a:tblGrid>
              <a:tr h="370840">
                <a:tc>
                  <a:txBody>
                    <a:bodyPr/>
                    <a:lstStyle/>
                    <a:p>
                      <a:r>
                        <a:rPr lang="en-US" dirty="0" smtClean="0"/>
                        <a:t>Variable</a:t>
                      </a:r>
                      <a:endParaRPr lang="en-US" dirty="0"/>
                    </a:p>
                  </a:txBody>
                  <a:tcPr/>
                </a:tc>
                <a:tc>
                  <a:txBody>
                    <a:bodyPr/>
                    <a:lstStyle/>
                    <a:p>
                      <a:r>
                        <a:rPr lang="en-US" dirty="0" smtClean="0"/>
                        <a:t>Value</a:t>
                      </a:r>
                      <a:endParaRPr lang="en-US" dirty="0"/>
                    </a:p>
                  </a:txBody>
                  <a:tcPr/>
                </a:tc>
              </a:tr>
              <a:tr h="370840">
                <a:tc>
                  <a:txBody>
                    <a:bodyPr/>
                    <a:lstStyle/>
                    <a:p>
                      <a:r>
                        <a:rPr lang="en-US" dirty="0" err="1" smtClean="0"/>
                        <a:t>cmd</a:t>
                      </a:r>
                      <a:endParaRPr lang="en-US" dirty="0"/>
                    </a:p>
                  </a:txBody>
                  <a:tcPr/>
                </a:tc>
                <a:tc>
                  <a:txBody>
                    <a:bodyPr/>
                    <a:lstStyle/>
                    <a:p>
                      <a:r>
                        <a:rPr lang="en-US" dirty="0" smtClean="0"/>
                        <a:t>symbolic</a:t>
                      </a:r>
                      <a:endParaRPr lang="en-US" dirty="0"/>
                    </a:p>
                  </a:txBody>
                  <a:tcPr/>
                </a:tc>
              </a:tr>
              <a:tr h="370840">
                <a:tc>
                  <a:txBody>
                    <a:bodyPr/>
                    <a:lstStyle/>
                    <a:p>
                      <a:r>
                        <a:rPr lang="en-US" dirty="0" smtClean="0"/>
                        <a:t>s</a:t>
                      </a:r>
                      <a:endParaRPr lang="en-US" dirty="0"/>
                    </a:p>
                  </a:txBody>
                  <a:tcPr/>
                </a:tc>
                <a:tc>
                  <a:txBody>
                    <a:bodyPr/>
                    <a:lstStyle/>
                    <a:p>
                      <a:r>
                        <a:rPr lang="en-US" dirty="0" smtClean="0"/>
                        <a:t>0x1000</a:t>
                      </a:r>
                      <a:endParaRPr lang="en-US" dirty="0"/>
                    </a:p>
                  </a:txBody>
                  <a:tcPr/>
                </a:tc>
              </a:tr>
              <a:tr h="370840">
                <a:tc>
                  <a:txBody>
                    <a:bodyPr/>
                    <a:lstStyle/>
                    <a:p>
                      <a:r>
                        <a:rPr lang="en-US" dirty="0" smtClean="0"/>
                        <a:t>*s</a:t>
                      </a:r>
                      <a:endParaRPr lang="en-US" dirty="0"/>
                    </a:p>
                  </a:txBody>
                  <a:tcPr/>
                </a:tc>
                <a:tc>
                  <a:txBody>
                    <a:bodyPr/>
                    <a:lstStyle/>
                    <a:p>
                      <a:r>
                        <a:rPr lang="en-US" dirty="0" err="1" smtClean="0"/>
                        <a:t>cmd</a:t>
                      </a:r>
                      <a:r>
                        <a:rPr lang="en-US" dirty="0" smtClean="0"/>
                        <a:t>[0]</a:t>
                      </a:r>
                      <a:endParaRPr lang="en-US" dirty="0"/>
                    </a:p>
                  </a:txBody>
                  <a:tcPr/>
                </a:tc>
              </a:tr>
              <a:tr h="370840">
                <a:tc>
                  <a:txBody>
                    <a:bodyPr/>
                    <a:lstStyle/>
                    <a:p>
                      <a:r>
                        <a:rPr lang="en-US" dirty="0" smtClean="0"/>
                        <a:t>e</a:t>
                      </a:r>
                      <a:endParaRPr lang="en-US" dirty="0"/>
                    </a:p>
                  </a:txBody>
                  <a:tcPr/>
                </a:tc>
                <a:tc>
                  <a:txBody>
                    <a:bodyPr/>
                    <a:lstStyle/>
                    <a:p>
                      <a:r>
                        <a:rPr lang="en-US" dirty="0" smtClean="0"/>
                        <a:t>0x1000</a:t>
                      </a:r>
                      <a:endParaRPr lang="en-US" dirty="0"/>
                    </a:p>
                  </a:txBody>
                  <a:tcPr/>
                </a:tc>
              </a:tr>
              <a:tr h="370840">
                <a:tc>
                  <a:txBody>
                    <a:bodyPr/>
                    <a:lstStyle/>
                    <a:p>
                      <a:r>
                        <a:rPr lang="en-US" dirty="0" smtClean="0"/>
                        <a:t>*e</a:t>
                      </a:r>
                      <a:endParaRPr lang="en-US" dirty="0"/>
                    </a:p>
                  </a:txBody>
                  <a:tcPr/>
                </a:tc>
                <a:tc>
                  <a:txBody>
                    <a:bodyPr/>
                    <a:lstStyle/>
                    <a:p>
                      <a:r>
                        <a:rPr lang="en-US" dirty="0" err="1" smtClean="0"/>
                        <a:t>cmd</a:t>
                      </a:r>
                      <a:r>
                        <a:rPr lang="en-US" dirty="0" smtClean="0"/>
                        <a:t>[0]</a:t>
                      </a:r>
                      <a:endParaRPr lang="en-US" dirty="0"/>
                    </a:p>
                  </a:txBody>
                  <a:tcPr/>
                </a:tc>
              </a:tr>
              <a:tr h="370840">
                <a:tc>
                  <a:txBody>
                    <a:bodyPr/>
                    <a:lstStyle/>
                    <a:p>
                      <a:r>
                        <a:rPr lang="en-US" dirty="0" err="1" smtClean="0"/>
                        <a:t>len</a:t>
                      </a:r>
                      <a:endParaRPr lang="en-US" dirty="0"/>
                    </a:p>
                  </a:txBody>
                  <a:tcPr/>
                </a:tc>
                <a:tc>
                  <a:txBody>
                    <a:bodyPr/>
                    <a:lstStyle/>
                    <a:p>
                      <a:r>
                        <a:rPr lang="en-US" dirty="0" smtClean="0"/>
                        <a:t>8</a:t>
                      </a:r>
                      <a:endParaRPr lang="en-US" dirty="0"/>
                    </a:p>
                  </a:txBody>
                  <a:tcPr/>
                </a:tc>
              </a:tr>
              <a:tr h="370840">
                <a:tc>
                  <a:txBody>
                    <a:bodyPr/>
                    <a:lstStyle/>
                    <a:p>
                      <a:r>
                        <a:rPr lang="en-US" dirty="0" smtClean="0"/>
                        <a:t>i</a:t>
                      </a:r>
                      <a:endParaRPr lang="en-US" dirty="0"/>
                    </a:p>
                  </a:txBody>
                  <a:tcPr/>
                </a:tc>
                <a:tc>
                  <a:txBody>
                    <a:bodyPr/>
                    <a:lstStyle/>
                    <a:p>
                      <a:r>
                        <a:rPr lang="en-US" dirty="0" smtClean="0"/>
                        <a:t>0</a:t>
                      </a:r>
                      <a:endParaRPr lang="en-US" dirty="0"/>
                    </a:p>
                  </a:txBody>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xmlns="" val="1724916362"/>
              </p:ext>
            </p:extLst>
          </p:nvPr>
        </p:nvGraphicFramePr>
        <p:xfrm>
          <a:off x="3581400" y="4800600"/>
          <a:ext cx="4876800" cy="863600"/>
        </p:xfrm>
        <a:graphic>
          <a:graphicData uri="http://schemas.openxmlformats.org/drawingml/2006/table">
            <a:tbl>
              <a:tblPr firstRow="1" bandRow="1">
                <a:tableStyleId>{5C22544A-7EE6-4342-B048-85BDC9FD1C3A}</a:tableStyleId>
              </a:tblPr>
              <a:tblGrid>
                <a:gridCol w="4876800"/>
              </a:tblGrid>
              <a:tr h="431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Path Condition</a:t>
                      </a:r>
                      <a:endParaRPr lang="en-US" dirty="0"/>
                    </a:p>
                  </a:txBody>
                  <a:tcPr/>
                </a:tc>
              </a:tr>
              <a:tr h="431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NULL</a:t>
                      </a:r>
                      <a:endParaRPr lang="en-US" dirty="0" smtClean="0"/>
                    </a:p>
                  </a:txBody>
                  <a:tcPr/>
                </a:tc>
              </a:tr>
            </a:tbl>
          </a:graphicData>
        </a:graphic>
      </p:graphicFrame>
      <p:sp>
        <p:nvSpPr>
          <p:cNvPr id="10" name="Rounded Rectangle 9"/>
          <p:cNvSpPr/>
          <p:nvPr/>
        </p:nvSpPr>
        <p:spPr>
          <a:xfrm>
            <a:off x="533400" y="3581400"/>
            <a:ext cx="4267200" cy="304800"/>
          </a:xfrm>
          <a:prstGeom prst="roundRect">
            <a:avLst/>
          </a:prstGeom>
          <a:solidFill>
            <a:schemeClr val="accent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0000"/>
                </a:solidFill>
              </a:rPr>
              <a:t>fork!</a:t>
            </a:r>
            <a:endParaRPr lang="en-US" dirty="0">
              <a:solidFill>
                <a:srgbClr val="FF0000"/>
              </a:solidFill>
            </a:endParaRPr>
          </a:p>
        </p:txBody>
      </p:sp>
      <p:sp>
        <p:nvSpPr>
          <p:cNvPr id="9" name="Slide Number Placeholder 8"/>
          <p:cNvSpPr>
            <a:spLocks noGrp="1"/>
          </p:cNvSpPr>
          <p:nvPr>
            <p:ph type="sldNum" sz="quarter" idx="12"/>
          </p:nvPr>
        </p:nvSpPr>
        <p:spPr/>
        <p:txBody>
          <a:bodyPr/>
          <a:lstStyle/>
          <a:p>
            <a:fld id="{A39B4162-AEFB-4770-944A-A55BB4716B6E}" type="slidenum">
              <a:rPr lang="en-US" smtClean="0"/>
              <a:pPr/>
              <a:t>38</a:t>
            </a:fld>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Symbolic Execution</a:t>
            </a:r>
            <a:endParaRPr lang="en-US" dirty="0"/>
          </a:p>
        </p:txBody>
      </p:sp>
      <p:sp>
        <p:nvSpPr>
          <p:cNvPr id="3" name="Content Placeholder 2"/>
          <p:cNvSpPr>
            <a:spLocks noGrp="1"/>
          </p:cNvSpPr>
          <p:nvPr>
            <p:ph idx="1"/>
          </p:nvPr>
        </p:nvSpPr>
        <p:spPr>
          <a:xfrm>
            <a:off x="457200" y="1600201"/>
            <a:ext cx="4419600" cy="3657599"/>
          </a:xfrm>
        </p:spPr>
        <p:txBody>
          <a:bodyPr>
            <a:noAutofit/>
          </a:bodyPr>
          <a:lstStyle/>
          <a:p>
            <a:pPr>
              <a:buNone/>
            </a:pPr>
            <a:r>
              <a:rPr lang="en-US" sz="1800" dirty="0" err="1" smtClean="0">
                <a:latin typeface="Comic Sans MS" pitchFamily="66" charset="0"/>
              </a:rPr>
              <a:t>tokenize_command</a:t>
            </a:r>
            <a:r>
              <a:rPr lang="en-US" sz="1800" dirty="0" smtClean="0">
                <a:latin typeface="Comic Sans MS" pitchFamily="66" charset="0"/>
              </a:rPr>
              <a:t>(char *</a:t>
            </a:r>
            <a:r>
              <a:rPr lang="en-US" sz="1800" dirty="0" err="1" smtClean="0">
                <a:latin typeface="Comic Sans MS" pitchFamily="66" charset="0"/>
              </a:rPr>
              <a:t>cmd</a:t>
            </a:r>
            <a:r>
              <a:rPr lang="en-US" sz="1800" dirty="0" smtClean="0">
                <a:latin typeface="Comic Sans MS" pitchFamily="66" charset="0"/>
              </a:rPr>
              <a:t>,…) {</a:t>
            </a:r>
          </a:p>
          <a:p>
            <a:pPr>
              <a:buNone/>
            </a:pPr>
            <a:r>
              <a:rPr lang="en-US" sz="1800" dirty="0" smtClean="0">
                <a:latin typeface="Comic Sans MS" pitchFamily="66" charset="0"/>
              </a:rPr>
              <a:t>  char *s, *e;</a:t>
            </a:r>
          </a:p>
          <a:p>
            <a:pPr>
              <a:buNone/>
            </a:pPr>
            <a:r>
              <a:rPr lang="en-US" sz="1800" dirty="0" smtClean="0">
                <a:latin typeface="Comic Sans MS" pitchFamily="66" charset="0"/>
              </a:rPr>
              <a:t>  </a:t>
            </a:r>
            <a:r>
              <a:rPr lang="en-US" sz="1800" dirty="0" err="1" smtClean="0">
                <a:latin typeface="Comic Sans MS" pitchFamily="66" charset="0"/>
              </a:rPr>
              <a:t>size_t</a:t>
            </a:r>
            <a:r>
              <a:rPr lang="en-US" sz="1800" dirty="0" smtClean="0">
                <a:latin typeface="Comic Sans MS" pitchFamily="66" charset="0"/>
              </a:rPr>
              <a:t> </a:t>
            </a:r>
            <a:r>
              <a:rPr lang="en-US" sz="1800" dirty="0" err="1" smtClean="0">
                <a:latin typeface="Comic Sans MS" pitchFamily="66" charset="0"/>
              </a:rPr>
              <a:t>len</a:t>
            </a:r>
            <a:r>
              <a:rPr lang="en-US" sz="1800" dirty="0" smtClean="0">
                <a:latin typeface="Comic Sans MS" pitchFamily="66" charset="0"/>
              </a:rPr>
              <a:t> = </a:t>
            </a:r>
            <a:r>
              <a:rPr lang="en-US" sz="1800" dirty="0" err="1" smtClean="0">
                <a:latin typeface="Comic Sans MS" pitchFamily="66" charset="0"/>
              </a:rPr>
              <a:t>strlen</a:t>
            </a:r>
            <a:r>
              <a:rPr lang="en-US" sz="1800" dirty="0" smtClean="0">
                <a:latin typeface="Comic Sans MS" pitchFamily="66" charset="0"/>
              </a:rPr>
              <a:t>(</a:t>
            </a:r>
            <a:r>
              <a:rPr lang="en-US" sz="1800" dirty="0" err="1" smtClean="0">
                <a:latin typeface="Comic Sans MS" pitchFamily="66" charset="0"/>
              </a:rPr>
              <a:t>cmd</a:t>
            </a:r>
            <a:r>
              <a:rPr lang="en-US" sz="1800" dirty="0" smtClean="0">
                <a:latin typeface="Comic Sans MS" pitchFamily="66" charset="0"/>
              </a:rPr>
              <a:t>);</a:t>
            </a:r>
          </a:p>
          <a:p>
            <a:pPr>
              <a:buNone/>
            </a:pPr>
            <a:r>
              <a:rPr lang="en-US" sz="1800" dirty="0" smtClean="0">
                <a:latin typeface="Comic Sans MS" pitchFamily="66" charset="0"/>
              </a:rPr>
              <a:t>  unsigned </a:t>
            </a:r>
            <a:r>
              <a:rPr lang="en-US" sz="1800" dirty="0" err="1" smtClean="0">
                <a:latin typeface="Comic Sans MS" pitchFamily="66" charset="0"/>
              </a:rPr>
              <a:t>int</a:t>
            </a:r>
            <a:r>
              <a:rPr lang="en-US" sz="1800" dirty="0" smtClean="0">
                <a:latin typeface="Comic Sans MS" pitchFamily="66" charset="0"/>
              </a:rPr>
              <a:t> i = 0;</a:t>
            </a:r>
          </a:p>
          <a:p>
            <a:pPr>
              <a:buNone/>
            </a:pPr>
            <a:r>
              <a:rPr lang="en-US" sz="1800" dirty="0" smtClean="0">
                <a:latin typeface="Comic Sans MS" pitchFamily="66" charset="0"/>
              </a:rPr>
              <a:t>  s = e = </a:t>
            </a:r>
            <a:r>
              <a:rPr lang="en-US" sz="1800" dirty="0" err="1" smtClean="0">
                <a:latin typeface="Comic Sans MS" pitchFamily="66" charset="0"/>
              </a:rPr>
              <a:t>cmd</a:t>
            </a:r>
            <a:r>
              <a:rPr lang="en-US" sz="1800" dirty="0" smtClean="0">
                <a:latin typeface="Comic Sans MS" pitchFamily="66" charset="0"/>
              </a:rPr>
              <a:t>;</a:t>
            </a:r>
          </a:p>
          <a:p>
            <a:pPr>
              <a:buNone/>
            </a:pPr>
            <a:r>
              <a:rPr lang="en-US" sz="1800" dirty="0" smtClean="0">
                <a:latin typeface="Comic Sans MS" pitchFamily="66" charset="0"/>
              </a:rPr>
              <a:t>  for (i = 0; i &lt; </a:t>
            </a:r>
            <a:r>
              <a:rPr lang="en-US" sz="1800" dirty="0" err="1" smtClean="0">
                <a:latin typeface="Comic Sans MS" pitchFamily="66" charset="0"/>
              </a:rPr>
              <a:t>len</a:t>
            </a:r>
            <a:r>
              <a:rPr lang="en-US" sz="1800" dirty="0" smtClean="0">
                <a:latin typeface="Comic Sans MS" pitchFamily="66" charset="0"/>
              </a:rPr>
              <a:t>; i++, e++) {</a:t>
            </a:r>
          </a:p>
          <a:p>
            <a:pPr>
              <a:buNone/>
            </a:pPr>
            <a:r>
              <a:rPr lang="en-US" sz="1800" dirty="0" smtClean="0">
                <a:latin typeface="Comic Sans MS" pitchFamily="66" charset="0"/>
              </a:rPr>
              <a:t>    if (*e == ’ ’) {</a:t>
            </a:r>
          </a:p>
          <a:p>
            <a:pPr>
              <a:buNone/>
            </a:pPr>
            <a:r>
              <a:rPr lang="en-US" sz="1800" dirty="0" smtClean="0">
                <a:latin typeface="Comic Sans MS" pitchFamily="66" charset="0"/>
              </a:rPr>
              <a:t>      if (s != e) { /* add a new token */ }</a:t>
            </a:r>
          </a:p>
          <a:p>
            <a:pPr>
              <a:buNone/>
            </a:pPr>
            <a:r>
              <a:rPr lang="en-US" sz="1800" dirty="0" smtClean="0">
                <a:latin typeface="Comic Sans MS" pitchFamily="66" charset="0"/>
              </a:rPr>
              <a:t>      s = e + 1;</a:t>
            </a:r>
          </a:p>
          <a:p>
            <a:pPr>
              <a:buNone/>
            </a:pPr>
            <a:r>
              <a:rPr lang="en-US" sz="1800" dirty="0" smtClean="0">
                <a:latin typeface="Comic Sans MS" pitchFamily="66" charset="0"/>
              </a:rPr>
              <a:t>    }</a:t>
            </a:r>
          </a:p>
          <a:p>
            <a:pPr>
              <a:buNone/>
            </a:pPr>
            <a:r>
              <a:rPr lang="en-US" sz="1800" dirty="0" smtClean="0">
                <a:latin typeface="Comic Sans MS" pitchFamily="66" charset="0"/>
              </a:rPr>
              <a:t>  }</a:t>
            </a:r>
          </a:p>
        </p:txBody>
      </p:sp>
      <p:graphicFrame>
        <p:nvGraphicFramePr>
          <p:cNvPr id="5" name="Table 4"/>
          <p:cNvGraphicFramePr>
            <a:graphicFrameLocks noGrp="1"/>
          </p:cNvGraphicFramePr>
          <p:nvPr>
            <p:extLst>
              <p:ext uri="{D42A27DB-BD31-4B8C-83A1-F6EECF244321}">
                <p14:modId xmlns:p14="http://schemas.microsoft.com/office/powerpoint/2010/main" xmlns="" val="3054300209"/>
              </p:ext>
            </p:extLst>
          </p:nvPr>
        </p:nvGraphicFramePr>
        <p:xfrm>
          <a:off x="5867400" y="1676400"/>
          <a:ext cx="2590800" cy="2966720"/>
        </p:xfrm>
        <a:graphic>
          <a:graphicData uri="http://schemas.openxmlformats.org/drawingml/2006/table">
            <a:tbl>
              <a:tblPr firstRow="1" bandRow="1">
                <a:tableStyleId>{5C22544A-7EE6-4342-B048-85BDC9FD1C3A}</a:tableStyleId>
              </a:tblPr>
              <a:tblGrid>
                <a:gridCol w="986971"/>
                <a:gridCol w="1603829"/>
              </a:tblGrid>
              <a:tr h="370840">
                <a:tc>
                  <a:txBody>
                    <a:bodyPr/>
                    <a:lstStyle/>
                    <a:p>
                      <a:r>
                        <a:rPr lang="en-US" dirty="0" smtClean="0"/>
                        <a:t>Variable</a:t>
                      </a:r>
                      <a:endParaRPr lang="en-US" dirty="0"/>
                    </a:p>
                  </a:txBody>
                  <a:tcPr/>
                </a:tc>
                <a:tc>
                  <a:txBody>
                    <a:bodyPr/>
                    <a:lstStyle/>
                    <a:p>
                      <a:r>
                        <a:rPr lang="en-US" dirty="0" smtClean="0"/>
                        <a:t>Value</a:t>
                      </a:r>
                      <a:endParaRPr lang="en-US" dirty="0"/>
                    </a:p>
                  </a:txBody>
                  <a:tcPr/>
                </a:tc>
              </a:tr>
              <a:tr h="370840">
                <a:tc>
                  <a:txBody>
                    <a:bodyPr/>
                    <a:lstStyle/>
                    <a:p>
                      <a:r>
                        <a:rPr lang="en-US" dirty="0" err="1" smtClean="0"/>
                        <a:t>cmd</a:t>
                      </a:r>
                      <a:endParaRPr lang="en-US" dirty="0"/>
                    </a:p>
                  </a:txBody>
                  <a:tcPr/>
                </a:tc>
                <a:tc>
                  <a:txBody>
                    <a:bodyPr/>
                    <a:lstStyle/>
                    <a:p>
                      <a:r>
                        <a:rPr lang="en-US" dirty="0" smtClean="0"/>
                        <a:t>symbolic</a:t>
                      </a:r>
                      <a:endParaRPr lang="en-US" dirty="0"/>
                    </a:p>
                  </a:txBody>
                  <a:tcPr/>
                </a:tc>
              </a:tr>
              <a:tr h="370840">
                <a:tc>
                  <a:txBody>
                    <a:bodyPr/>
                    <a:lstStyle/>
                    <a:p>
                      <a:r>
                        <a:rPr lang="en-US" dirty="0" smtClean="0"/>
                        <a:t>s</a:t>
                      </a:r>
                      <a:endParaRPr lang="en-US" dirty="0"/>
                    </a:p>
                  </a:txBody>
                  <a:tcPr/>
                </a:tc>
                <a:tc>
                  <a:txBody>
                    <a:bodyPr/>
                    <a:lstStyle/>
                    <a:p>
                      <a:r>
                        <a:rPr lang="en-US" dirty="0" smtClean="0"/>
                        <a:t>0x1000</a:t>
                      </a:r>
                      <a:endParaRPr lang="en-US" dirty="0"/>
                    </a:p>
                  </a:txBody>
                  <a:tcPr/>
                </a:tc>
              </a:tr>
              <a:tr h="370840">
                <a:tc>
                  <a:txBody>
                    <a:bodyPr/>
                    <a:lstStyle/>
                    <a:p>
                      <a:r>
                        <a:rPr lang="en-US" dirty="0" smtClean="0"/>
                        <a:t>*s</a:t>
                      </a:r>
                      <a:endParaRPr lang="en-US" dirty="0"/>
                    </a:p>
                  </a:txBody>
                  <a:tcPr/>
                </a:tc>
                <a:tc>
                  <a:txBody>
                    <a:bodyPr/>
                    <a:lstStyle/>
                    <a:p>
                      <a:r>
                        <a:rPr lang="en-US" dirty="0" err="1" smtClean="0"/>
                        <a:t>cmd</a:t>
                      </a:r>
                      <a:r>
                        <a:rPr lang="en-US" dirty="0" smtClean="0"/>
                        <a:t>[0]</a:t>
                      </a:r>
                      <a:endParaRPr lang="en-US" dirty="0"/>
                    </a:p>
                  </a:txBody>
                  <a:tcPr/>
                </a:tc>
              </a:tr>
              <a:tr h="370840">
                <a:tc>
                  <a:txBody>
                    <a:bodyPr/>
                    <a:lstStyle/>
                    <a:p>
                      <a:r>
                        <a:rPr lang="en-US" dirty="0" smtClean="0"/>
                        <a:t>e</a:t>
                      </a:r>
                      <a:endParaRPr lang="en-US" dirty="0"/>
                    </a:p>
                  </a:txBody>
                  <a:tcPr/>
                </a:tc>
                <a:tc>
                  <a:txBody>
                    <a:bodyPr/>
                    <a:lstStyle/>
                    <a:p>
                      <a:r>
                        <a:rPr lang="en-US" dirty="0" smtClean="0">
                          <a:solidFill>
                            <a:srgbClr val="FF0000"/>
                          </a:solidFill>
                        </a:rPr>
                        <a:t>0x1001</a:t>
                      </a:r>
                      <a:endParaRPr lang="en-US" dirty="0">
                        <a:solidFill>
                          <a:srgbClr val="FF0000"/>
                        </a:solidFill>
                      </a:endParaRPr>
                    </a:p>
                  </a:txBody>
                  <a:tcPr/>
                </a:tc>
              </a:tr>
              <a:tr h="370840">
                <a:tc>
                  <a:txBody>
                    <a:bodyPr/>
                    <a:lstStyle/>
                    <a:p>
                      <a:r>
                        <a:rPr lang="en-US" dirty="0" smtClean="0"/>
                        <a:t>*e</a:t>
                      </a:r>
                      <a:endParaRPr lang="en-US" dirty="0"/>
                    </a:p>
                  </a:txBody>
                  <a:tcPr/>
                </a:tc>
                <a:tc>
                  <a:txBody>
                    <a:bodyPr/>
                    <a:lstStyle/>
                    <a:p>
                      <a:r>
                        <a:rPr lang="en-US" dirty="0" err="1" smtClean="0"/>
                        <a:t>cmd</a:t>
                      </a:r>
                      <a:r>
                        <a:rPr lang="en-US" dirty="0" smtClean="0"/>
                        <a:t>[</a:t>
                      </a:r>
                      <a:r>
                        <a:rPr lang="en-US" dirty="0" smtClean="0">
                          <a:solidFill>
                            <a:srgbClr val="FF0000"/>
                          </a:solidFill>
                        </a:rPr>
                        <a:t>1</a:t>
                      </a:r>
                      <a:r>
                        <a:rPr lang="en-US" dirty="0" smtClean="0"/>
                        <a:t>]</a:t>
                      </a:r>
                      <a:endParaRPr lang="en-US" dirty="0"/>
                    </a:p>
                  </a:txBody>
                  <a:tcPr/>
                </a:tc>
              </a:tr>
              <a:tr h="370840">
                <a:tc>
                  <a:txBody>
                    <a:bodyPr/>
                    <a:lstStyle/>
                    <a:p>
                      <a:r>
                        <a:rPr lang="en-US" dirty="0" err="1" smtClean="0"/>
                        <a:t>len</a:t>
                      </a:r>
                      <a:endParaRPr lang="en-US" dirty="0"/>
                    </a:p>
                  </a:txBody>
                  <a:tcPr/>
                </a:tc>
                <a:tc>
                  <a:txBody>
                    <a:bodyPr/>
                    <a:lstStyle/>
                    <a:p>
                      <a:r>
                        <a:rPr lang="en-US" dirty="0" smtClean="0"/>
                        <a:t>8</a:t>
                      </a:r>
                      <a:endParaRPr lang="en-US" dirty="0"/>
                    </a:p>
                  </a:txBody>
                  <a:tcPr/>
                </a:tc>
              </a:tr>
              <a:tr h="370840">
                <a:tc>
                  <a:txBody>
                    <a:bodyPr/>
                    <a:lstStyle/>
                    <a:p>
                      <a:r>
                        <a:rPr lang="en-US" dirty="0" smtClean="0"/>
                        <a:t>i</a:t>
                      </a:r>
                      <a:endParaRPr lang="en-US" dirty="0"/>
                    </a:p>
                  </a:txBody>
                  <a:tcPr/>
                </a:tc>
                <a:tc>
                  <a:txBody>
                    <a:bodyPr/>
                    <a:lstStyle/>
                    <a:p>
                      <a:r>
                        <a:rPr lang="en-US" dirty="0" smtClean="0">
                          <a:solidFill>
                            <a:srgbClr val="FF0000"/>
                          </a:solidFill>
                        </a:rPr>
                        <a:t>1</a:t>
                      </a:r>
                      <a:endParaRPr lang="en-US" dirty="0">
                        <a:solidFill>
                          <a:srgbClr val="FF0000"/>
                        </a:solidFill>
                      </a:endParaRPr>
                    </a:p>
                  </a:txBody>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xmlns="" val="2664157757"/>
              </p:ext>
            </p:extLst>
          </p:nvPr>
        </p:nvGraphicFramePr>
        <p:xfrm>
          <a:off x="3581400" y="4800600"/>
          <a:ext cx="4876800" cy="863600"/>
        </p:xfrm>
        <a:graphic>
          <a:graphicData uri="http://schemas.openxmlformats.org/drawingml/2006/table">
            <a:tbl>
              <a:tblPr firstRow="1" bandRow="1">
                <a:tableStyleId>{5C22544A-7EE6-4342-B048-85BDC9FD1C3A}</a:tableStyleId>
              </a:tblPr>
              <a:tblGrid>
                <a:gridCol w="4876800"/>
              </a:tblGrid>
              <a:tr h="431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Path Condition</a:t>
                      </a:r>
                      <a:endParaRPr lang="en-US" dirty="0"/>
                    </a:p>
                  </a:txBody>
                  <a:tcPr/>
                </a:tc>
              </a:tr>
              <a:tr h="431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err="1" smtClean="0">
                          <a:solidFill>
                            <a:srgbClr val="FF0000"/>
                          </a:solidFill>
                        </a:rPr>
                        <a:t>cmd</a:t>
                      </a:r>
                      <a:r>
                        <a:rPr lang="en-US" sz="1800" dirty="0" smtClean="0">
                          <a:solidFill>
                            <a:srgbClr val="FF0000"/>
                          </a:solidFill>
                        </a:rPr>
                        <a:t>[0] ≠ ‘ ‘</a:t>
                      </a:r>
                      <a:endParaRPr lang="en-US" dirty="0" smtClean="0">
                        <a:solidFill>
                          <a:srgbClr val="FF0000"/>
                        </a:solidFill>
                      </a:endParaRPr>
                    </a:p>
                  </a:txBody>
                  <a:tcPr/>
                </a:tc>
              </a:tr>
            </a:tbl>
          </a:graphicData>
        </a:graphic>
      </p:graphicFrame>
      <p:sp>
        <p:nvSpPr>
          <p:cNvPr id="10" name="Rounded Rectangle 9"/>
          <p:cNvSpPr/>
          <p:nvPr/>
        </p:nvSpPr>
        <p:spPr>
          <a:xfrm>
            <a:off x="533400" y="3276600"/>
            <a:ext cx="4267200" cy="304800"/>
          </a:xfrm>
          <a:prstGeom prst="roundRect">
            <a:avLst/>
          </a:prstGeom>
          <a:solidFill>
            <a:schemeClr val="accent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8"/>
          <p:cNvSpPr>
            <a:spLocks noGrp="1"/>
          </p:cNvSpPr>
          <p:nvPr>
            <p:ph type="sldNum" sz="quarter" idx="12"/>
          </p:nvPr>
        </p:nvSpPr>
        <p:spPr/>
        <p:txBody>
          <a:bodyPr/>
          <a:lstStyle/>
          <a:p>
            <a:fld id="{A39B4162-AEFB-4770-944A-A55BB4716B6E}" type="slidenum">
              <a:rPr lang="en-US" smtClean="0"/>
              <a:pPr/>
              <a:t>39</a:t>
            </a:fld>
            <a:endParaRPr lang="en-US" dirty="0"/>
          </a:p>
        </p:txBody>
      </p:sp>
    </p:spTree>
    <p:extLst>
      <p:ext uri="{BB962C8B-B14F-4D97-AF65-F5344CB8AC3E}">
        <p14:creationId xmlns:p14="http://schemas.microsoft.com/office/powerpoint/2010/main" xmlns="" val="35005447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Real Bug in MPI</a:t>
            </a:r>
          </a:p>
        </p:txBody>
      </p:sp>
      <p:sp>
        <p:nvSpPr>
          <p:cNvPr id="3" name="Content Placeholder 2"/>
          <p:cNvSpPr>
            <a:spLocks noGrp="1"/>
          </p:cNvSpPr>
          <p:nvPr>
            <p:ph idx="1"/>
          </p:nvPr>
        </p:nvSpPr>
        <p:spPr/>
        <p:txBody>
          <a:bodyPr/>
          <a:lstStyle/>
          <a:p>
            <a:r>
              <a:rPr lang="en-US" dirty="0" smtClean="0"/>
              <a:t>A bug in MPI_Allgather in MPICH2-1.1</a:t>
            </a:r>
          </a:p>
          <a:p>
            <a:pPr lvl="1"/>
            <a:r>
              <a:rPr lang="en-US" dirty="0" smtClean="0"/>
              <a:t>Allgather is a collective communication procedure which allows every process gathers data from all processes</a:t>
            </a:r>
          </a:p>
        </p:txBody>
      </p:sp>
      <p:sp>
        <p:nvSpPr>
          <p:cNvPr id="6" name="Rounded Rectangle 5"/>
          <p:cNvSpPr/>
          <p:nvPr/>
        </p:nvSpPr>
        <p:spPr>
          <a:xfrm>
            <a:off x="2362200" y="4038600"/>
            <a:ext cx="533400" cy="533400"/>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7" name="Rounded Rectangle 6"/>
          <p:cNvSpPr/>
          <p:nvPr/>
        </p:nvSpPr>
        <p:spPr>
          <a:xfrm>
            <a:off x="2362200" y="4724400"/>
            <a:ext cx="533400" cy="533400"/>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8" name="Rounded Rectangle 7"/>
          <p:cNvSpPr/>
          <p:nvPr/>
        </p:nvSpPr>
        <p:spPr>
          <a:xfrm>
            <a:off x="2362200" y="5410200"/>
            <a:ext cx="533400" cy="533400"/>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 name="Rounded Rectangle 8"/>
          <p:cNvSpPr/>
          <p:nvPr/>
        </p:nvSpPr>
        <p:spPr>
          <a:xfrm>
            <a:off x="4876800" y="4038600"/>
            <a:ext cx="533400" cy="533400"/>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Rounded Rectangle 9"/>
          <p:cNvSpPr/>
          <p:nvPr/>
        </p:nvSpPr>
        <p:spPr>
          <a:xfrm>
            <a:off x="5410200" y="4038600"/>
            <a:ext cx="533400" cy="533400"/>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11" name="Rounded Rectangle 10"/>
          <p:cNvSpPr/>
          <p:nvPr/>
        </p:nvSpPr>
        <p:spPr>
          <a:xfrm>
            <a:off x="5943600" y="4038600"/>
            <a:ext cx="533400" cy="533400"/>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 name="Rounded Rectangle 11"/>
          <p:cNvSpPr/>
          <p:nvPr/>
        </p:nvSpPr>
        <p:spPr>
          <a:xfrm>
            <a:off x="4876800" y="4724400"/>
            <a:ext cx="533400" cy="533400"/>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3" name="Rounded Rectangle 12"/>
          <p:cNvSpPr/>
          <p:nvPr/>
        </p:nvSpPr>
        <p:spPr>
          <a:xfrm>
            <a:off x="5410200" y="4724400"/>
            <a:ext cx="533400" cy="533400"/>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14" name="Rounded Rectangle 13"/>
          <p:cNvSpPr/>
          <p:nvPr/>
        </p:nvSpPr>
        <p:spPr>
          <a:xfrm>
            <a:off x="5943600" y="4724400"/>
            <a:ext cx="533400" cy="533400"/>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5" name="Rounded Rectangle 14"/>
          <p:cNvSpPr/>
          <p:nvPr/>
        </p:nvSpPr>
        <p:spPr>
          <a:xfrm>
            <a:off x="4876800" y="5410200"/>
            <a:ext cx="533400" cy="533400"/>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6" name="Rounded Rectangle 15"/>
          <p:cNvSpPr/>
          <p:nvPr/>
        </p:nvSpPr>
        <p:spPr>
          <a:xfrm>
            <a:off x="5410200" y="5410200"/>
            <a:ext cx="533400" cy="533400"/>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17" name="Rounded Rectangle 16"/>
          <p:cNvSpPr/>
          <p:nvPr/>
        </p:nvSpPr>
        <p:spPr>
          <a:xfrm>
            <a:off x="5943600" y="5410200"/>
            <a:ext cx="533400" cy="533400"/>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8" name="Right Arrow 17"/>
          <p:cNvSpPr/>
          <p:nvPr/>
        </p:nvSpPr>
        <p:spPr>
          <a:xfrm>
            <a:off x="3124200" y="4648200"/>
            <a:ext cx="1143000" cy="609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Allgather</a:t>
            </a:r>
            <a:endParaRPr lang="en-US" sz="1600" dirty="0"/>
          </a:p>
        </p:txBody>
      </p:sp>
      <p:sp>
        <p:nvSpPr>
          <p:cNvPr id="19" name="TextBox 18"/>
          <p:cNvSpPr txBox="1"/>
          <p:nvPr/>
        </p:nvSpPr>
        <p:spPr>
          <a:xfrm>
            <a:off x="1828800" y="4114800"/>
            <a:ext cx="420308" cy="369332"/>
          </a:xfrm>
          <a:prstGeom prst="rect">
            <a:avLst/>
          </a:prstGeom>
          <a:noFill/>
        </p:spPr>
        <p:txBody>
          <a:bodyPr wrap="none" rtlCol="0">
            <a:spAutoFit/>
          </a:bodyPr>
          <a:lstStyle/>
          <a:p>
            <a:r>
              <a:rPr lang="en-US" dirty="0" smtClean="0"/>
              <a:t>P1</a:t>
            </a:r>
          </a:p>
        </p:txBody>
      </p:sp>
      <p:sp>
        <p:nvSpPr>
          <p:cNvPr id="20" name="TextBox 19"/>
          <p:cNvSpPr txBox="1"/>
          <p:nvPr/>
        </p:nvSpPr>
        <p:spPr>
          <a:xfrm>
            <a:off x="1828800" y="4800600"/>
            <a:ext cx="420308" cy="369332"/>
          </a:xfrm>
          <a:prstGeom prst="rect">
            <a:avLst/>
          </a:prstGeom>
          <a:noFill/>
        </p:spPr>
        <p:txBody>
          <a:bodyPr wrap="none" rtlCol="0">
            <a:spAutoFit/>
          </a:bodyPr>
          <a:lstStyle/>
          <a:p>
            <a:r>
              <a:rPr lang="en-US" dirty="0" smtClean="0"/>
              <a:t>P2</a:t>
            </a:r>
          </a:p>
        </p:txBody>
      </p:sp>
      <p:sp>
        <p:nvSpPr>
          <p:cNvPr id="21" name="TextBox 20"/>
          <p:cNvSpPr txBox="1"/>
          <p:nvPr/>
        </p:nvSpPr>
        <p:spPr>
          <a:xfrm>
            <a:off x="1828800" y="5486400"/>
            <a:ext cx="420308" cy="369332"/>
          </a:xfrm>
          <a:prstGeom prst="rect">
            <a:avLst/>
          </a:prstGeom>
          <a:noFill/>
        </p:spPr>
        <p:txBody>
          <a:bodyPr wrap="none" rtlCol="0">
            <a:spAutoFit/>
          </a:bodyPr>
          <a:lstStyle/>
          <a:p>
            <a:r>
              <a:rPr lang="en-US" dirty="0" smtClean="0"/>
              <a:t>P3</a:t>
            </a:r>
          </a:p>
        </p:txBody>
      </p:sp>
      <p:sp>
        <p:nvSpPr>
          <p:cNvPr id="22" name="TextBox 21"/>
          <p:cNvSpPr txBox="1"/>
          <p:nvPr/>
        </p:nvSpPr>
        <p:spPr>
          <a:xfrm>
            <a:off x="4343400" y="4114800"/>
            <a:ext cx="420308" cy="369332"/>
          </a:xfrm>
          <a:prstGeom prst="rect">
            <a:avLst/>
          </a:prstGeom>
          <a:noFill/>
        </p:spPr>
        <p:txBody>
          <a:bodyPr wrap="none" rtlCol="0">
            <a:spAutoFit/>
          </a:bodyPr>
          <a:lstStyle/>
          <a:p>
            <a:r>
              <a:rPr lang="en-US" dirty="0" smtClean="0"/>
              <a:t>P1</a:t>
            </a:r>
          </a:p>
        </p:txBody>
      </p:sp>
      <p:sp>
        <p:nvSpPr>
          <p:cNvPr id="23" name="TextBox 22"/>
          <p:cNvSpPr txBox="1"/>
          <p:nvPr/>
        </p:nvSpPr>
        <p:spPr>
          <a:xfrm>
            <a:off x="4343400" y="4800600"/>
            <a:ext cx="420308" cy="369332"/>
          </a:xfrm>
          <a:prstGeom prst="rect">
            <a:avLst/>
          </a:prstGeom>
          <a:noFill/>
        </p:spPr>
        <p:txBody>
          <a:bodyPr wrap="none" rtlCol="0">
            <a:spAutoFit/>
          </a:bodyPr>
          <a:lstStyle/>
          <a:p>
            <a:r>
              <a:rPr lang="en-US" dirty="0" smtClean="0"/>
              <a:t>P2</a:t>
            </a:r>
          </a:p>
        </p:txBody>
      </p:sp>
      <p:sp>
        <p:nvSpPr>
          <p:cNvPr id="24" name="TextBox 23"/>
          <p:cNvSpPr txBox="1"/>
          <p:nvPr/>
        </p:nvSpPr>
        <p:spPr>
          <a:xfrm>
            <a:off x="4343400" y="5486400"/>
            <a:ext cx="420308" cy="369332"/>
          </a:xfrm>
          <a:prstGeom prst="rect">
            <a:avLst/>
          </a:prstGeom>
          <a:noFill/>
        </p:spPr>
        <p:txBody>
          <a:bodyPr wrap="none" rtlCol="0">
            <a:spAutoFit/>
          </a:bodyPr>
          <a:lstStyle/>
          <a:p>
            <a:r>
              <a:rPr lang="en-US" dirty="0" smtClean="0"/>
              <a:t>P3</a:t>
            </a:r>
          </a:p>
        </p:txBody>
      </p:sp>
      <p:sp>
        <p:nvSpPr>
          <p:cNvPr id="25" name="Slide Number Placeholder 24"/>
          <p:cNvSpPr>
            <a:spLocks noGrp="1"/>
          </p:cNvSpPr>
          <p:nvPr>
            <p:ph type="sldNum" sz="quarter" idx="12"/>
          </p:nvPr>
        </p:nvSpPr>
        <p:spPr/>
        <p:txBody>
          <a:bodyPr/>
          <a:lstStyle/>
          <a:p>
            <a:fld id="{A39B4162-AEFB-4770-944A-A55BB4716B6E}" type="slidenum">
              <a:rPr lang="en-US" smtClean="0"/>
              <a:pPr/>
              <a:t>4</a:t>
            </a:fld>
            <a:endParaRPr lang="en-US" dirty="0"/>
          </a:p>
        </p:txBody>
      </p:sp>
    </p:spTree>
    <p:extLst>
      <p:ext uri="{BB962C8B-B14F-4D97-AF65-F5344CB8AC3E}">
        <p14:creationId xmlns:p14="http://schemas.microsoft.com/office/powerpoint/2010/main" xmlns="" val="3928083630"/>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Symbolic Execution</a:t>
            </a:r>
            <a:endParaRPr lang="en-US" dirty="0"/>
          </a:p>
        </p:txBody>
      </p:sp>
      <p:sp>
        <p:nvSpPr>
          <p:cNvPr id="3" name="Content Placeholder 2"/>
          <p:cNvSpPr>
            <a:spLocks noGrp="1"/>
          </p:cNvSpPr>
          <p:nvPr>
            <p:ph idx="1"/>
          </p:nvPr>
        </p:nvSpPr>
        <p:spPr>
          <a:xfrm>
            <a:off x="457200" y="1600201"/>
            <a:ext cx="4419600" cy="3657599"/>
          </a:xfrm>
        </p:spPr>
        <p:txBody>
          <a:bodyPr>
            <a:noAutofit/>
          </a:bodyPr>
          <a:lstStyle/>
          <a:p>
            <a:pPr>
              <a:buNone/>
            </a:pPr>
            <a:r>
              <a:rPr lang="en-US" sz="1800" dirty="0" err="1" smtClean="0">
                <a:latin typeface="Comic Sans MS" pitchFamily="66" charset="0"/>
              </a:rPr>
              <a:t>tokenize_command</a:t>
            </a:r>
            <a:r>
              <a:rPr lang="en-US" sz="1800" dirty="0" smtClean="0">
                <a:latin typeface="Comic Sans MS" pitchFamily="66" charset="0"/>
              </a:rPr>
              <a:t>(char *</a:t>
            </a:r>
            <a:r>
              <a:rPr lang="en-US" sz="1800" dirty="0" err="1" smtClean="0">
                <a:latin typeface="Comic Sans MS" pitchFamily="66" charset="0"/>
              </a:rPr>
              <a:t>cmd</a:t>
            </a:r>
            <a:r>
              <a:rPr lang="en-US" sz="1800" dirty="0" smtClean="0">
                <a:latin typeface="Comic Sans MS" pitchFamily="66" charset="0"/>
              </a:rPr>
              <a:t>,…) {</a:t>
            </a:r>
          </a:p>
          <a:p>
            <a:pPr>
              <a:buNone/>
            </a:pPr>
            <a:r>
              <a:rPr lang="en-US" sz="1800" dirty="0" smtClean="0">
                <a:latin typeface="Comic Sans MS" pitchFamily="66" charset="0"/>
              </a:rPr>
              <a:t>  char *s, *e;</a:t>
            </a:r>
          </a:p>
          <a:p>
            <a:pPr>
              <a:buNone/>
            </a:pPr>
            <a:r>
              <a:rPr lang="en-US" sz="1800" dirty="0" smtClean="0">
                <a:latin typeface="Comic Sans MS" pitchFamily="66" charset="0"/>
              </a:rPr>
              <a:t>  </a:t>
            </a:r>
            <a:r>
              <a:rPr lang="en-US" sz="1800" dirty="0" err="1" smtClean="0">
                <a:latin typeface="Comic Sans MS" pitchFamily="66" charset="0"/>
              </a:rPr>
              <a:t>size_t</a:t>
            </a:r>
            <a:r>
              <a:rPr lang="en-US" sz="1800" dirty="0" smtClean="0">
                <a:latin typeface="Comic Sans MS" pitchFamily="66" charset="0"/>
              </a:rPr>
              <a:t> </a:t>
            </a:r>
            <a:r>
              <a:rPr lang="en-US" sz="1800" dirty="0" err="1" smtClean="0">
                <a:latin typeface="Comic Sans MS" pitchFamily="66" charset="0"/>
              </a:rPr>
              <a:t>len</a:t>
            </a:r>
            <a:r>
              <a:rPr lang="en-US" sz="1800" dirty="0" smtClean="0">
                <a:latin typeface="Comic Sans MS" pitchFamily="66" charset="0"/>
              </a:rPr>
              <a:t> = </a:t>
            </a:r>
            <a:r>
              <a:rPr lang="en-US" sz="1800" dirty="0" err="1" smtClean="0">
                <a:latin typeface="Comic Sans MS" pitchFamily="66" charset="0"/>
              </a:rPr>
              <a:t>strlen</a:t>
            </a:r>
            <a:r>
              <a:rPr lang="en-US" sz="1800" dirty="0" smtClean="0">
                <a:latin typeface="Comic Sans MS" pitchFamily="66" charset="0"/>
              </a:rPr>
              <a:t>(</a:t>
            </a:r>
            <a:r>
              <a:rPr lang="en-US" sz="1800" dirty="0" err="1" smtClean="0">
                <a:latin typeface="Comic Sans MS" pitchFamily="66" charset="0"/>
              </a:rPr>
              <a:t>cmd</a:t>
            </a:r>
            <a:r>
              <a:rPr lang="en-US" sz="1800" dirty="0" smtClean="0">
                <a:latin typeface="Comic Sans MS" pitchFamily="66" charset="0"/>
              </a:rPr>
              <a:t>);</a:t>
            </a:r>
          </a:p>
          <a:p>
            <a:pPr>
              <a:buNone/>
            </a:pPr>
            <a:r>
              <a:rPr lang="en-US" sz="1800" dirty="0" smtClean="0">
                <a:latin typeface="Comic Sans MS" pitchFamily="66" charset="0"/>
              </a:rPr>
              <a:t>  unsigned </a:t>
            </a:r>
            <a:r>
              <a:rPr lang="en-US" sz="1800" dirty="0" err="1" smtClean="0">
                <a:latin typeface="Comic Sans MS" pitchFamily="66" charset="0"/>
              </a:rPr>
              <a:t>int</a:t>
            </a:r>
            <a:r>
              <a:rPr lang="en-US" sz="1800" dirty="0" smtClean="0">
                <a:latin typeface="Comic Sans MS" pitchFamily="66" charset="0"/>
              </a:rPr>
              <a:t> i = 0;</a:t>
            </a:r>
          </a:p>
          <a:p>
            <a:pPr>
              <a:buNone/>
            </a:pPr>
            <a:r>
              <a:rPr lang="en-US" sz="1800" dirty="0" smtClean="0">
                <a:latin typeface="Comic Sans MS" pitchFamily="66" charset="0"/>
              </a:rPr>
              <a:t>  s = e = </a:t>
            </a:r>
            <a:r>
              <a:rPr lang="en-US" sz="1800" dirty="0" err="1" smtClean="0">
                <a:latin typeface="Comic Sans MS" pitchFamily="66" charset="0"/>
              </a:rPr>
              <a:t>cmd</a:t>
            </a:r>
            <a:r>
              <a:rPr lang="en-US" sz="1800" dirty="0" smtClean="0">
                <a:latin typeface="Comic Sans MS" pitchFamily="66" charset="0"/>
              </a:rPr>
              <a:t>;</a:t>
            </a:r>
          </a:p>
          <a:p>
            <a:pPr>
              <a:buNone/>
            </a:pPr>
            <a:r>
              <a:rPr lang="en-US" sz="1800" dirty="0" smtClean="0">
                <a:latin typeface="Comic Sans MS" pitchFamily="66" charset="0"/>
              </a:rPr>
              <a:t>  for (i = 0; i &lt; </a:t>
            </a:r>
            <a:r>
              <a:rPr lang="en-US" sz="1800" dirty="0" err="1" smtClean="0">
                <a:latin typeface="Comic Sans MS" pitchFamily="66" charset="0"/>
              </a:rPr>
              <a:t>len</a:t>
            </a:r>
            <a:r>
              <a:rPr lang="en-US" sz="1800" dirty="0" smtClean="0">
                <a:latin typeface="Comic Sans MS" pitchFamily="66" charset="0"/>
              </a:rPr>
              <a:t>; i++, e++) {</a:t>
            </a:r>
          </a:p>
          <a:p>
            <a:pPr>
              <a:buNone/>
            </a:pPr>
            <a:r>
              <a:rPr lang="en-US" sz="1800" dirty="0" smtClean="0">
                <a:latin typeface="Comic Sans MS" pitchFamily="66" charset="0"/>
              </a:rPr>
              <a:t>    if (*e == ’ ’) {</a:t>
            </a:r>
          </a:p>
          <a:p>
            <a:pPr>
              <a:buNone/>
            </a:pPr>
            <a:r>
              <a:rPr lang="en-US" sz="1800" dirty="0" smtClean="0">
                <a:latin typeface="Comic Sans MS" pitchFamily="66" charset="0"/>
              </a:rPr>
              <a:t>      if (s != e) { /* add a new token */ }</a:t>
            </a:r>
          </a:p>
          <a:p>
            <a:pPr>
              <a:buNone/>
            </a:pPr>
            <a:r>
              <a:rPr lang="en-US" sz="1800" dirty="0" smtClean="0">
                <a:latin typeface="Comic Sans MS" pitchFamily="66" charset="0"/>
              </a:rPr>
              <a:t>      s = e + 1;</a:t>
            </a:r>
          </a:p>
          <a:p>
            <a:pPr>
              <a:buNone/>
            </a:pPr>
            <a:r>
              <a:rPr lang="en-US" sz="1800" dirty="0" smtClean="0">
                <a:latin typeface="Comic Sans MS" pitchFamily="66" charset="0"/>
              </a:rPr>
              <a:t>    }</a:t>
            </a:r>
          </a:p>
          <a:p>
            <a:pPr>
              <a:buNone/>
            </a:pPr>
            <a:r>
              <a:rPr lang="en-US" sz="1800" dirty="0" smtClean="0">
                <a:latin typeface="Comic Sans MS" pitchFamily="66" charset="0"/>
              </a:rPr>
              <a:t>  }</a:t>
            </a:r>
          </a:p>
        </p:txBody>
      </p:sp>
      <p:graphicFrame>
        <p:nvGraphicFramePr>
          <p:cNvPr id="5" name="Table 4"/>
          <p:cNvGraphicFramePr>
            <a:graphicFrameLocks noGrp="1"/>
          </p:cNvGraphicFramePr>
          <p:nvPr>
            <p:extLst>
              <p:ext uri="{D42A27DB-BD31-4B8C-83A1-F6EECF244321}">
                <p14:modId xmlns:p14="http://schemas.microsoft.com/office/powerpoint/2010/main" xmlns="" val="3088598155"/>
              </p:ext>
            </p:extLst>
          </p:nvPr>
        </p:nvGraphicFramePr>
        <p:xfrm>
          <a:off x="5867400" y="1676400"/>
          <a:ext cx="2590800" cy="2966720"/>
        </p:xfrm>
        <a:graphic>
          <a:graphicData uri="http://schemas.openxmlformats.org/drawingml/2006/table">
            <a:tbl>
              <a:tblPr firstRow="1" bandRow="1">
                <a:tableStyleId>{5C22544A-7EE6-4342-B048-85BDC9FD1C3A}</a:tableStyleId>
              </a:tblPr>
              <a:tblGrid>
                <a:gridCol w="986971"/>
                <a:gridCol w="1603829"/>
              </a:tblGrid>
              <a:tr h="370840">
                <a:tc>
                  <a:txBody>
                    <a:bodyPr/>
                    <a:lstStyle/>
                    <a:p>
                      <a:r>
                        <a:rPr lang="en-US" dirty="0" smtClean="0"/>
                        <a:t>Variable</a:t>
                      </a:r>
                      <a:endParaRPr lang="en-US" dirty="0"/>
                    </a:p>
                  </a:txBody>
                  <a:tcPr/>
                </a:tc>
                <a:tc>
                  <a:txBody>
                    <a:bodyPr/>
                    <a:lstStyle/>
                    <a:p>
                      <a:r>
                        <a:rPr lang="en-US" dirty="0" smtClean="0"/>
                        <a:t>Value</a:t>
                      </a:r>
                      <a:endParaRPr lang="en-US" dirty="0"/>
                    </a:p>
                  </a:txBody>
                  <a:tcPr/>
                </a:tc>
              </a:tr>
              <a:tr h="370840">
                <a:tc>
                  <a:txBody>
                    <a:bodyPr/>
                    <a:lstStyle/>
                    <a:p>
                      <a:r>
                        <a:rPr lang="en-US" dirty="0" err="1" smtClean="0"/>
                        <a:t>cmd</a:t>
                      </a:r>
                      <a:endParaRPr lang="en-US" dirty="0"/>
                    </a:p>
                  </a:txBody>
                  <a:tcPr/>
                </a:tc>
                <a:tc>
                  <a:txBody>
                    <a:bodyPr/>
                    <a:lstStyle/>
                    <a:p>
                      <a:r>
                        <a:rPr lang="en-US" dirty="0" smtClean="0"/>
                        <a:t>symbolic</a:t>
                      </a:r>
                      <a:endParaRPr lang="en-US" dirty="0"/>
                    </a:p>
                  </a:txBody>
                  <a:tcPr/>
                </a:tc>
              </a:tr>
              <a:tr h="370840">
                <a:tc>
                  <a:txBody>
                    <a:bodyPr/>
                    <a:lstStyle/>
                    <a:p>
                      <a:r>
                        <a:rPr lang="en-US" dirty="0" smtClean="0"/>
                        <a:t>s</a:t>
                      </a:r>
                      <a:endParaRPr lang="en-US" dirty="0"/>
                    </a:p>
                  </a:txBody>
                  <a:tcPr/>
                </a:tc>
                <a:tc>
                  <a:txBody>
                    <a:bodyPr/>
                    <a:lstStyle/>
                    <a:p>
                      <a:r>
                        <a:rPr lang="en-US" dirty="0" smtClean="0"/>
                        <a:t>0x1000</a:t>
                      </a:r>
                      <a:endParaRPr lang="en-US" dirty="0"/>
                    </a:p>
                  </a:txBody>
                  <a:tcPr/>
                </a:tc>
              </a:tr>
              <a:tr h="370840">
                <a:tc>
                  <a:txBody>
                    <a:bodyPr/>
                    <a:lstStyle/>
                    <a:p>
                      <a:r>
                        <a:rPr lang="en-US" dirty="0" smtClean="0"/>
                        <a:t>*s</a:t>
                      </a:r>
                      <a:endParaRPr lang="en-US" dirty="0"/>
                    </a:p>
                  </a:txBody>
                  <a:tcPr/>
                </a:tc>
                <a:tc>
                  <a:txBody>
                    <a:bodyPr/>
                    <a:lstStyle/>
                    <a:p>
                      <a:r>
                        <a:rPr lang="en-US" dirty="0" err="1" smtClean="0"/>
                        <a:t>cmd</a:t>
                      </a:r>
                      <a:r>
                        <a:rPr lang="en-US" dirty="0" smtClean="0"/>
                        <a:t>[0]</a:t>
                      </a:r>
                      <a:endParaRPr lang="en-US" dirty="0"/>
                    </a:p>
                  </a:txBody>
                  <a:tcPr/>
                </a:tc>
              </a:tr>
              <a:tr h="370840">
                <a:tc>
                  <a:txBody>
                    <a:bodyPr/>
                    <a:lstStyle/>
                    <a:p>
                      <a:r>
                        <a:rPr lang="en-US" dirty="0" smtClean="0"/>
                        <a:t>e</a:t>
                      </a:r>
                      <a:endParaRPr lang="en-US" dirty="0"/>
                    </a:p>
                  </a:txBody>
                  <a:tcPr/>
                </a:tc>
                <a:tc>
                  <a:txBody>
                    <a:bodyPr/>
                    <a:lstStyle/>
                    <a:p>
                      <a:r>
                        <a:rPr lang="en-US" dirty="0" smtClean="0">
                          <a:solidFill>
                            <a:schemeClr val="tx1"/>
                          </a:solidFill>
                        </a:rPr>
                        <a:t>0x1001</a:t>
                      </a:r>
                      <a:endParaRPr lang="en-US" dirty="0">
                        <a:solidFill>
                          <a:schemeClr val="tx1"/>
                        </a:solidFill>
                      </a:endParaRPr>
                    </a:p>
                  </a:txBody>
                  <a:tcPr/>
                </a:tc>
              </a:tr>
              <a:tr h="370840">
                <a:tc>
                  <a:txBody>
                    <a:bodyPr/>
                    <a:lstStyle/>
                    <a:p>
                      <a:r>
                        <a:rPr lang="en-US" dirty="0" smtClean="0"/>
                        <a:t>*e</a:t>
                      </a:r>
                      <a:endParaRPr lang="en-US" dirty="0"/>
                    </a:p>
                  </a:txBody>
                  <a:tcPr/>
                </a:tc>
                <a:tc>
                  <a:txBody>
                    <a:bodyPr/>
                    <a:lstStyle/>
                    <a:p>
                      <a:r>
                        <a:rPr lang="en-US" dirty="0" err="1" smtClean="0"/>
                        <a:t>cmd</a:t>
                      </a:r>
                      <a:r>
                        <a:rPr lang="en-US" dirty="0" smtClean="0"/>
                        <a:t>[</a:t>
                      </a:r>
                      <a:r>
                        <a:rPr lang="en-US" dirty="0" smtClean="0">
                          <a:solidFill>
                            <a:schemeClr val="tx1"/>
                          </a:solidFill>
                        </a:rPr>
                        <a:t>1</a:t>
                      </a:r>
                      <a:r>
                        <a:rPr lang="en-US" dirty="0" smtClean="0"/>
                        <a:t>]</a:t>
                      </a:r>
                      <a:endParaRPr lang="en-US" dirty="0"/>
                    </a:p>
                  </a:txBody>
                  <a:tcPr/>
                </a:tc>
              </a:tr>
              <a:tr h="370840">
                <a:tc>
                  <a:txBody>
                    <a:bodyPr/>
                    <a:lstStyle/>
                    <a:p>
                      <a:r>
                        <a:rPr lang="en-US" dirty="0" err="1" smtClean="0"/>
                        <a:t>len</a:t>
                      </a:r>
                      <a:endParaRPr lang="en-US" dirty="0"/>
                    </a:p>
                  </a:txBody>
                  <a:tcPr/>
                </a:tc>
                <a:tc>
                  <a:txBody>
                    <a:bodyPr/>
                    <a:lstStyle/>
                    <a:p>
                      <a:r>
                        <a:rPr lang="en-US" dirty="0" smtClean="0"/>
                        <a:t>8</a:t>
                      </a:r>
                      <a:endParaRPr lang="en-US" dirty="0"/>
                    </a:p>
                  </a:txBody>
                  <a:tcPr/>
                </a:tc>
              </a:tr>
              <a:tr h="370840">
                <a:tc>
                  <a:txBody>
                    <a:bodyPr/>
                    <a:lstStyle/>
                    <a:p>
                      <a:r>
                        <a:rPr lang="en-US" dirty="0" smtClean="0"/>
                        <a:t>i</a:t>
                      </a:r>
                      <a:endParaRPr lang="en-US" dirty="0"/>
                    </a:p>
                  </a:txBody>
                  <a:tcPr/>
                </a:tc>
                <a:tc>
                  <a:txBody>
                    <a:bodyPr/>
                    <a:lstStyle/>
                    <a:p>
                      <a:r>
                        <a:rPr lang="en-US" dirty="0" smtClean="0">
                          <a:solidFill>
                            <a:schemeClr val="tx1"/>
                          </a:solidFill>
                        </a:rPr>
                        <a:t>1</a:t>
                      </a:r>
                      <a:endParaRPr lang="en-US" dirty="0">
                        <a:solidFill>
                          <a:schemeClr val="tx1"/>
                        </a:solidFill>
                      </a:endParaRPr>
                    </a:p>
                  </a:txBody>
                  <a:tcPr/>
                </a:tc>
              </a:tr>
            </a:tbl>
          </a:graphicData>
        </a:graphic>
      </p:graphicFrame>
      <p:graphicFrame>
        <p:nvGraphicFramePr>
          <p:cNvPr id="8" name="Table 7"/>
          <p:cNvGraphicFramePr>
            <a:graphicFrameLocks noGrp="1"/>
          </p:cNvGraphicFramePr>
          <p:nvPr/>
        </p:nvGraphicFramePr>
        <p:xfrm>
          <a:off x="3581400" y="4800600"/>
          <a:ext cx="4876800" cy="863600"/>
        </p:xfrm>
        <a:graphic>
          <a:graphicData uri="http://schemas.openxmlformats.org/drawingml/2006/table">
            <a:tbl>
              <a:tblPr firstRow="1" bandRow="1">
                <a:tableStyleId>{5C22544A-7EE6-4342-B048-85BDC9FD1C3A}</a:tableStyleId>
              </a:tblPr>
              <a:tblGrid>
                <a:gridCol w="4876800"/>
              </a:tblGrid>
              <a:tr h="431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Path Condition</a:t>
                      </a:r>
                      <a:endParaRPr lang="en-US" dirty="0"/>
                    </a:p>
                  </a:txBody>
                  <a:tcPr/>
                </a:tc>
              </a:tr>
              <a:tr h="431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err="1" smtClean="0"/>
                        <a:t>cmd</a:t>
                      </a:r>
                      <a:r>
                        <a:rPr lang="en-US" sz="1800" dirty="0" smtClean="0"/>
                        <a:t>[0] ≠ ‘ ‘</a:t>
                      </a:r>
                      <a:endParaRPr lang="en-US" dirty="0" smtClean="0"/>
                    </a:p>
                  </a:txBody>
                  <a:tcPr/>
                </a:tc>
              </a:tr>
            </a:tbl>
          </a:graphicData>
        </a:graphic>
      </p:graphicFrame>
      <p:sp>
        <p:nvSpPr>
          <p:cNvPr id="10" name="Rounded Rectangle 9"/>
          <p:cNvSpPr/>
          <p:nvPr/>
        </p:nvSpPr>
        <p:spPr>
          <a:xfrm>
            <a:off x="533400" y="3581400"/>
            <a:ext cx="4267200" cy="304800"/>
          </a:xfrm>
          <a:prstGeom prst="roundRect">
            <a:avLst/>
          </a:prstGeom>
          <a:solidFill>
            <a:schemeClr val="accent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0000"/>
                </a:solidFill>
              </a:rPr>
              <a:t>fork!</a:t>
            </a:r>
            <a:endParaRPr lang="en-US" dirty="0">
              <a:solidFill>
                <a:srgbClr val="FF0000"/>
              </a:solidFill>
            </a:endParaRPr>
          </a:p>
        </p:txBody>
      </p:sp>
      <p:sp>
        <p:nvSpPr>
          <p:cNvPr id="9" name="Slide Number Placeholder 8"/>
          <p:cNvSpPr>
            <a:spLocks noGrp="1"/>
          </p:cNvSpPr>
          <p:nvPr>
            <p:ph type="sldNum" sz="quarter" idx="12"/>
          </p:nvPr>
        </p:nvSpPr>
        <p:spPr/>
        <p:txBody>
          <a:bodyPr/>
          <a:lstStyle/>
          <a:p>
            <a:fld id="{A39B4162-AEFB-4770-944A-A55BB4716B6E}" type="slidenum">
              <a:rPr lang="en-US" smtClean="0"/>
              <a:pPr/>
              <a:t>40</a:t>
            </a:fld>
            <a:endParaRPr lang="en-US" dirty="0"/>
          </a:p>
        </p:txBody>
      </p:sp>
    </p:spTree>
    <p:extLst>
      <p:ext uri="{BB962C8B-B14F-4D97-AF65-F5344CB8AC3E}">
        <p14:creationId xmlns:p14="http://schemas.microsoft.com/office/powerpoint/2010/main" xmlns="" val="205045910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Symbolic Execution</a:t>
            </a:r>
            <a:endParaRPr lang="en-US" dirty="0"/>
          </a:p>
        </p:txBody>
      </p:sp>
      <p:sp>
        <p:nvSpPr>
          <p:cNvPr id="3" name="Content Placeholder 2"/>
          <p:cNvSpPr>
            <a:spLocks noGrp="1"/>
          </p:cNvSpPr>
          <p:nvPr>
            <p:ph idx="1"/>
          </p:nvPr>
        </p:nvSpPr>
        <p:spPr>
          <a:xfrm>
            <a:off x="457200" y="1600201"/>
            <a:ext cx="4419600" cy="3657599"/>
          </a:xfrm>
        </p:spPr>
        <p:txBody>
          <a:bodyPr>
            <a:noAutofit/>
          </a:bodyPr>
          <a:lstStyle/>
          <a:p>
            <a:pPr>
              <a:buNone/>
            </a:pPr>
            <a:r>
              <a:rPr lang="en-US" sz="1800" dirty="0" err="1" smtClean="0">
                <a:latin typeface="Comic Sans MS" pitchFamily="66" charset="0"/>
              </a:rPr>
              <a:t>tokenize_command</a:t>
            </a:r>
            <a:r>
              <a:rPr lang="en-US" sz="1800" dirty="0" smtClean="0">
                <a:latin typeface="Comic Sans MS" pitchFamily="66" charset="0"/>
              </a:rPr>
              <a:t>(char *</a:t>
            </a:r>
            <a:r>
              <a:rPr lang="en-US" sz="1800" dirty="0" err="1" smtClean="0">
                <a:latin typeface="Comic Sans MS" pitchFamily="66" charset="0"/>
              </a:rPr>
              <a:t>cmd</a:t>
            </a:r>
            <a:r>
              <a:rPr lang="en-US" sz="1800" dirty="0" smtClean="0">
                <a:latin typeface="Comic Sans MS" pitchFamily="66" charset="0"/>
              </a:rPr>
              <a:t>,…) {</a:t>
            </a:r>
          </a:p>
          <a:p>
            <a:pPr>
              <a:buNone/>
            </a:pPr>
            <a:r>
              <a:rPr lang="en-US" sz="1800" dirty="0" smtClean="0">
                <a:latin typeface="Comic Sans MS" pitchFamily="66" charset="0"/>
              </a:rPr>
              <a:t>  char *s, *e;</a:t>
            </a:r>
          </a:p>
          <a:p>
            <a:pPr>
              <a:buNone/>
            </a:pPr>
            <a:r>
              <a:rPr lang="en-US" sz="1800" dirty="0" smtClean="0">
                <a:latin typeface="Comic Sans MS" pitchFamily="66" charset="0"/>
              </a:rPr>
              <a:t>  </a:t>
            </a:r>
            <a:r>
              <a:rPr lang="en-US" sz="1800" dirty="0" err="1" smtClean="0">
                <a:latin typeface="Comic Sans MS" pitchFamily="66" charset="0"/>
              </a:rPr>
              <a:t>size_t</a:t>
            </a:r>
            <a:r>
              <a:rPr lang="en-US" sz="1800" dirty="0" smtClean="0">
                <a:latin typeface="Comic Sans MS" pitchFamily="66" charset="0"/>
              </a:rPr>
              <a:t> </a:t>
            </a:r>
            <a:r>
              <a:rPr lang="en-US" sz="1800" dirty="0" err="1" smtClean="0">
                <a:latin typeface="Comic Sans MS" pitchFamily="66" charset="0"/>
              </a:rPr>
              <a:t>len</a:t>
            </a:r>
            <a:r>
              <a:rPr lang="en-US" sz="1800" dirty="0" smtClean="0">
                <a:latin typeface="Comic Sans MS" pitchFamily="66" charset="0"/>
              </a:rPr>
              <a:t> = </a:t>
            </a:r>
            <a:r>
              <a:rPr lang="en-US" sz="1800" dirty="0" err="1" smtClean="0">
                <a:latin typeface="Comic Sans MS" pitchFamily="66" charset="0"/>
              </a:rPr>
              <a:t>strlen</a:t>
            </a:r>
            <a:r>
              <a:rPr lang="en-US" sz="1800" dirty="0" smtClean="0">
                <a:latin typeface="Comic Sans MS" pitchFamily="66" charset="0"/>
              </a:rPr>
              <a:t>(</a:t>
            </a:r>
            <a:r>
              <a:rPr lang="en-US" sz="1800" dirty="0" err="1" smtClean="0">
                <a:latin typeface="Comic Sans MS" pitchFamily="66" charset="0"/>
              </a:rPr>
              <a:t>cmd</a:t>
            </a:r>
            <a:r>
              <a:rPr lang="en-US" sz="1800" dirty="0" smtClean="0">
                <a:latin typeface="Comic Sans MS" pitchFamily="66" charset="0"/>
              </a:rPr>
              <a:t>);</a:t>
            </a:r>
          </a:p>
          <a:p>
            <a:pPr>
              <a:buNone/>
            </a:pPr>
            <a:r>
              <a:rPr lang="en-US" sz="1800" dirty="0" smtClean="0">
                <a:latin typeface="Comic Sans MS" pitchFamily="66" charset="0"/>
              </a:rPr>
              <a:t>  unsigned </a:t>
            </a:r>
            <a:r>
              <a:rPr lang="en-US" sz="1800" dirty="0" err="1" smtClean="0">
                <a:latin typeface="Comic Sans MS" pitchFamily="66" charset="0"/>
              </a:rPr>
              <a:t>int</a:t>
            </a:r>
            <a:r>
              <a:rPr lang="en-US" sz="1800" dirty="0" smtClean="0">
                <a:latin typeface="Comic Sans MS" pitchFamily="66" charset="0"/>
              </a:rPr>
              <a:t> i = 0;</a:t>
            </a:r>
          </a:p>
          <a:p>
            <a:pPr>
              <a:buNone/>
            </a:pPr>
            <a:r>
              <a:rPr lang="en-US" sz="1800" dirty="0" smtClean="0">
                <a:latin typeface="Comic Sans MS" pitchFamily="66" charset="0"/>
              </a:rPr>
              <a:t>  s = e = </a:t>
            </a:r>
            <a:r>
              <a:rPr lang="en-US" sz="1800" dirty="0" err="1" smtClean="0">
                <a:latin typeface="Comic Sans MS" pitchFamily="66" charset="0"/>
              </a:rPr>
              <a:t>cmd</a:t>
            </a:r>
            <a:r>
              <a:rPr lang="en-US" sz="1800" dirty="0" smtClean="0">
                <a:latin typeface="Comic Sans MS" pitchFamily="66" charset="0"/>
              </a:rPr>
              <a:t>;</a:t>
            </a:r>
          </a:p>
          <a:p>
            <a:pPr>
              <a:buNone/>
            </a:pPr>
            <a:r>
              <a:rPr lang="en-US" sz="1800" dirty="0" smtClean="0">
                <a:latin typeface="Comic Sans MS" pitchFamily="66" charset="0"/>
              </a:rPr>
              <a:t>  for (i = 0; i &lt; </a:t>
            </a:r>
            <a:r>
              <a:rPr lang="en-US" sz="1800" dirty="0" err="1" smtClean="0">
                <a:latin typeface="Comic Sans MS" pitchFamily="66" charset="0"/>
              </a:rPr>
              <a:t>len</a:t>
            </a:r>
            <a:r>
              <a:rPr lang="en-US" sz="1800" dirty="0" smtClean="0">
                <a:latin typeface="Comic Sans MS" pitchFamily="66" charset="0"/>
              </a:rPr>
              <a:t>; i++, e++) {</a:t>
            </a:r>
          </a:p>
          <a:p>
            <a:pPr>
              <a:buNone/>
            </a:pPr>
            <a:r>
              <a:rPr lang="en-US" sz="1800" dirty="0" smtClean="0">
                <a:latin typeface="Comic Sans MS" pitchFamily="66" charset="0"/>
              </a:rPr>
              <a:t>    if (*e == ’ ’) {</a:t>
            </a:r>
          </a:p>
          <a:p>
            <a:pPr>
              <a:buNone/>
            </a:pPr>
            <a:r>
              <a:rPr lang="en-US" sz="1800" dirty="0" smtClean="0">
                <a:latin typeface="Comic Sans MS" pitchFamily="66" charset="0"/>
              </a:rPr>
              <a:t>      if (s != e) { /* add a new token */ }</a:t>
            </a:r>
          </a:p>
          <a:p>
            <a:pPr>
              <a:buNone/>
            </a:pPr>
            <a:r>
              <a:rPr lang="en-US" sz="1800" dirty="0" smtClean="0">
                <a:latin typeface="Comic Sans MS" pitchFamily="66" charset="0"/>
              </a:rPr>
              <a:t>      s = e + 1;</a:t>
            </a:r>
          </a:p>
          <a:p>
            <a:pPr>
              <a:buNone/>
            </a:pPr>
            <a:r>
              <a:rPr lang="en-US" sz="1800" dirty="0" smtClean="0">
                <a:latin typeface="Comic Sans MS" pitchFamily="66" charset="0"/>
              </a:rPr>
              <a:t>    }</a:t>
            </a:r>
          </a:p>
          <a:p>
            <a:pPr>
              <a:buNone/>
            </a:pPr>
            <a:r>
              <a:rPr lang="en-US" sz="1800" dirty="0" smtClean="0">
                <a:latin typeface="Comic Sans MS" pitchFamily="66" charset="0"/>
              </a:rPr>
              <a:t>  }</a:t>
            </a:r>
          </a:p>
        </p:txBody>
      </p:sp>
      <p:graphicFrame>
        <p:nvGraphicFramePr>
          <p:cNvPr id="5" name="Table 4"/>
          <p:cNvGraphicFramePr>
            <a:graphicFrameLocks noGrp="1"/>
          </p:cNvGraphicFramePr>
          <p:nvPr>
            <p:extLst>
              <p:ext uri="{D42A27DB-BD31-4B8C-83A1-F6EECF244321}">
                <p14:modId xmlns:p14="http://schemas.microsoft.com/office/powerpoint/2010/main" xmlns="" val="4138890176"/>
              </p:ext>
            </p:extLst>
          </p:nvPr>
        </p:nvGraphicFramePr>
        <p:xfrm>
          <a:off x="5867400" y="1676400"/>
          <a:ext cx="2590800" cy="2966720"/>
        </p:xfrm>
        <a:graphic>
          <a:graphicData uri="http://schemas.openxmlformats.org/drawingml/2006/table">
            <a:tbl>
              <a:tblPr firstRow="1" bandRow="1">
                <a:tableStyleId>{5C22544A-7EE6-4342-B048-85BDC9FD1C3A}</a:tableStyleId>
              </a:tblPr>
              <a:tblGrid>
                <a:gridCol w="986971"/>
                <a:gridCol w="1603829"/>
              </a:tblGrid>
              <a:tr h="370840">
                <a:tc>
                  <a:txBody>
                    <a:bodyPr/>
                    <a:lstStyle/>
                    <a:p>
                      <a:r>
                        <a:rPr lang="en-US" dirty="0" smtClean="0"/>
                        <a:t>Variable</a:t>
                      </a:r>
                      <a:endParaRPr lang="en-US" dirty="0"/>
                    </a:p>
                  </a:txBody>
                  <a:tcPr/>
                </a:tc>
                <a:tc>
                  <a:txBody>
                    <a:bodyPr/>
                    <a:lstStyle/>
                    <a:p>
                      <a:r>
                        <a:rPr lang="en-US" dirty="0" smtClean="0"/>
                        <a:t>Value</a:t>
                      </a:r>
                      <a:endParaRPr lang="en-US" dirty="0"/>
                    </a:p>
                  </a:txBody>
                  <a:tcPr/>
                </a:tc>
              </a:tr>
              <a:tr h="370840">
                <a:tc>
                  <a:txBody>
                    <a:bodyPr/>
                    <a:lstStyle/>
                    <a:p>
                      <a:r>
                        <a:rPr lang="en-US" dirty="0" err="1" smtClean="0"/>
                        <a:t>cmd</a:t>
                      </a:r>
                      <a:endParaRPr lang="en-US" dirty="0"/>
                    </a:p>
                  </a:txBody>
                  <a:tcPr/>
                </a:tc>
                <a:tc>
                  <a:txBody>
                    <a:bodyPr/>
                    <a:lstStyle/>
                    <a:p>
                      <a:r>
                        <a:rPr lang="en-US" dirty="0" smtClean="0"/>
                        <a:t>symbolic</a:t>
                      </a:r>
                      <a:endParaRPr lang="en-US" dirty="0"/>
                    </a:p>
                  </a:txBody>
                  <a:tcPr/>
                </a:tc>
              </a:tr>
              <a:tr h="370840">
                <a:tc>
                  <a:txBody>
                    <a:bodyPr/>
                    <a:lstStyle/>
                    <a:p>
                      <a:r>
                        <a:rPr lang="en-US" dirty="0" smtClean="0"/>
                        <a:t>s</a:t>
                      </a:r>
                      <a:endParaRPr lang="en-US" dirty="0"/>
                    </a:p>
                  </a:txBody>
                  <a:tcPr/>
                </a:tc>
                <a:tc>
                  <a:txBody>
                    <a:bodyPr/>
                    <a:lstStyle/>
                    <a:p>
                      <a:r>
                        <a:rPr lang="en-US" dirty="0" smtClean="0"/>
                        <a:t>0x1000</a:t>
                      </a:r>
                      <a:endParaRPr lang="en-US" dirty="0"/>
                    </a:p>
                  </a:txBody>
                  <a:tcPr/>
                </a:tc>
              </a:tr>
              <a:tr h="370840">
                <a:tc>
                  <a:txBody>
                    <a:bodyPr/>
                    <a:lstStyle/>
                    <a:p>
                      <a:r>
                        <a:rPr lang="en-US" dirty="0" smtClean="0"/>
                        <a:t>*s</a:t>
                      </a:r>
                      <a:endParaRPr lang="en-US" dirty="0"/>
                    </a:p>
                  </a:txBody>
                  <a:tcPr/>
                </a:tc>
                <a:tc>
                  <a:txBody>
                    <a:bodyPr/>
                    <a:lstStyle/>
                    <a:p>
                      <a:r>
                        <a:rPr lang="en-US" dirty="0" err="1" smtClean="0"/>
                        <a:t>cmd</a:t>
                      </a:r>
                      <a:r>
                        <a:rPr lang="en-US" dirty="0" smtClean="0"/>
                        <a:t>[0]</a:t>
                      </a:r>
                      <a:endParaRPr lang="en-US" dirty="0"/>
                    </a:p>
                  </a:txBody>
                  <a:tcPr/>
                </a:tc>
              </a:tr>
              <a:tr h="370840">
                <a:tc>
                  <a:txBody>
                    <a:bodyPr/>
                    <a:lstStyle/>
                    <a:p>
                      <a:r>
                        <a:rPr lang="en-US" dirty="0" smtClean="0"/>
                        <a:t>e</a:t>
                      </a:r>
                      <a:endParaRPr lang="en-US" dirty="0"/>
                    </a:p>
                  </a:txBody>
                  <a:tcPr/>
                </a:tc>
                <a:tc>
                  <a:txBody>
                    <a:bodyPr/>
                    <a:lstStyle/>
                    <a:p>
                      <a:r>
                        <a:rPr lang="en-US" dirty="0" smtClean="0">
                          <a:solidFill>
                            <a:srgbClr val="FF0000"/>
                          </a:solidFill>
                        </a:rPr>
                        <a:t>0x1002</a:t>
                      </a:r>
                      <a:endParaRPr lang="en-US" dirty="0">
                        <a:solidFill>
                          <a:srgbClr val="FF0000"/>
                        </a:solidFill>
                      </a:endParaRPr>
                    </a:p>
                  </a:txBody>
                  <a:tcPr/>
                </a:tc>
              </a:tr>
              <a:tr h="370840">
                <a:tc>
                  <a:txBody>
                    <a:bodyPr/>
                    <a:lstStyle/>
                    <a:p>
                      <a:r>
                        <a:rPr lang="en-US" dirty="0" smtClean="0"/>
                        <a:t>*e</a:t>
                      </a:r>
                      <a:endParaRPr lang="en-US" dirty="0"/>
                    </a:p>
                  </a:txBody>
                  <a:tcPr/>
                </a:tc>
                <a:tc>
                  <a:txBody>
                    <a:bodyPr/>
                    <a:lstStyle/>
                    <a:p>
                      <a:r>
                        <a:rPr lang="en-US" dirty="0" err="1" smtClean="0"/>
                        <a:t>cmd</a:t>
                      </a:r>
                      <a:r>
                        <a:rPr lang="en-US" dirty="0" smtClean="0"/>
                        <a:t>[</a:t>
                      </a:r>
                      <a:r>
                        <a:rPr lang="en-US" dirty="0" smtClean="0">
                          <a:solidFill>
                            <a:srgbClr val="FF0000"/>
                          </a:solidFill>
                        </a:rPr>
                        <a:t>2</a:t>
                      </a:r>
                      <a:r>
                        <a:rPr lang="en-US" dirty="0" smtClean="0"/>
                        <a:t>]</a:t>
                      </a:r>
                      <a:endParaRPr lang="en-US" dirty="0"/>
                    </a:p>
                  </a:txBody>
                  <a:tcPr/>
                </a:tc>
              </a:tr>
              <a:tr h="370840">
                <a:tc>
                  <a:txBody>
                    <a:bodyPr/>
                    <a:lstStyle/>
                    <a:p>
                      <a:r>
                        <a:rPr lang="en-US" dirty="0" err="1" smtClean="0"/>
                        <a:t>len</a:t>
                      </a:r>
                      <a:endParaRPr lang="en-US" dirty="0"/>
                    </a:p>
                  </a:txBody>
                  <a:tcPr/>
                </a:tc>
                <a:tc>
                  <a:txBody>
                    <a:bodyPr/>
                    <a:lstStyle/>
                    <a:p>
                      <a:r>
                        <a:rPr lang="en-US" dirty="0" smtClean="0"/>
                        <a:t>8</a:t>
                      </a:r>
                      <a:endParaRPr lang="en-US" dirty="0"/>
                    </a:p>
                  </a:txBody>
                  <a:tcPr/>
                </a:tc>
              </a:tr>
              <a:tr h="370840">
                <a:tc>
                  <a:txBody>
                    <a:bodyPr/>
                    <a:lstStyle/>
                    <a:p>
                      <a:r>
                        <a:rPr lang="en-US" dirty="0" smtClean="0"/>
                        <a:t>i</a:t>
                      </a:r>
                      <a:endParaRPr lang="en-US" dirty="0"/>
                    </a:p>
                  </a:txBody>
                  <a:tcPr/>
                </a:tc>
                <a:tc>
                  <a:txBody>
                    <a:bodyPr/>
                    <a:lstStyle/>
                    <a:p>
                      <a:r>
                        <a:rPr lang="en-US" dirty="0" smtClean="0">
                          <a:solidFill>
                            <a:srgbClr val="FF0000"/>
                          </a:solidFill>
                        </a:rPr>
                        <a:t>2</a:t>
                      </a:r>
                      <a:endParaRPr lang="en-US" dirty="0">
                        <a:solidFill>
                          <a:srgbClr val="FF0000"/>
                        </a:solidFill>
                      </a:endParaRPr>
                    </a:p>
                  </a:txBody>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xmlns="" val="2397403207"/>
              </p:ext>
            </p:extLst>
          </p:nvPr>
        </p:nvGraphicFramePr>
        <p:xfrm>
          <a:off x="3581400" y="4800600"/>
          <a:ext cx="4876800" cy="863600"/>
        </p:xfrm>
        <a:graphic>
          <a:graphicData uri="http://schemas.openxmlformats.org/drawingml/2006/table">
            <a:tbl>
              <a:tblPr firstRow="1" bandRow="1">
                <a:tableStyleId>{5C22544A-7EE6-4342-B048-85BDC9FD1C3A}</a:tableStyleId>
              </a:tblPr>
              <a:tblGrid>
                <a:gridCol w="4876800"/>
              </a:tblGrid>
              <a:tr h="431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Path Condition</a:t>
                      </a:r>
                      <a:endParaRPr lang="en-US" dirty="0"/>
                    </a:p>
                  </a:txBody>
                  <a:tcPr/>
                </a:tc>
              </a:tr>
              <a:tr h="431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err="1" smtClean="0"/>
                        <a:t>cmd</a:t>
                      </a:r>
                      <a:r>
                        <a:rPr lang="en-US" sz="1800" dirty="0" smtClean="0"/>
                        <a:t>[0] ≠ ‘ ‘ ˄ </a:t>
                      </a:r>
                      <a:r>
                        <a:rPr lang="en-US" sz="1800" dirty="0" err="1" smtClean="0">
                          <a:solidFill>
                            <a:srgbClr val="FF0000"/>
                          </a:solidFill>
                        </a:rPr>
                        <a:t>cmd</a:t>
                      </a:r>
                      <a:r>
                        <a:rPr lang="en-US" sz="1800" dirty="0" smtClean="0">
                          <a:solidFill>
                            <a:srgbClr val="FF0000"/>
                          </a:solidFill>
                        </a:rPr>
                        <a:t>[1] ≠ ‘ ‘</a:t>
                      </a:r>
                      <a:endParaRPr lang="en-US" dirty="0" smtClean="0">
                        <a:solidFill>
                          <a:srgbClr val="FF0000"/>
                        </a:solidFill>
                      </a:endParaRPr>
                    </a:p>
                  </a:txBody>
                  <a:tcPr/>
                </a:tc>
              </a:tr>
            </a:tbl>
          </a:graphicData>
        </a:graphic>
      </p:graphicFrame>
      <p:sp>
        <p:nvSpPr>
          <p:cNvPr id="10" name="Rounded Rectangle 9"/>
          <p:cNvSpPr/>
          <p:nvPr/>
        </p:nvSpPr>
        <p:spPr>
          <a:xfrm>
            <a:off x="533400" y="3276600"/>
            <a:ext cx="4267200" cy="304800"/>
          </a:xfrm>
          <a:prstGeom prst="roundRect">
            <a:avLst/>
          </a:prstGeom>
          <a:solidFill>
            <a:schemeClr val="accent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8"/>
          <p:cNvSpPr>
            <a:spLocks noGrp="1"/>
          </p:cNvSpPr>
          <p:nvPr>
            <p:ph type="sldNum" sz="quarter" idx="12"/>
          </p:nvPr>
        </p:nvSpPr>
        <p:spPr/>
        <p:txBody>
          <a:bodyPr/>
          <a:lstStyle/>
          <a:p>
            <a:fld id="{A39B4162-AEFB-4770-944A-A55BB4716B6E}" type="slidenum">
              <a:rPr lang="en-US" smtClean="0"/>
              <a:pPr/>
              <a:t>41</a:t>
            </a:fld>
            <a:endParaRPr lang="en-US" dirty="0"/>
          </a:p>
        </p:txBody>
      </p:sp>
    </p:spTree>
    <p:extLst>
      <p:ext uri="{BB962C8B-B14F-4D97-AF65-F5344CB8AC3E}">
        <p14:creationId xmlns:p14="http://schemas.microsoft.com/office/powerpoint/2010/main" xmlns="" val="89035083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Symbolic Execution</a:t>
            </a:r>
            <a:endParaRPr lang="en-US" dirty="0"/>
          </a:p>
        </p:txBody>
      </p:sp>
      <p:sp>
        <p:nvSpPr>
          <p:cNvPr id="3" name="Content Placeholder 2"/>
          <p:cNvSpPr>
            <a:spLocks noGrp="1"/>
          </p:cNvSpPr>
          <p:nvPr>
            <p:ph idx="1"/>
          </p:nvPr>
        </p:nvSpPr>
        <p:spPr>
          <a:xfrm>
            <a:off x="457200" y="1600201"/>
            <a:ext cx="4419600" cy="3657599"/>
          </a:xfrm>
        </p:spPr>
        <p:txBody>
          <a:bodyPr>
            <a:noAutofit/>
          </a:bodyPr>
          <a:lstStyle/>
          <a:p>
            <a:pPr>
              <a:buNone/>
            </a:pPr>
            <a:r>
              <a:rPr lang="en-US" sz="1800" dirty="0" err="1" smtClean="0">
                <a:latin typeface="Comic Sans MS" pitchFamily="66" charset="0"/>
              </a:rPr>
              <a:t>tokenize_command</a:t>
            </a:r>
            <a:r>
              <a:rPr lang="en-US" sz="1800" dirty="0" smtClean="0">
                <a:latin typeface="Comic Sans MS" pitchFamily="66" charset="0"/>
              </a:rPr>
              <a:t>(char *</a:t>
            </a:r>
            <a:r>
              <a:rPr lang="en-US" sz="1800" dirty="0" err="1" smtClean="0">
                <a:latin typeface="Comic Sans MS" pitchFamily="66" charset="0"/>
              </a:rPr>
              <a:t>cmd</a:t>
            </a:r>
            <a:r>
              <a:rPr lang="en-US" sz="1800" dirty="0" smtClean="0">
                <a:latin typeface="Comic Sans MS" pitchFamily="66" charset="0"/>
              </a:rPr>
              <a:t>,…) {</a:t>
            </a:r>
          </a:p>
          <a:p>
            <a:pPr>
              <a:buNone/>
            </a:pPr>
            <a:r>
              <a:rPr lang="en-US" sz="1800" dirty="0" smtClean="0">
                <a:latin typeface="Comic Sans MS" pitchFamily="66" charset="0"/>
              </a:rPr>
              <a:t>  char *s, *e;</a:t>
            </a:r>
          </a:p>
          <a:p>
            <a:pPr>
              <a:buNone/>
            </a:pPr>
            <a:r>
              <a:rPr lang="en-US" sz="1800" dirty="0" smtClean="0">
                <a:latin typeface="Comic Sans MS" pitchFamily="66" charset="0"/>
              </a:rPr>
              <a:t>  </a:t>
            </a:r>
            <a:r>
              <a:rPr lang="en-US" sz="1800" dirty="0" err="1" smtClean="0">
                <a:latin typeface="Comic Sans MS" pitchFamily="66" charset="0"/>
              </a:rPr>
              <a:t>size_t</a:t>
            </a:r>
            <a:r>
              <a:rPr lang="en-US" sz="1800" dirty="0" smtClean="0">
                <a:latin typeface="Comic Sans MS" pitchFamily="66" charset="0"/>
              </a:rPr>
              <a:t> </a:t>
            </a:r>
            <a:r>
              <a:rPr lang="en-US" sz="1800" dirty="0" err="1" smtClean="0">
                <a:latin typeface="Comic Sans MS" pitchFamily="66" charset="0"/>
              </a:rPr>
              <a:t>len</a:t>
            </a:r>
            <a:r>
              <a:rPr lang="en-US" sz="1800" dirty="0" smtClean="0">
                <a:latin typeface="Comic Sans MS" pitchFamily="66" charset="0"/>
              </a:rPr>
              <a:t> = </a:t>
            </a:r>
            <a:r>
              <a:rPr lang="en-US" sz="1800" dirty="0" err="1" smtClean="0">
                <a:latin typeface="Comic Sans MS" pitchFamily="66" charset="0"/>
              </a:rPr>
              <a:t>strlen</a:t>
            </a:r>
            <a:r>
              <a:rPr lang="en-US" sz="1800" dirty="0" smtClean="0">
                <a:latin typeface="Comic Sans MS" pitchFamily="66" charset="0"/>
              </a:rPr>
              <a:t>(</a:t>
            </a:r>
            <a:r>
              <a:rPr lang="en-US" sz="1800" dirty="0" err="1" smtClean="0">
                <a:latin typeface="Comic Sans MS" pitchFamily="66" charset="0"/>
              </a:rPr>
              <a:t>cmd</a:t>
            </a:r>
            <a:r>
              <a:rPr lang="en-US" sz="1800" dirty="0" smtClean="0">
                <a:latin typeface="Comic Sans MS" pitchFamily="66" charset="0"/>
              </a:rPr>
              <a:t>);</a:t>
            </a:r>
          </a:p>
          <a:p>
            <a:pPr>
              <a:buNone/>
            </a:pPr>
            <a:r>
              <a:rPr lang="en-US" sz="1800" dirty="0" smtClean="0">
                <a:latin typeface="Comic Sans MS" pitchFamily="66" charset="0"/>
              </a:rPr>
              <a:t>  unsigned </a:t>
            </a:r>
            <a:r>
              <a:rPr lang="en-US" sz="1800" dirty="0" err="1" smtClean="0">
                <a:latin typeface="Comic Sans MS" pitchFamily="66" charset="0"/>
              </a:rPr>
              <a:t>int</a:t>
            </a:r>
            <a:r>
              <a:rPr lang="en-US" sz="1800" dirty="0" smtClean="0">
                <a:latin typeface="Comic Sans MS" pitchFamily="66" charset="0"/>
              </a:rPr>
              <a:t> i = 0;</a:t>
            </a:r>
          </a:p>
          <a:p>
            <a:pPr>
              <a:buNone/>
            </a:pPr>
            <a:r>
              <a:rPr lang="en-US" sz="1800" dirty="0" smtClean="0">
                <a:latin typeface="Comic Sans MS" pitchFamily="66" charset="0"/>
              </a:rPr>
              <a:t>  s = e = </a:t>
            </a:r>
            <a:r>
              <a:rPr lang="en-US" sz="1800" dirty="0" err="1" smtClean="0">
                <a:latin typeface="Comic Sans MS" pitchFamily="66" charset="0"/>
              </a:rPr>
              <a:t>cmd</a:t>
            </a:r>
            <a:r>
              <a:rPr lang="en-US" sz="1800" dirty="0" smtClean="0">
                <a:latin typeface="Comic Sans MS" pitchFamily="66" charset="0"/>
              </a:rPr>
              <a:t>;</a:t>
            </a:r>
          </a:p>
          <a:p>
            <a:pPr>
              <a:buNone/>
            </a:pPr>
            <a:r>
              <a:rPr lang="en-US" sz="1800" dirty="0" smtClean="0">
                <a:latin typeface="Comic Sans MS" pitchFamily="66" charset="0"/>
              </a:rPr>
              <a:t>  for (i = 0; i &lt; </a:t>
            </a:r>
            <a:r>
              <a:rPr lang="en-US" sz="1800" dirty="0" err="1" smtClean="0">
                <a:latin typeface="Comic Sans MS" pitchFamily="66" charset="0"/>
              </a:rPr>
              <a:t>len</a:t>
            </a:r>
            <a:r>
              <a:rPr lang="en-US" sz="1800" dirty="0" smtClean="0">
                <a:latin typeface="Comic Sans MS" pitchFamily="66" charset="0"/>
              </a:rPr>
              <a:t>; i++, e++) {</a:t>
            </a:r>
          </a:p>
          <a:p>
            <a:pPr>
              <a:buNone/>
            </a:pPr>
            <a:r>
              <a:rPr lang="en-US" sz="1800" dirty="0" smtClean="0">
                <a:latin typeface="Comic Sans MS" pitchFamily="66" charset="0"/>
              </a:rPr>
              <a:t>    if (*e == ’ ’) {</a:t>
            </a:r>
          </a:p>
          <a:p>
            <a:pPr>
              <a:buNone/>
            </a:pPr>
            <a:r>
              <a:rPr lang="en-US" sz="1800" dirty="0" smtClean="0">
                <a:latin typeface="Comic Sans MS" pitchFamily="66" charset="0"/>
              </a:rPr>
              <a:t>      if (s != e) { /* add a new token */ }</a:t>
            </a:r>
          </a:p>
          <a:p>
            <a:pPr>
              <a:buNone/>
            </a:pPr>
            <a:r>
              <a:rPr lang="en-US" sz="1800" dirty="0" smtClean="0">
                <a:latin typeface="Comic Sans MS" pitchFamily="66" charset="0"/>
              </a:rPr>
              <a:t>      s = e + 1;</a:t>
            </a:r>
          </a:p>
          <a:p>
            <a:pPr>
              <a:buNone/>
            </a:pPr>
            <a:r>
              <a:rPr lang="en-US" sz="1800" dirty="0" smtClean="0">
                <a:latin typeface="Comic Sans MS" pitchFamily="66" charset="0"/>
              </a:rPr>
              <a:t>    }</a:t>
            </a:r>
          </a:p>
          <a:p>
            <a:pPr>
              <a:buNone/>
            </a:pPr>
            <a:r>
              <a:rPr lang="en-US" sz="1800" dirty="0" smtClean="0">
                <a:latin typeface="Comic Sans MS" pitchFamily="66" charset="0"/>
              </a:rPr>
              <a:t>  }</a:t>
            </a:r>
          </a:p>
        </p:txBody>
      </p:sp>
      <p:graphicFrame>
        <p:nvGraphicFramePr>
          <p:cNvPr id="5" name="Table 4"/>
          <p:cNvGraphicFramePr>
            <a:graphicFrameLocks noGrp="1"/>
          </p:cNvGraphicFramePr>
          <p:nvPr>
            <p:extLst>
              <p:ext uri="{D42A27DB-BD31-4B8C-83A1-F6EECF244321}">
                <p14:modId xmlns:p14="http://schemas.microsoft.com/office/powerpoint/2010/main" xmlns="" val="2430652741"/>
              </p:ext>
            </p:extLst>
          </p:nvPr>
        </p:nvGraphicFramePr>
        <p:xfrm>
          <a:off x="5867400" y="1676400"/>
          <a:ext cx="2590800" cy="2966720"/>
        </p:xfrm>
        <a:graphic>
          <a:graphicData uri="http://schemas.openxmlformats.org/drawingml/2006/table">
            <a:tbl>
              <a:tblPr firstRow="1" bandRow="1">
                <a:tableStyleId>{5C22544A-7EE6-4342-B048-85BDC9FD1C3A}</a:tableStyleId>
              </a:tblPr>
              <a:tblGrid>
                <a:gridCol w="986971"/>
                <a:gridCol w="1603829"/>
              </a:tblGrid>
              <a:tr h="370840">
                <a:tc>
                  <a:txBody>
                    <a:bodyPr/>
                    <a:lstStyle/>
                    <a:p>
                      <a:r>
                        <a:rPr lang="en-US" dirty="0" smtClean="0"/>
                        <a:t>Variable</a:t>
                      </a:r>
                      <a:endParaRPr lang="en-US" dirty="0"/>
                    </a:p>
                  </a:txBody>
                  <a:tcPr/>
                </a:tc>
                <a:tc>
                  <a:txBody>
                    <a:bodyPr/>
                    <a:lstStyle/>
                    <a:p>
                      <a:r>
                        <a:rPr lang="en-US" dirty="0" smtClean="0"/>
                        <a:t>Value</a:t>
                      </a:r>
                      <a:endParaRPr lang="en-US" dirty="0"/>
                    </a:p>
                  </a:txBody>
                  <a:tcPr/>
                </a:tc>
              </a:tr>
              <a:tr h="370840">
                <a:tc>
                  <a:txBody>
                    <a:bodyPr/>
                    <a:lstStyle/>
                    <a:p>
                      <a:r>
                        <a:rPr lang="en-US" dirty="0" err="1" smtClean="0"/>
                        <a:t>cmd</a:t>
                      </a:r>
                      <a:endParaRPr lang="en-US" dirty="0"/>
                    </a:p>
                  </a:txBody>
                  <a:tcPr/>
                </a:tc>
                <a:tc>
                  <a:txBody>
                    <a:bodyPr/>
                    <a:lstStyle/>
                    <a:p>
                      <a:r>
                        <a:rPr lang="en-US" dirty="0" smtClean="0"/>
                        <a:t>symbolic</a:t>
                      </a:r>
                      <a:endParaRPr lang="en-US" dirty="0"/>
                    </a:p>
                  </a:txBody>
                  <a:tcPr/>
                </a:tc>
              </a:tr>
              <a:tr h="370840">
                <a:tc>
                  <a:txBody>
                    <a:bodyPr/>
                    <a:lstStyle/>
                    <a:p>
                      <a:r>
                        <a:rPr lang="en-US" dirty="0" smtClean="0"/>
                        <a:t>s</a:t>
                      </a:r>
                      <a:endParaRPr lang="en-US" dirty="0"/>
                    </a:p>
                  </a:txBody>
                  <a:tcPr/>
                </a:tc>
                <a:tc>
                  <a:txBody>
                    <a:bodyPr/>
                    <a:lstStyle/>
                    <a:p>
                      <a:r>
                        <a:rPr lang="en-US" dirty="0" smtClean="0"/>
                        <a:t>0x1000</a:t>
                      </a:r>
                      <a:endParaRPr lang="en-US" dirty="0"/>
                    </a:p>
                  </a:txBody>
                  <a:tcPr/>
                </a:tc>
              </a:tr>
              <a:tr h="370840">
                <a:tc>
                  <a:txBody>
                    <a:bodyPr/>
                    <a:lstStyle/>
                    <a:p>
                      <a:r>
                        <a:rPr lang="en-US" dirty="0" smtClean="0"/>
                        <a:t>*s</a:t>
                      </a:r>
                      <a:endParaRPr lang="en-US" dirty="0"/>
                    </a:p>
                  </a:txBody>
                  <a:tcPr/>
                </a:tc>
                <a:tc>
                  <a:txBody>
                    <a:bodyPr/>
                    <a:lstStyle/>
                    <a:p>
                      <a:r>
                        <a:rPr lang="en-US" dirty="0" err="1" smtClean="0"/>
                        <a:t>cmd</a:t>
                      </a:r>
                      <a:r>
                        <a:rPr lang="en-US" dirty="0" smtClean="0"/>
                        <a:t>[0]</a:t>
                      </a:r>
                      <a:endParaRPr lang="en-US" dirty="0"/>
                    </a:p>
                  </a:txBody>
                  <a:tcPr/>
                </a:tc>
              </a:tr>
              <a:tr h="370840">
                <a:tc>
                  <a:txBody>
                    <a:bodyPr/>
                    <a:lstStyle/>
                    <a:p>
                      <a:r>
                        <a:rPr lang="en-US" dirty="0" smtClean="0"/>
                        <a:t>e</a:t>
                      </a:r>
                      <a:endParaRPr lang="en-US" dirty="0"/>
                    </a:p>
                  </a:txBody>
                  <a:tcPr/>
                </a:tc>
                <a:tc>
                  <a:txBody>
                    <a:bodyPr/>
                    <a:lstStyle/>
                    <a:p>
                      <a:r>
                        <a:rPr lang="en-US" dirty="0" smtClean="0">
                          <a:solidFill>
                            <a:schemeClr val="tx1"/>
                          </a:solidFill>
                        </a:rPr>
                        <a:t>0x1002</a:t>
                      </a:r>
                      <a:endParaRPr lang="en-US" dirty="0">
                        <a:solidFill>
                          <a:schemeClr val="tx1"/>
                        </a:solidFill>
                      </a:endParaRPr>
                    </a:p>
                  </a:txBody>
                  <a:tcPr/>
                </a:tc>
              </a:tr>
              <a:tr h="370840">
                <a:tc>
                  <a:txBody>
                    <a:bodyPr/>
                    <a:lstStyle/>
                    <a:p>
                      <a:r>
                        <a:rPr lang="en-US" dirty="0" smtClean="0"/>
                        <a:t>*e</a:t>
                      </a:r>
                      <a:endParaRPr lang="en-US" dirty="0"/>
                    </a:p>
                  </a:txBody>
                  <a:tcPr/>
                </a:tc>
                <a:tc>
                  <a:txBody>
                    <a:bodyPr/>
                    <a:lstStyle/>
                    <a:p>
                      <a:r>
                        <a:rPr lang="en-US" dirty="0" err="1" smtClean="0"/>
                        <a:t>cmd</a:t>
                      </a:r>
                      <a:r>
                        <a:rPr lang="en-US" dirty="0" smtClean="0"/>
                        <a:t>[</a:t>
                      </a:r>
                      <a:r>
                        <a:rPr lang="en-US" dirty="0" smtClean="0">
                          <a:solidFill>
                            <a:schemeClr val="tx1"/>
                          </a:solidFill>
                        </a:rPr>
                        <a:t>2</a:t>
                      </a:r>
                      <a:r>
                        <a:rPr lang="en-US" dirty="0" smtClean="0"/>
                        <a:t>]</a:t>
                      </a:r>
                      <a:endParaRPr lang="en-US" dirty="0"/>
                    </a:p>
                  </a:txBody>
                  <a:tcPr/>
                </a:tc>
              </a:tr>
              <a:tr h="370840">
                <a:tc>
                  <a:txBody>
                    <a:bodyPr/>
                    <a:lstStyle/>
                    <a:p>
                      <a:r>
                        <a:rPr lang="en-US" dirty="0" err="1" smtClean="0"/>
                        <a:t>len</a:t>
                      </a:r>
                      <a:endParaRPr lang="en-US" dirty="0"/>
                    </a:p>
                  </a:txBody>
                  <a:tcPr/>
                </a:tc>
                <a:tc>
                  <a:txBody>
                    <a:bodyPr/>
                    <a:lstStyle/>
                    <a:p>
                      <a:r>
                        <a:rPr lang="en-US" dirty="0" smtClean="0"/>
                        <a:t>8</a:t>
                      </a:r>
                      <a:endParaRPr lang="en-US" dirty="0"/>
                    </a:p>
                  </a:txBody>
                  <a:tcPr/>
                </a:tc>
              </a:tr>
              <a:tr h="370840">
                <a:tc>
                  <a:txBody>
                    <a:bodyPr/>
                    <a:lstStyle/>
                    <a:p>
                      <a:r>
                        <a:rPr lang="en-US" dirty="0" smtClean="0"/>
                        <a:t>i</a:t>
                      </a:r>
                      <a:endParaRPr lang="en-US" dirty="0"/>
                    </a:p>
                  </a:txBody>
                  <a:tcPr/>
                </a:tc>
                <a:tc>
                  <a:txBody>
                    <a:bodyPr/>
                    <a:lstStyle/>
                    <a:p>
                      <a:r>
                        <a:rPr lang="en-US" dirty="0" smtClean="0">
                          <a:solidFill>
                            <a:schemeClr val="tx1"/>
                          </a:solidFill>
                        </a:rPr>
                        <a:t>2</a:t>
                      </a:r>
                      <a:endParaRPr lang="en-US" dirty="0">
                        <a:solidFill>
                          <a:schemeClr val="tx1"/>
                        </a:solidFill>
                      </a:endParaRPr>
                    </a:p>
                  </a:txBody>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xmlns="" val="3192450844"/>
              </p:ext>
            </p:extLst>
          </p:nvPr>
        </p:nvGraphicFramePr>
        <p:xfrm>
          <a:off x="3581400" y="4800600"/>
          <a:ext cx="4876800" cy="863600"/>
        </p:xfrm>
        <a:graphic>
          <a:graphicData uri="http://schemas.openxmlformats.org/drawingml/2006/table">
            <a:tbl>
              <a:tblPr firstRow="1" bandRow="1">
                <a:tableStyleId>{5C22544A-7EE6-4342-B048-85BDC9FD1C3A}</a:tableStyleId>
              </a:tblPr>
              <a:tblGrid>
                <a:gridCol w="4876800"/>
              </a:tblGrid>
              <a:tr h="431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Path Condition</a:t>
                      </a:r>
                      <a:endParaRPr lang="en-US" dirty="0"/>
                    </a:p>
                  </a:txBody>
                  <a:tcPr/>
                </a:tc>
              </a:tr>
              <a:tr h="431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err="1" smtClean="0"/>
                        <a:t>cmd</a:t>
                      </a:r>
                      <a:r>
                        <a:rPr lang="en-US" sz="1800" dirty="0" smtClean="0"/>
                        <a:t>[0] ≠ ‘ ‘ ˄ </a:t>
                      </a:r>
                      <a:r>
                        <a:rPr lang="en-US" sz="1800" dirty="0" err="1" smtClean="0"/>
                        <a:t>cmd</a:t>
                      </a:r>
                      <a:r>
                        <a:rPr lang="en-US" sz="1800" dirty="0" smtClean="0"/>
                        <a:t>[1] ≠ ‘ ‘</a:t>
                      </a:r>
                      <a:endParaRPr lang="en-US" dirty="0" smtClean="0"/>
                    </a:p>
                  </a:txBody>
                  <a:tcPr/>
                </a:tc>
              </a:tr>
            </a:tbl>
          </a:graphicData>
        </a:graphic>
      </p:graphicFrame>
      <p:sp>
        <p:nvSpPr>
          <p:cNvPr id="10" name="Rounded Rectangle 9"/>
          <p:cNvSpPr/>
          <p:nvPr/>
        </p:nvSpPr>
        <p:spPr>
          <a:xfrm>
            <a:off x="533400" y="3581400"/>
            <a:ext cx="4267200" cy="304800"/>
          </a:xfrm>
          <a:prstGeom prst="roundRect">
            <a:avLst/>
          </a:prstGeom>
          <a:solidFill>
            <a:schemeClr val="accent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0000"/>
                </a:solidFill>
              </a:rPr>
              <a:t>fork!</a:t>
            </a:r>
            <a:endParaRPr lang="en-US" dirty="0">
              <a:solidFill>
                <a:srgbClr val="FF0000"/>
              </a:solidFill>
            </a:endParaRPr>
          </a:p>
        </p:txBody>
      </p:sp>
      <p:sp>
        <p:nvSpPr>
          <p:cNvPr id="9" name="Slide Number Placeholder 8"/>
          <p:cNvSpPr>
            <a:spLocks noGrp="1"/>
          </p:cNvSpPr>
          <p:nvPr>
            <p:ph type="sldNum" sz="quarter" idx="12"/>
          </p:nvPr>
        </p:nvSpPr>
        <p:spPr/>
        <p:txBody>
          <a:bodyPr/>
          <a:lstStyle/>
          <a:p>
            <a:fld id="{A39B4162-AEFB-4770-944A-A55BB4716B6E}" type="slidenum">
              <a:rPr lang="en-US" smtClean="0"/>
              <a:pPr/>
              <a:t>42</a:t>
            </a:fld>
            <a:endParaRPr lang="en-US" dirty="0"/>
          </a:p>
        </p:txBody>
      </p:sp>
    </p:spTree>
    <p:extLst>
      <p:ext uri="{BB962C8B-B14F-4D97-AF65-F5344CB8AC3E}">
        <p14:creationId xmlns:p14="http://schemas.microsoft.com/office/powerpoint/2010/main" xmlns="" val="351341199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Symbolic Execution</a:t>
            </a:r>
            <a:endParaRPr lang="en-US" dirty="0"/>
          </a:p>
        </p:txBody>
      </p:sp>
      <p:sp>
        <p:nvSpPr>
          <p:cNvPr id="3" name="Content Placeholder 2"/>
          <p:cNvSpPr>
            <a:spLocks noGrp="1"/>
          </p:cNvSpPr>
          <p:nvPr>
            <p:ph idx="1"/>
          </p:nvPr>
        </p:nvSpPr>
        <p:spPr>
          <a:xfrm>
            <a:off x="457200" y="1600201"/>
            <a:ext cx="4419600" cy="3657599"/>
          </a:xfrm>
        </p:spPr>
        <p:txBody>
          <a:bodyPr>
            <a:noAutofit/>
          </a:bodyPr>
          <a:lstStyle/>
          <a:p>
            <a:pPr>
              <a:buNone/>
            </a:pPr>
            <a:r>
              <a:rPr lang="en-US" sz="1800" dirty="0" err="1" smtClean="0">
                <a:latin typeface="Comic Sans MS" pitchFamily="66" charset="0"/>
              </a:rPr>
              <a:t>tokenize_command</a:t>
            </a:r>
            <a:r>
              <a:rPr lang="en-US" sz="1800" dirty="0" smtClean="0">
                <a:latin typeface="Comic Sans MS" pitchFamily="66" charset="0"/>
              </a:rPr>
              <a:t>(char *</a:t>
            </a:r>
            <a:r>
              <a:rPr lang="en-US" sz="1800" dirty="0" err="1" smtClean="0">
                <a:latin typeface="Comic Sans MS" pitchFamily="66" charset="0"/>
              </a:rPr>
              <a:t>cmd</a:t>
            </a:r>
            <a:r>
              <a:rPr lang="en-US" sz="1800" dirty="0" smtClean="0">
                <a:latin typeface="Comic Sans MS" pitchFamily="66" charset="0"/>
              </a:rPr>
              <a:t>,…) {</a:t>
            </a:r>
          </a:p>
          <a:p>
            <a:pPr>
              <a:buNone/>
            </a:pPr>
            <a:r>
              <a:rPr lang="en-US" sz="1800" dirty="0" smtClean="0">
                <a:latin typeface="Comic Sans MS" pitchFamily="66" charset="0"/>
              </a:rPr>
              <a:t>  char *s, *e;</a:t>
            </a:r>
          </a:p>
          <a:p>
            <a:pPr>
              <a:buNone/>
            </a:pPr>
            <a:r>
              <a:rPr lang="en-US" sz="1800" dirty="0" smtClean="0">
                <a:latin typeface="Comic Sans MS" pitchFamily="66" charset="0"/>
              </a:rPr>
              <a:t>  </a:t>
            </a:r>
            <a:r>
              <a:rPr lang="en-US" sz="1800" dirty="0" err="1" smtClean="0">
                <a:latin typeface="Comic Sans MS" pitchFamily="66" charset="0"/>
              </a:rPr>
              <a:t>size_t</a:t>
            </a:r>
            <a:r>
              <a:rPr lang="en-US" sz="1800" dirty="0" smtClean="0">
                <a:latin typeface="Comic Sans MS" pitchFamily="66" charset="0"/>
              </a:rPr>
              <a:t> </a:t>
            </a:r>
            <a:r>
              <a:rPr lang="en-US" sz="1800" dirty="0" err="1" smtClean="0">
                <a:latin typeface="Comic Sans MS" pitchFamily="66" charset="0"/>
              </a:rPr>
              <a:t>len</a:t>
            </a:r>
            <a:r>
              <a:rPr lang="en-US" sz="1800" dirty="0" smtClean="0">
                <a:latin typeface="Comic Sans MS" pitchFamily="66" charset="0"/>
              </a:rPr>
              <a:t> = </a:t>
            </a:r>
            <a:r>
              <a:rPr lang="en-US" sz="1800" dirty="0" err="1" smtClean="0">
                <a:latin typeface="Comic Sans MS" pitchFamily="66" charset="0"/>
              </a:rPr>
              <a:t>strlen</a:t>
            </a:r>
            <a:r>
              <a:rPr lang="en-US" sz="1800" dirty="0" smtClean="0">
                <a:latin typeface="Comic Sans MS" pitchFamily="66" charset="0"/>
              </a:rPr>
              <a:t>(</a:t>
            </a:r>
            <a:r>
              <a:rPr lang="en-US" sz="1800" dirty="0" err="1" smtClean="0">
                <a:latin typeface="Comic Sans MS" pitchFamily="66" charset="0"/>
              </a:rPr>
              <a:t>cmd</a:t>
            </a:r>
            <a:r>
              <a:rPr lang="en-US" sz="1800" dirty="0" smtClean="0">
                <a:latin typeface="Comic Sans MS" pitchFamily="66" charset="0"/>
              </a:rPr>
              <a:t>);</a:t>
            </a:r>
          </a:p>
          <a:p>
            <a:pPr>
              <a:buNone/>
            </a:pPr>
            <a:r>
              <a:rPr lang="en-US" sz="1800" dirty="0" smtClean="0">
                <a:latin typeface="Comic Sans MS" pitchFamily="66" charset="0"/>
              </a:rPr>
              <a:t>  unsigned </a:t>
            </a:r>
            <a:r>
              <a:rPr lang="en-US" sz="1800" dirty="0" err="1" smtClean="0">
                <a:latin typeface="Comic Sans MS" pitchFamily="66" charset="0"/>
              </a:rPr>
              <a:t>int</a:t>
            </a:r>
            <a:r>
              <a:rPr lang="en-US" sz="1800" dirty="0" smtClean="0">
                <a:latin typeface="Comic Sans MS" pitchFamily="66" charset="0"/>
              </a:rPr>
              <a:t> i = 0;</a:t>
            </a:r>
          </a:p>
          <a:p>
            <a:pPr>
              <a:buNone/>
            </a:pPr>
            <a:r>
              <a:rPr lang="en-US" sz="1800" dirty="0" smtClean="0">
                <a:latin typeface="Comic Sans MS" pitchFamily="66" charset="0"/>
              </a:rPr>
              <a:t>  s = e = </a:t>
            </a:r>
            <a:r>
              <a:rPr lang="en-US" sz="1800" dirty="0" err="1" smtClean="0">
                <a:latin typeface="Comic Sans MS" pitchFamily="66" charset="0"/>
              </a:rPr>
              <a:t>cmd</a:t>
            </a:r>
            <a:r>
              <a:rPr lang="en-US" sz="1800" dirty="0" smtClean="0">
                <a:latin typeface="Comic Sans MS" pitchFamily="66" charset="0"/>
              </a:rPr>
              <a:t>;</a:t>
            </a:r>
          </a:p>
          <a:p>
            <a:pPr>
              <a:buNone/>
            </a:pPr>
            <a:r>
              <a:rPr lang="en-US" sz="1800" dirty="0" smtClean="0">
                <a:latin typeface="Comic Sans MS" pitchFamily="66" charset="0"/>
              </a:rPr>
              <a:t>  for (i = 0; i &lt; </a:t>
            </a:r>
            <a:r>
              <a:rPr lang="en-US" sz="1800" dirty="0" err="1" smtClean="0">
                <a:latin typeface="Comic Sans MS" pitchFamily="66" charset="0"/>
              </a:rPr>
              <a:t>len</a:t>
            </a:r>
            <a:r>
              <a:rPr lang="en-US" sz="1800" dirty="0" smtClean="0">
                <a:latin typeface="Comic Sans MS" pitchFamily="66" charset="0"/>
              </a:rPr>
              <a:t>; i++, e++) {</a:t>
            </a:r>
          </a:p>
          <a:p>
            <a:pPr>
              <a:buNone/>
            </a:pPr>
            <a:r>
              <a:rPr lang="en-US" sz="1800" dirty="0" smtClean="0">
                <a:latin typeface="Comic Sans MS" pitchFamily="66" charset="0"/>
              </a:rPr>
              <a:t>    if (*e == ’ ’) {</a:t>
            </a:r>
          </a:p>
          <a:p>
            <a:pPr>
              <a:buNone/>
            </a:pPr>
            <a:r>
              <a:rPr lang="en-US" sz="1800" dirty="0" smtClean="0">
                <a:latin typeface="Comic Sans MS" pitchFamily="66" charset="0"/>
              </a:rPr>
              <a:t>      if (s != e) { /* add a new token */ }</a:t>
            </a:r>
          </a:p>
          <a:p>
            <a:pPr>
              <a:buNone/>
            </a:pPr>
            <a:r>
              <a:rPr lang="en-US" sz="1800" dirty="0" smtClean="0">
                <a:latin typeface="Comic Sans MS" pitchFamily="66" charset="0"/>
              </a:rPr>
              <a:t>      s = e + 1;</a:t>
            </a:r>
          </a:p>
          <a:p>
            <a:pPr>
              <a:buNone/>
            </a:pPr>
            <a:r>
              <a:rPr lang="en-US" sz="1800" dirty="0" smtClean="0">
                <a:latin typeface="Comic Sans MS" pitchFamily="66" charset="0"/>
              </a:rPr>
              <a:t>    }</a:t>
            </a:r>
          </a:p>
          <a:p>
            <a:pPr>
              <a:buNone/>
            </a:pPr>
            <a:r>
              <a:rPr lang="en-US" sz="1800" dirty="0" smtClean="0">
                <a:latin typeface="Comic Sans MS" pitchFamily="66" charset="0"/>
              </a:rPr>
              <a:t>  }</a:t>
            </a:r>
          </a:p>
        </p:txBody>
      </p:sp>
      <p:graphicFrame>
        <p:nvGraphicFramePr>
          <p:cNvPr id="5" name="Table 4"/>
          <p:cNvGraphicFramePr>
            <a:graphicFrameLocks noGrp="1"/>
          </p:cNvGraphicFramePr>
          <p:nvPr>
            <p:extLst>
              <p:ext uri="{D42A27DB-BD31-4B8C-83A1-F6EECF244321}">
                <p14:modId xmlns:p14="http://schemas.microsoft.com/office/powerpoint/2010/main" xmlns="" val="1240906359"/>
              </p:ext>
            </p:extLst>
          </p:nvPr>
        </p:nvGraphicFramePr>
        <p:xfrm>
          <a:off x="5867400" y="1676400"/>
          <a:ext cx="2590800" cy="2966720"/>
        </p:xfrm>
        <a:graphic>
          <a:graphicData uri="http://schemas.openxmlformats.org/drawingml/2006/table">
            <a:tbl>
              <a:tblPr firstRow="1" bandRow="1">
                <a:tableStyleId>{5C22544A-7EE6-4342-B048-85BDC9FD1C3A}</a:tableStyleId>
              </a:tblPr>
              <a:tblGrid>
                <a:gridCol w="986971"/>
                <a:gridCol w="1603829"/>
              </a:tblGrid>
              <a:tr h="370840">
                <a:tc>
                  <a:txBody>
                    <a:bodyPr/>
                    <a:lstStyle/>
                    <a:p>
                      <a:r>
                        <a:rPr lang="en-US" dirty="0" smtClean="0"/>
                        <a:t>Variable</a:t>
                      </a:r>
                      <a:endParaRPr lang="en-US" dirty="0"/>
                    </a:p>
                  </a:txBody>
                  <a:tcPr/>
                </a:tc>
                <a:tc>
                  <a:txBody>
                    <a:bodyPr/>
                    <a:lstStyle/>
                    <a:p>
                      <a:r>
                        <a:rPr lang="en-US" dirty="0" smtClean="0"/>
                        <a:t>Value</a:t>
                      </a:r>
                      <a:endParaRPr lang="en-US" dirty="0"/>
                    </a:p>
                  </a:txBody>
                  <a:tcPr/>
                </a:tc>
              </a:tr>
              <a:tr h="370840">
                <a:tc>
                  <a:txBody>
                    <a:bodyPr/>
                    <a:lstStyle/>
                    <a:p>
                      <a:r>
                        <a:rPr lang="en-US" dirty="0" err="1" smtClean="0"/>
                        <a:t>cmd</a:t>
                      </a:r>
                      <a:endParaRPr lang="en-US" dirty="0"/>
                    </a:p>
                  </a:txBody>
                  <a:tcPr/>
                </a:tc>
                <a:tc>
                  <a:txBody>
                    <a:bodyPr/>
                    <a:lstStyle/>
                    <a:p>
                      <a:r>
                        <a:rPr lang="en-US" dirty="0" smtClean="0"/>
                        <a:t>symbolic</a:t>
                      </a:r>
                      <a:endParaRPr lang="en-US" dirty="0"/>
                    </a:p>
                  </a:txBody>
                  <a:tcPr/>
                </a:tc>
              </a:tr>
              <a:tr h="370840">
                <a:tc>
                  <a:txBody>
                    <a:bodyPr/>
                    <a:lstStyle/>
                    <a:p>
                      <a:r>
                        <a:rPr lang="en-US" dirty="0" smtClean="0"/>
                        <a:t>s</a:t>
                      </a:r>
                      <a:endParaRPr lang="en-US" dirty="0"/>
                    </a:p>
                  </a:txBody>
                  <a:tcPr/>
                </a:tc>
                <a:tc>
                  <a:txBody>
                    <a:bodyPr/>
                    <a:lstStyle/>
                    <a:p>
                      <a:r>
                        <a:rPr lang="en-US" dirty="0" smtClean="0"/>
                        <a:t>0x1000</a:t>
                      </a:r>
                      <a:endParaRPr lang="en-US" dirty="0"/>
                    </a:p>
                  </a:txBody>
                  <a:tcPr/>
                </a:tc>
              </a:tr>
              <a:tr h="370840">
                <a:tc>
                  <a:txBody>
                    <a:bodyPr/>
                    <a:lstStyle/>
                    <a:p>
                      <a:r>
                        <a:rPr lang="en-US" dirty="0" smtClean="0"/>
                        <a:t>*s</a:t>
                      </a:r>
                      <a:endParaRPr lang="en-US" dirty="0"/>
                    </a:p>
                  </a:txBody>
                  <a:tcPr/>
                </a:tc>
                <a:tc>
                  <a:txBody>
                    <a:bodyPr/>
                    <a:lstStyle/>
                    <a:p>
                      <a:r>
                        <a:rPr lang="en-US" dirty="0" err="1" smtClean="0"/>
                        <a:t>cmd</a:t>
                      </a:r>
                      <a:r>
                        <a:rPr lang="en-US" dirty="0" smtClean="0"/>
                        <a:t>[0]</a:t>
                      </a:r>
                      <a:endParaRPr lang="en-US" dirty="0"/>
                    </a:p>
                  </a:txBody>
                  <a:tcPr/>
                </a:tc>
              </a:tr>
              <a:tr h="370840">
                <a:tc>
                  <a:txBody>
                    <a:bodyPr/>
                    <a:lstStyle/>
                    <a:p>
                      <a:r>
                        <a:rPr lang="en-US" dirty="0" smtClean="0"/>
                        <a:t>e</a:t>
                      </a:r>
                      <a:endParaRPr lang="en-US" dirty="0"/>
                    </a:p>
                  </a:txBody>
                  <a:tcPr/>
                </a:tc>
                <a:tc>
                  <a:txBody>
                    <a:bodyPr/>
                    <a:lstStyle/>
                    <a:p>
                      <a:r>
                        <a:rPr lang="en-US" dirty="0" smtClean="0">
                          <a:solidFill>
                            <a:srgbClr val="FF0000"/>
                          </a:solidFill>
                        </a:rPr>
                        <a:t>0x1003</a:t>
                      </a:r>
                      <a:endParaRPr lang="en-US" dirty="0">
                        <a:solidFill>
                          <a:srgbClr val="FF0000"/>
                        </a:solidFill>
                      </a:endParaRPr>
                    </a:p>
                  </a:txBody>
                  <a:tcPr/>
                </a:tc>
              </a:tr>
              <a:tr h="370840">
                <a:tc>
                  <a:txBody>
                    <a:bodyPr/>
                    <a:lstStyle/>
                    <a:p>
                      <a:r>
                        <a:rPr lang="en-US" dirty="0" smtClean="0"/>
                        <a:t>*e</a:t>
                      </a:r>
                      <a:endParaRPr lang="en-US" dirty="0"/>
                    </a:p>
                  </a:txBody>
                  <a:tcPr/>
                </a:tc>
                <a:tc>
                  <a:txBody>
                    <a:bodyPr/>
                    <a:lstStyle/>
                    <a:p>
                      <a:r>
                        <a:rPr lang="en-US" dirty="0" err="1" smtClean="0"/>
                        <a:t>cmd</a:t>
                      </a:r>
                      <a:r>
                        <a:rPr lang="en-US" dirty="0" smtClean="0"/>
                        <a:t>[</a:t>
                      </a:r>
                      <a:r>
                        <a:rPr lang="en-US" dirty="0" smtClean="0">
                          <a:solidFill>
                            <a:srgbClr val="FF0000"/>
                          </a:solidFill>
                        </a:rPr>
                        <a:t>3</a:t>
                      </a:r>
                      <a:r>
                        <a:rPr lang="en-US" dirty="0" smtClean="0"/>
                        <a:t>]</a:t>
                      </a:r>
                      <a:endParaRPr lang="en-US" dirty="0"/>
                    </a:p>
                  </a:txBody>
                  <a:tcPr/>
                </a:tc>
              </a:tr>
              <a:tr h="370840">
                <a:tc>
                  <a:txBody>
                    <a:bodyPr/>
                    <a:lstStyle/>
                    <a:p>
                      <a:r>
                        <a:rPr lang="en-US" dirty="0" err="1" smtClean="0"/>
                        <a:t>len</a:t>
                      </a:r>
                      <a:endParaRPr lang="en-US" dirty="0"/>
                    </a:p>
                  </a:txBody>
                  <a:tcPr/>
                </a:tc>
                <a:tc>
                  <a:txBody>
                    <a:bodyPr/>
                    <a:lstStyle/>
                    <a:p>
                      <a:r>
                        <a:rPr lang="en-US" dirty="0" smtClean="0"/>
                        <a:t>8</a:t>
                      </a:r>
                      <a:endParaRPr lang="en-US" dirty="0"/>
                    </a:p>
                  </a:txBody>
                  <a:tcPr/>
                </a:tc>
              </a:tr>
              <a:tr h="370840">
                <a:tc>
                  <a:txBody>
                    <a:bodyPr/>
                    <a:lstStyle/>
                    <a:p>
                      <a:r>
                        <a:rPr lang="en-US" dirty="0" smtClean="0"/>
                        <a:t>i</a:t>
                      </a:r>
                      <a:endParaRPr lang="en-US" dirty="0"/>
                    </a:p>
                  </a:txBody>
                  <a:tcPr/>
                </a:tc>
                <a:tc>
                  <a:txBody>
                    <a:bodyPr/>
                    <a:lstStyle/>
                    <a:p>
                      <a:r>
                        <a:rPr lang="en-US" dirty="0" smtClean="0">
                          <a:solidFill>
                            <a:srgbClr val="FF0000"/>
                          </a:solidFill>
                        </a:rPr>
                        <a:t>3</a:t>
                      </a:r>
                      <a:endParaRPr lang="en-US" dirty="0">
                        <a:solidFill>
                          <a:srgbClr val="FF0000"/>
                        </a:solidFill>
                      </a:endParaRPr>
                    </a:p>
                  </a:txBody>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xmlns="" val="3338671920"/>
              </p:ext>
            </p:extLst>
          </p:nvPr>
        </p:nvGraphicFramePr>
        <p:xfrm>
          <a:off x="3581400" y="4800600"/>
          <a:ext cx="4876800" cy="863600"/>
        </p:xfrm>
        <a:graphic>
          <a:graphicData uri="http://schemas.openxmlformats.org/drawingml/2006/table">
            <a:tbl>
              <a:tblPr firstRow="1" bandRow="1">
                <a:tableStyleId>{5C22544A-7EE6-4342-B048-85BDC9FD1C3A}</a:tableStyleId>
              </a:tblPr>
              <a:tblGrid>
                <a:gridCol w="4876800"/>
              </a:tblGrid>
              <a:tr h="431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Path Condition</a:t>
                      </a:r>
                      <a:endParaRPr lang="en-US" dirty="0"/>
                    </a:p>
                  </a:txBody>
                  <a:tcPr/>
                </a:tc>
              </a:tr>
              <a:tr h="431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err="1" smtClean="0"/>
                        <a:t>cmd</a:t>
                      </a:r>
                      <a:r>
                        <a:rPr lang="en-US" sz="1800" dirty="0" smtClean="0"/>
                        <a:t>[0] ≠ ‘ ‘ ˄ </a:t>
                      </a:r>
                      <a:r>
                        <a:rPr lang="en-US" sz="1800" dirty="0" err="1" smtClean="0"/>
                        <a:t>cmd</a:t>
                      </a:r>
                      <a:r>
                        <a:rPr lang="en-US" sz="1800" dirty="0" smtClean="0"/>
                        <a:t>[1] ≠ ‘ ‘ ˄ </a:t>
                      </a:r>
                      <a:r>
                        <a:rPr lang="en-US" sz="1800" dirty="0" err="1" smtClean="0">
                          <a:solidFill>
                            <a:srgbClr val="FF0000"/>
                          </a:solidFill>
                        </a:rPr>
                        <a:t>cmd</a:t>
                      </a:r>
                      <a:r>
                        <a:rPr lang="en-US" sz="1800" dirty="0" smtClean="0">
                          <a:solidFill>
                            <a:srgbClr val="FF0000"/>
                          </a:solidFill>
                        </a:rPr>
                        <a:t>[2] ≠ ‘ ‘</a:t>
                      </a:r>
                      <a:endParaRPr lang="en-US" dirty="0" smtClean="0">
                        <a:solidFill>
                          <a:srgbClr val="FF0000"/>
                        </a:solidFill>
                      </a:endParaRPr>
                    </a:p>
                  </a:txBody>
                  <a:tcPr/>
                </a:tc>
              </a:tr>
            </a:tbl>
          </a:graphicData>
        </a:graphic>
      </p:graphicFrame>
      <p:sp>
        <p:nvSpPr>
          <p:cNvPr id="10" name="Rounded Rectangle 9"/>
          <p:cNvSpPr/>
          <p:nvPr/>
        </p:nvSpPr>
        <p:spPr>
          <a:xfrm>
            <a:off x="533400" y="3276600"/>
            <a:ext cx="4267200" cy="304800"/>
          </a:xfrm>
          <a:prstGeom prst="roundRect">
            <a:avLst/>
          </a:prstGeom>
          <a:solidFill>
            <a:schemeClr val="accent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8"/>
          <p:cNvSpPr>
            <a:spLocks noGrp="1"/>
          </p:cNvSpPr>
          <p:nvPr>
            <p:ph type="sldNum" sz="quarter" idx="12"/>
          </p:nvPr>
        </p:nvSpPr>
        <p:spPr/>
        <p:txBody>
          <a:bodyPr/>
          <a:lstStyle/>
          <a:p>
            <a:fld id="{A39B4162-AEFB-4770-944A-A55BB4716B6E}" type="slidenum">
              <a:rPr lang="en-US" smtClean="0"/>
              <a:pPr/>
              <a:t>43</a:t>
            </a:fld>
            <a:endParaRPr lang="en-US" dirty="0"/>
          </a:p>
        </p:txBody>
      </p:sp>
    </p:spTree>
    <p:extLst>
      <p:ext uri="{BB962C8B-B14F-4D97-AF65-F5344CB8AC3E}">
        <p14:creationId xmlns:p14="http://schemas.microsoft.com/office/powerpoint/2010/main" xmlns="" val="195290566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Symbolic Execution</a:t>
            </a:r>
            <a:endParaRPr lang="en-US" dirty="0"/>
          </a:p>
        </p:txBody>
      </p:sp>
      <p:sp>
        <p:nvSpPr>
          <p:cNvPr id="3" name="Content Placeholder 2"/>
          <p:cNvSpPr>
            <a:spLocks noGrp="1"/>
          </p:cNvSpPr>
          <p:nvPr>
            <p:ph idx="1"/>
          </p:nvPr>
        </p:nvSpPr>
        <p:spPr>
          <a:xfrm>
            <a:off x="457200" y="1600201"/>
            <a:ext cx="4419600" cy="3657599"/>
          </a:xfrm>
        </p:spPr>
        <p:txBody>
          <a:bodyPr>
            <a:noAutofit/>
          </a:bodyPr>
          <a:lstStyle/>
          <a:p>
            <a:pPr>
              <a:buNone/>
            </a:pPr>
            <a:r>
              <a:rPr lang="en-US" sz="1800" dirty="0" err="1" smtClean="0">
                <a:latin typeface="Comic Sans MS" pitchFamily="66" charset="0"/>
              </a:rPr>
              <a:t>tokenize_command</a:t>
            </a:r>
            <a:r>
              <a:rPr lang="en-US" sz="1800" dirty="0" smtClean="0">
                <a:latin typeface="Comic Sans MS" pitchFamily="66" charset="0"/>
              </a:rPr>
              <a:t>(char *</a:t>
            </a:r>
            <a:r>
              <a:rPr lang="en-US" sz="1800" dirty="0" err="1" smtClean="0">
                <a:latin typeface="Comic Sans MS" pitchFamily="66" charset="0"/>
              </a:rPr>
              <a:t>cmd</a:t>
            </a:r>
            <a:r>
              <a:rPr lang="en-US" sz="1800" dirty="0" smtClean="0">
                <a:latin typeface="Comic Sans MS" pitchFamily="66" charset="0"/>
              </a:rPr>
              <a:t>,…) {</a:t>
            </a:r>
          </a:p>
          <a:p>
            <a:pPr>
              <a:buNone/>
            </a:pPr>
            <a:r>
              <a:rPr lang="en-US" sz="1800" dirty="0" smtClean="0">
                <a:latin typeface="Comic Sans MS" pitchFamily="66" charset="0"/>
              </a:rPr>
              <a:t>  char *s, *e;</a:t>
            </a:r>
          </a:p>
          <a:p>
            <a:pPr>
              <a:buNone/>
            </a:pPr>
            <a:r>
              <a:rPr lang="en-US" sz="1800" dirty="0" smtClean="0">
                <a:latin typeface="Comic Sans MS" pitchFamily="66" charset="0"/>
              </a:rPr>
              <a:t>  </a:t>
            </a:r>
            <a:r>
              <a:rPr lang="en-US" sz="1800" dirty="0" err="1" smtClean="0">
                <a:latin typeface="Comic Sans MS" pitchFamily="66" charset="0"/>
              </a:rPr>
              <a:t>size_t</a:t>
            </a:r>
            <a:r>
              <a:rPr lang="en-US" sz="1800" dirty="0" smtClean="0">
                <a:latin typeface="Comic Sans MS" pitchFamily="66" charset="0"/>
              </a:rPr>
              <a:t> </a:t>
            </a:r>
            <a:r>
              <a:rPr lang="en-US" sz="1800" dirty="0" err="1" smtClean="0">
                <a:latin typeface="Comic Sans MS" pitchFamily="66" charset="0"/>
              </a:rPr>
              <a:t>len</a:t>
            </a:r>
            <a:r>
              <a:rPr lang="en-US" sz="1800" dirty="0" smtClean="0">
                <a:latin typeface="Comic Sans MS" pitchFamily="66" charset="0"/>
              </a:rPr>
              <a:t> = </a:t>
            </a:r>
            <a:r>
              <a:rPr lang="en-US" sz="1800" dirty="0" err="1" smtClean="0">
                <a:latin typeface="Comic Sans MS" pitchFamily="66" charset="0"/>
              </a:rPr>
              <a:t>strlen</a:t>
            </a:r>
            <a:r>
              <a:rPr lang="en-US" sz="1800" dirty="0" smtClean="0">
                <a:latin typeface="Comic Sans MS" pitchFamily="66" charset="0"/>
              </a:rPr>
              <a:t>(</a:t>
            </a:r>
            <a:r>
              <a:rPr lang="en-US" sz="1800" dirty="0" err="1" smtClean="0">
                <a:latin typeface="Comic Sans MS" pitchFamily="66" charset="0"/>
              </a:rPr>
              <a:t>cmd</a:t>
            </a:r>
            <a:r>
              <a:rPr lang="en-US" sz="1800" dirty="0" smtClean="0">
                <a:latin typeface="Comic Sans MS" pitchFamily="66" charset="0"/>
              </a:rPr>
              <a:t>);</a:t>
            </a:r>
          </a:p>
          <a:p>
            <a:pPr>
              <a:buNone/>
            </a:pPr>
            <a:r>
              <a:rPr lang="en-US" sz="1800" dirty="0" smtClean="0">
                <a:latin typeface="Comic Sans MS" pitchFamily="66" charset="0"/>
              </a:rPr>
              <a:t>  unsigned </a:t>
            </a:r>
            <a:r>
              <a:rPr lang="en-US" sz="1800" dirty="0" err="1" smtClean="0">
                <a:latin typeface="Comic Sans MS" pitchFamily="66" charset="0"/>
              </a:rPr>
              <a:t>int</a:t>
            </a:r>
            <a:r>
              <a:rPr lang="en-US" sz="1800" dirty="0" smtClean="0">
                <a:latin typeface="Comic Sans MS" pitchFamily="66" charset="0"/>
              </a:rPr>
              <a:t> i = 0;</a:t>
            </a:r>
          </a:p>
          <a:p>
            <a:pPr>
              <a:buNone/>
            </a:pPr>
            <a:r>
              <a:rPr lang="en-US" sz="1800" dirty="0" smtClean="0">
                <a:latin typeface="Comic Sans MS" pitchFamily="66" charset="0"/>
              </a:rPr>
              <a:t>  s = e = </a:t>
            </a:r>
            <a:r>
              <a:rPr lang="en-US" sz="1800" dirty="0" err="1" smtClean="0">
                <a:latin typeface="Comic Sans MS" pitchFamily="66" charset="0"/>
              </a:rPr>
              <a:t>cmd</a:t>
            </a:r>
            <a:r>
              <a:rPr lang="en-US" sz="1800" dirty="0" smtClean="0">
                <a:latin typeface="Comic Sans MS" pitchFamily="66" charset="0"/>
              </a:rPr>
              <a:t>;</a:t>
            </a:r>
          </a:p>
          <a:p>
            <a:pPr>
              <a:buNone/>
            </a:pPr>
            <a:r>
              <a:rPr lang="en-US" sz="1800" dirty="0" smtClean="0">
                <a:latin typeface="Comic Sans MS" pitchFamily="66" charset="0"/>
              </a:rPr>
              <a:t>  for (i = 0; i &lt; </a:t>
            </a:r>
            <a:r>
              <a:rPr lang="en-US" sz="1800" dirty="0" err="1" smtClean="0">
                <a:latin typeface="Comic Sans MS" pitchFamily="66" charset="0"/>
              </a:rPr>
              <a:t>len</a:t>
            </a:r>
            <a:r>
              <a:rPr lang="en-US" sz="1800" dirty="0" smtClean="0">
                <a:latin typeface="Comic Sans MS" pitchFamily="66" charset="0"/>
              </a:rPr>
              <a:t>; i++, e++) {</a:t>
            </a:r>
          </a:p>
          <a:p>
            <a:pPr>
              <a:buNone/>
            </a:pPr>
            <a:r>
              <a:rPr lang="en-US" sz="1800" dirty="0" smtClean="0">
                <a:latin typeface="Comic Sans MS" pitchFamily="66" charset="0"/>
              </a:rPr>
              <a:t>    if (*e == ’ ’) {</a:t>
            </a:r>
          </a:p>
          <a:p>
            <a:pPr>
              <a:buNone/>
            </a:pPr>
            <a:r>
              <a:rPr lang="en-US" sz="1800" dirty="0" smtClean="0">
                <a:latin typeface="Comic Sans MS" pitchFamily="66" charset="0"/>
              </a:rPr>
              <a:t>      if (s != e) { /* add a new token */ }</a:t>
            </a:r>
          </a:p>
          <a:p>
            <a:pPr>
              <a:buNone/>
            </a:pPr>
            <a:r>
              <a:rPr lang="en-US" sz="1800" dirty="0" smtClean="0">
                <a:latin typeface="Comic Sans MS" pitchFamily="66" charset="0"/>
              </a:rPr>
              <a:t>      s = e + 1;</a:t>
            </a:r>
          </a:p>
          <a:p>
            <a:pPr>
              <a:buNone/>
            </a:pPr>
            <a:r>
              <a:rPr lang="en-US" sz="1800" dirty="0" smtClean="0">
                <a:latin typeface="Comic Sans MS" pitchFamily="66" charset="0"/>
              </a:rPr>
              <a:t>    }</a:t>
            </a:r>
          </a:p>
          <a:p>
            <a:pPr>
              <a:buNone/>
            </a:pPr>
            <a:r>
              <a:rPr lang="en-US" sz="1800" dirty="0" smtClean="0">
                <a:latin typeface="Comic Sans MS" pitchFamily="66" charset="0"/>
              </a:rPr>
              <a:t>  }</a:t>
            </a:r>
          </a:p>
        </p:txBody>
      </p:sp>
      <p:graphicFrame>
        <p:nvGraphicFramePr>
          <p:cNvPr id="5" name="Table 4"/>
          <p:cNvGraphicFramePr>
            <a:graphicFrameLocks noGrp="1"/>
          </p:cNvGraphicFramePr>
          <p:nvPr>
            <p:extLst>
              <p:ext uri="{D42A27DB-BD31-4B8C-83A1-F6EECF244321}">
                <p14:modId xmlns:p14="http://schemas.microsoft.com/office/powerpoint/2010/main" xmlns="" val="1888196911"/>
              </p:ext>
            </p:extLst>
          </p:nvPr>
        </p:nvGraphicFramePr>
        <p:xfrm>
          <a:off x="5867400" y="1676400"/>
          <a:ext cx="2590800" cy="2966720"/>
        </p:xfrm>
        <a:graphic>
          <a:graphicData uri="http://schemas.openxmlformats.org/drawingml/2006/table">
            <a:tbl>
              <a:tblPr firstRow="1" bandRow="1">
                <a:tableStyleId>{5C22544A-7EE6-4342-B048-85BDC9FD1C3A}</a:tableStyleId>
              </a:tblPr>
              <a:tblGrid>
                <a:gridCol w="986971"/>
                <a:gridCol w="1603829"/>
              </a:tblGrid>
              <a:tr h="370840">
                <a:tc>
                  <a:txBody>
                    <a:bodyPr/>
                    <a:lstStyle/>
                    <a:p>
                      <a:r>
                        <a:rPr lang="en-US" dirty="0" smtClean="0"/>
                        <a:t>Variable</a:t>
                      </a:r>
                      <a:endParaRPr lang="en-US" dirty="0"/>
                    </a:p>
                  </a:txBody>
                  <a:tcPr/>
                </a:tc>
                <a:tc>
                  <a:txBody>
                    <a:bodyPr/>
                    <a:lstStyle/>
                    <a:p>
                      <a:r>
                        <a:rPr lang="en-US" dirty="0" smtClean="0"/>
                        <a:t>Value</a:t>
                      </a:r>
                      <a:endParaRPr lang="en-US" dirty="0"/>
                    </a:p>
                  </a:txBody>
                  <a:tcPr/>
                </a:tc>
              </a:tr>
              <a:tr h="370840">
                <a:tc>
                  <a:txBody>
                    <a:bodyPr/>
                    <a:lstStyle/>
                    <a:p>
                      <a:r>
                        <a:rPr lang="en-US" dirty="0" err="1" smtClean="0"/>
                        <a:t>cmd</a:t>
                      </a:r>
                      <a:endParaRPr lang="en-US" dirty="0"/>
                    </a:p>
                  </a:txBody>
                  <a:tcPr/>
                </a:tc>
                <a:tc>
                  <a:txBody>
                    <a:bodyPr/>
                    <a:lstStyle/>
                    <a:p>
                      <a:r>
                        <a:rPr lang="en-US" dirty="0" smtClean="0"/>
                        <a:t>symbolic</a:t>
                      </a:r>
                      <a:endParaRPr lang="en-US" dirty="0"/>
                    </a:p>
                  </a:txBody>
                  <a:tcPr/>
                </a:tc>
              </a:tr>
              <a:tr h="370840">
                <a:tc>
                  <a:txBody>
                    <a:bodyPr/>
                    <a:lstStyle/>
                    <a:p>
                      <a:r>
                        <a:rPr lang="en-US" dirty="0" smtClean="0"/>
                        <a:t>s</a:t>
                      </a:r>
                      <a:endParaRPr lang="en-US" dirty="0"/>
                    </a:p>
                  </a:txBody>
                  <a:tcPr/>
                </a:tc>
                <a:tc>
                  <a:txBody>
                    <a:bodyPr/>
                    <a:lstStyle/>
                    <a:p>
                      <a:r>
                        <a:rPr lang="en-US" dirty="0" smtClean="0"/>
                        <a:t>0x1000</a:t>
                      </a:r>
                      <a:endParaRPr lang="en-US" dirty="0"/>
                    </a:p>
                  </a:txBody>
                  <a:tcPr/>
                </a:tc>
              </a:tr>
              <a:tr h="370840">
                <a:tc>
                  <a:txBody>
                    <a:bodyPr/>
                    <a:lstStyle/>
                    <a:p>
                      <a:r>
                        <a:rPr lang="en-US" dirty="0" smtClean="0"/>
                        <a:t>*s</a:t>
                      </a:r>
                      <a:endParaRPr lang="en-US" dirty="0"/>
                    </a:p>
                  </a:txBody>
                  <a:tcPr/>
                </a:tc>
                <a:tc>
                  <a:txBody>
                    <a:bodyPr/>
                    <a:lstStyle/>
                    <a:p>
                      <a:r>
                        <a:rPr lang="en-US" dirty="0" err="1" smtClean="0"/>
                        <a:t>cmd</a:t>
                      </a:r>
                      <a:r>
                        <a:rPr lang="en-US" dirty="0" smtClean="0"/>
                        <a:t>[0]</a:t>
                      </a:r>
                      <a:endParaRPr lang="en-US" dirty="0"/>
                    </a:p>
                  </a:txBody>
                  <a:tcPr/>
                </a:tc>
              </a:tr>
              <a:tr h="370840">
                <a:tc>
                  <a:txBody>
                    <a:bodyPr/>
                    <a:lstStyle/>
                    <a:p>
                      <a:r>
                        <a:rPr lang="en-US" dirty="0" smtClean="0"/>
                        <a:t>e</a:t>
                      </a:r>
                      <a:endParaRPr lang="en-US" dirty="0"/>
                    </a:p>
                  </a:txBody>
                  <a:tcPr/>
                </a:tc>
                <a:tc>
                  <a:txBody>
                    <a:bodyPr/>
                    <a:lstStyle/>
                    <a:p>
                      <a:r>
                        <a:rPr lang="en-US" dirty="0" smtClean="0">
                          <a:solidFill>
                            <a:schemeClr val="tx1"/>
                          </a:solidFill>
                        </a:rPr>
                        <a:t>0x1003</a:t>
                      </a:r>
                      <a:endParaRPr lang="en-US" dirty="0">
                        <a:solidFill>
                          <a:schemeClr val="tx1"/>
                        </a:solidFill>
                      </a:endParaRPr>
                    </a:p>
                  </a:txBody>
                  <a:tcPr/>
                </a:tc>
              </a:tr>
              <a:tr h="370840">
                <a:tc>
                  <a:txBody>
                    <a:bodyPr/>
                    <a:lstStyle/>
                    <a:p>
                      <a:r>
                        <a:rPr lang="en-US" dirty="0" smtClean="0"/>
                        <a:t>*e</a:t>
                      </a:r>
                      <a:endParaRPr lang="en-US" dirty="0"/>
                    </a:p>
                  </a:txBody>
                  <a:tcPr/>
                </a:tc>
                <a:tc>
                  <a:txBody>
                    <a:bodyPr/>
                    <a:lstStyle/>
                    <a:p>
                      <a:r>
                        <a:rPr lang="en-US" dirty="0" err="1" smtClean="0"/>
                        <a:t>cmd</a:t>
                      </a:r>
                      <a:r>
                        <a:rPr lang="en-US" dirty="0" smtClean="0"/>
                        <a:t>[</a:t>
                      </a:r>
                      <a:r>
                        <a:rPr lang="en-US" dirty="0" smtClean="0">
                          <a:solidFill>
                            <a:schemeClr val="tx1"/>
                          </a:solidFill>
                        </a:rPr>
                        <a:t>3</a:t>
                      </a:r>
                      <a:r>
                        <a:rPr lang="en-US" dirty="0" smtClean="0"/>
                        <a:t>]</a:t>
                      </a:r>
                      <a:endParaRPr lang="en-US" dirty="0"/>
                    </a:p>
                  </a:txBody>
                  <a:tcPr/>
                </a:tc>
              </a:tr>
              <a:tr h="370840">
                <a:tc>
                  <a:txBody>
                    <a:bodyPr/>
                    <a:lstStyle/>
                    <a:p>
                      <a:r>
                        <a:rPr lang="en-US" dirty="0" err="1" smtClean="0"/>
                        <a:t>len</a:t>
                      </a:r>
                      <a:endParaRPr lang="en-US" dirty="0"/>
                    </a:p>
                  </a:txBody>
                  <a:tcPr/>
                </a:tc>
                <a:tc>
                  <a:txBody>
                    <a:bodyPr/>
                    <a:lstStyle/>
                    <a:p>
                      <a:r>
                        <a:rPr lang="en-US" dirty="0" smtClean="0"/>
                        <a:t>8</a:t>
                      </a:r>
                      <a:endParaRPr lang="en-US" dirty="0"/>
                    </a:p>
                  </a:txBody>
                  <a:tcPr/>
                </a:tc>
              </a:tr>
              <a:tr h="370840">
                <a:tc>
                  <a:txBody>
                    <a:bodyPr/>
                    <a:lstStyle/>
                    <a:p>
                      <a:r>
                        <a:rPr lang="en-US" dirty="0" smtClean="0"/>
                        <a:t>i</a:t>
                      </a:r>
                      <a:endParaRPr lang="en-US" dirty="0"/>
                    </a:p>
                  </a:txBody>
                  <a:tcPr/>
                </a:tc>
                <a:tc>
                  <a:txBody>
                    <a:bodyPr/>
                    <a:lstStyle/>
                    <a:p>
                      <a:r>
                        <a:rPr lang="en-US" dirty="0" smtClean="0">
                          <a:solidFill>
                            <a:schemeClr val="tx1"/>
                          </a:solidFill>
                        </a:rPr>
                        <a:t>3</a:t>
                      </a:r>
                      <a:endParaRPr lang="en-US" dirty="0">
                        <a:solidFill>
                          <a:schemeClr val="tx1"/>
                        </a:solidFill>
                      </a:endParaRPr>
                    </a:p>
                  </a:txBody>
                  <a:tcPr/>
                </a:tc>
              </a:tr>
            </a:tbl>
          </a:graphicData>
        </a:graphic>
      </p:graphicFrame>
      <p:graphicFrame>
        <p:nvGraphicFramePr>
          <p:cNvPr id="8" name="Table 7"/>
          <p:cNvGraphicFramePr>
            <a:graphicFrameLocks noGrp="1"/>
          </p:cNvGraphicFramePr>
          <p:nvPr/>
        </p:nvGraphicFramePr>
        <p:xfrm>
          <a:off x="3581400" y="4800600"/>
          <a:ext cx="4876800" cy="863600"/>
        </p:xfrm>
        <a:graphic>
          <a:graphicData uri="http://schemas.openxmlformats.org/drawingml/2006/table">
            <a:tbl>
              <a:tblPr firstRow="1" bandRow="1">
                <a:tableStyleId>{5C22544A-7EE6-4342-B048-85BDC9FD1C3A}</a:tableStyleId>
              </a:tblPr>
              <a:tblGrid>
                <a:gridCol w="4876800"/>
              </a:tblGrid>
              <a:tr h="431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Path Condition</a:t>
                      </a:r>
                      <a:endParaRPr lang="en-US" dirty="0"/>
                    </a:p>
                  </a:txBody>
                  <a:tcPr/>
                </a:tc>
              </a:tr>
              <a:tr h="431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err="1" smtClean="0"/>
                        <a:t>cmd</a:t>
                      </a:r>
                      <a:r>
                        <a:rPr lang="en-US" sz="1800" dirty="0" smtClean="0"/>
                        <a:t>[0] ≠ ‘ ‘ ˄ </a:t>
                      </a:r>
                      <a:r>
                        <a:rPr lang="en-US" sz="1800" dirty="0" err="1" smtClean="0"/>
                        <a:t>cmd</a:t>
                      </a:r>
                      <a:r>
                        <a:rPr lang="en-US" sz="1800" dirty="0" smtClean="0"/>
                        <a:t>[1] ≠ ‘ ‘ ˄ </a:t>
                      </a:r>
                      <a:r>
                        <a:rPr lang="en-US" sz="1800" dirty="0" err="1" smtClean="0"/>
                        <a:t>cmd</a:t>
                      </a:r>
                      <a:r>
                        <a:rPr lang="en-US" sz="1800" dirty="0" smtClean="0"/>
                        <a:t>[2] ≠ ‘ ‘</a:t>
                      </a:r>
                      <a:endParaRPr lang="en-US" dirty="0" smtClean="0"/>
                    </a:p>
                  </a:txBody>
                  <a:tcPr/>
                </a:tc>
              </a:tr>
            </a:tbl>
          </a:graphicData>
        </a:graphic>
      </p:graphicFrame>
      <p:sp>
        <p:nvSpPr>
          <p:cNvPr id="10" name="Rounded Rectangle 9"/>
          <p:cNvSpPr/>
          <p:nvPr/>
        </p:nvSpPr>
        <p:spPr>
          <a:xfrm>
            <a:off x="533400" y="3581400"/>
            <a:ext cx="4267200" cy="304800"/>
          </a:xfrm>
          <a:prstGeom prst="roundRect">
            <a:avLst/>
          </a:prstGeom>
          <a:solidFill>
            <a:schemeClr val="accent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0000"/>
                </a:solidFill>
              </a:rPr>
              <a:t>fork!</a:t>
            </a:r>
            <a:endParaRPr lang="en-US" dirty="0">
              <a:solidFill>
                <a:srgbClr val="FF0000"/>
              </a:solidFill>
            </a:endParaRPr>
          </a:p>
        </p:txBody>
      </p:sp>
      <p:sp>
        <p:nvSpPr>
          <p:cNvPr id="9" name="Slide Number Placeholder 8"/>
          <p:cNvSpPr>
            <a:spLocks noGrp="1"/>
          </p:cNvSpPr>
          <p:nvPr>
            <p:ph type="sldNum" sz="quarter" idx="12"/>
          </p:nvPr>
        </p:nvSpPr>
        <p:spPr/>
        <p:txBody>
          <a:bodyPr/>
          <a:lstStyle/>
          <a:p>
            <a:fld id="{A39B4162-AEFB-4770-944A-A55BB4716B6E}" type="slidenum">
              <a:rPr lang="en-US" smtClean="0"/>
              <a:pPr/>
              <a:t>44</a:t>
            </a:fld>
            <a:endParaRPr lang="en-US" dirty="0"/>
          </a:p>
        </p:txBody>
      </p:sp>
    </p:spTree>
    <p:extLst>
      <p:ext uri="{BB962C8B-B14F-4D97-AF65-F5344CB8AC3E}">
        <p14:creationId xmlns:p14="http://schemas.microsoft.com/office/powerpoint/2010/main" xmlns="" val="89011648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Symbolic Execution</a:t>
            </a:r>
            <a:endParaRPr lang="en-US" dirty="0"/>
          </a:p>
        </p:txBody>
      </p:sp>
      <p:sp>
        <p:nvSpPr>
          <p:cNvPr id="3" name="Content Placeholder 2"/>
          <p:cNvSpPr>
            <a:spLocks noGrp="1"/>
          </p:cNvSpPr>
          <p:nvPr>
            <p:ph idx="1"/>
          </p:nvPr>
        </p:nvSpPr>
        <p:spPr>
          <a:xfrm>
            <a:off x="457200" y="1600201"/>
            <a:ext cx="4419600" cy="3657599"/>
          </a:xfrm>
        </p:spPr>
        <p:txBody>
          <a:bodyPr>
            <a:noAutofit/>
          </a:bodyPr>
          <a:lstStyle/>
          <a:p>
            <a:pPr>
              <a:buNone/>
            </a:pPr>
            <a:r>
              <a:rPr lang="en-US" sz="1800" dirty="0" err="1" smtClean="0">
                <a:latin typeface="Comic Sans MS" pitchFamily="66" charset="0"/>
              </a:rPr>
              <a:t>tokenize_command</a:t>
            </a:r>
            <a:r>
              <a:rPr lang="en-US" sz="1800" dirty="0" smtClean="0">
                <a:latin typeface="Comic Sans MS" pitchFamily="66" charset="0"/>
              </a:rPr>
              <a:t>(char *</a:t>
            </a:r>
            <a:r>
              <a:rPr lang="en-US" sz="1800" dirty="0" err="1" smtClean="0">
                <a:latin typeface="Comic Sans MS" pitchFamily="66" charset="0"/>
              </a:rPr>
              <a:t>cmd</a:t>
            </a:r>
            <a:r>
              <a:rPr lang="en-US" sz="1800" dirty="0" smtClean="0">
                <a:latin typeface="Comic Sans MS" pitchFamily="66" charset="0"/>
              </a:rPr>
              <a:t>,…) {</a:t>
            </a:r>
          </a:p>
          <a:p>
            <a:pPr>
              <a:buNone/>
            </a:pPr>
            <a:r>
              <a:rPr lang="en-US" sz="1800" dirty="0" smtClean="0">
                <a:latin typeface="Comic Sans MS" pitchFamily="66" charset="0"/>
              </a:rPr>
              <a:t>  char *s, *e;</a:t>
            </a:r>
          </a:p>
          <a:p>
            <a:pPr>
              <a:buNone/>
            </a:pPr>
            <a:r>
              <a:rPr lang="en-US" sz="1800" dirty="0" smtClean="0">
                <a:latin typeface="Comic Sans MS" pitchFamily="66" charset="0"/>
              </a:rPr>
              <a:t>  </a:t>
            </a:r>
            <a:r>
              <a:rPr lang="en-US" sz="1800" dirty="0" err="1" smtClean="0">
                <a:latin typeface="Comic Sans MS" pitchFamily="66" charset="0"/>
              </a:rPr>
              <a:t>size_t</a:t>
            </a:r>
            <a:r>
              <a:rPr lang="en-US" sz="1800" dirty="0" smtClean="0">
                <a:latin typeface="Comic Sans MS" pitchFamily="66" charset="0"/>
              </a:rPr>
              <a:t> </a:t>
            </a:r>
            <a:r>
              <a:rPr lang="en-US" sz="1800" dirty="0" err="1" smtClean="0">
                <a:latin typeface="Comic Sans MS" pitchFamily="66" charset="0"/>
              </a:rPr>
              <a:t>len</a:t>
            </a:r>
            <a:r>
              <a:rPr lang="en-US" sz="1800" dirty="0" smtClean="0">
                <a:latin typeface="Comic Sans MS" pitchFamily="66" charset="0"/>
              </a:rPr>
              <a:t> = </a:t>
            </a:r>
            <a:r>
              <a:rPr lang="en-US" sz="1800" dirty="0" err="1" smtClean="0">
                <a:latin typeface="Comic Sans MS" pitchFamily="66" charset="0"/>
              </a:rPr>
              <a:t>strlen</a:t>
            </a:r>
            <a:r>
              <a:rPr lang="en-US" sz="1800" dirty="0" smtClean="0">
                <a:latin typeface="Comic Sans MS" pitchFamily="66" charset="0"/>
              </a:rPr>
              <a:t>(</a:t>
            </a:r>
            <a:r>
              <a:rPr lang="en-US" sz="1800" dirty="0" err="1" smtClean="0">
                <a:latin typeface="Comic Sans MS" pitchFamily="66" charset="0"/>
              </a:rPr>
              <a:t>cmd</a:t>
            </a:r>
            <a:r>
              <a:rPr lang="en-US" sz="1800" dirty="0" smtClean="0">
                <a:latin typeface="Comic Sans MS" pitchFamily="66" charset="0"/>
              </a:rPr>
              <a:t>);</a:t>
            </a:r>
          </a:p>
          <a:p>
            <a:pPr>
              <a:buNone/>
            </a:pPr>
            <a:r>
              <a:rPr lang="en-US" sz="1800" dirty="0" smtClean="0">
                <a:latin typeface="Comic Sans MS" pitchFamily="66" charset="0"/>
              </a:rPr>
              <a:t>  unsigned </a:t>
            </a:r>
            <a:r>
              <a:rPr lang="en-US" sz="1800" dirty="0" err="1" smtClean="0">
                <a:latin typeface="Comic Sans MS" pitchFamily="66" charset="0"/>
              </a:rPr>
              <a:t>int</a:t>
            </a:r>
            <a:r>
              <a:rPr lang="en-US" sz="1800" dirty="0" smtClean="0">
                <a:latin typeface="Comic Sans MS" pitchFamily="66" charset="0"/>
              </a:rPr>
              <a:t> i = 0;</a:t>
            </a:r>
          </a:p>
          <a:p>
            <a:pPr>
              <a:buNone/>
            </a:pPr>
            <a:r>
              <a:rPr lang="en-US" sz="1800" dirty="0" smtClean="0">
                <a:latin typeface="Comic Sans MS" pitchFamily="66" charset="0"/>
              </a:rPr>
              <a:t>  s = e = </a:t>
            </a:r>
            <a:r>
              <a:rPr lang="en-US" sz="1800" dirty="0" err="1" smtClean="0">
                <a:latin typeface="Comic Sans MS" pitchFamily="66" charset="0"/>
              </a:rPr>
              <a:t>cmd</a:t>
            </a:r>
            <a:r>
              <a:rPr lang="en-US" sz="1800" dirty="0" smtClean="0">
                <a:latin typeface="Comic Sans MS" pitchFamily="66" charset="0"/>
              </a:rPr>
              <a:t>;</a:t>
            </a:r>
          </a:p>
          <a:p>
            <a:pPr>
              <a:buNone/>
            </a:pPr>
            <a:r>
              <a:rPr lang="en-US" sz="1800" dirty="0" smtClean="0">
                <a:latin typeface="Comic Sans MS" pitchFamily="66" charset="0"/>
              </a:rPr>
              <a:t>  for (i = 0; i &lt; </a:t>
            </a:r>
            <a:r>
              <a:rPr lang="en-US" sz="1800" dirty="0" err="1" smtClean="0">
                <a:latin typeface="Comic Sans MS" pitchFamily="66" charset="0"/>
              </a:rPr>
              <a:t>len</a:t>
            </a:r>
            <a:r>
              <a:rPr lang="en-US" sz="1800" dirty="0" smtClean="0">
                <a:latin typeface="Comic Sans MS" pitchFamily="66" charset="0"/>
              </a:rPr>
              <a:t>; i++, e++) {</a:t>
            </a:r>
          </a:p>
          <a:p>
            <a:pPr>
              <a:buNone/>
            </a:pPr>
            <a:r>
              <a:rPr lang="en-US" sz="1800" dirty="0" smtClean="0">
                <a:latin typeface="Comic Sans MS" pitchFamily="66" charset="0"/>
              </a:rPr>
              <a:t>    if (*e == ’ ’) {</a:t>
            </a:r>
          </a:p>
          <a:p>
            <a:pPr>
              <a:buNone/>
            </a:pPr>
            <a:r>
              <a:rPr lang="en-US" sz="1800" dirty="0" smtClean="0">
                <a:latin typeface="Comic Sans MS" pitchFamily="66" charset="0"/>
              </a:rPr>
              <a:t>      if (s != e) { /* add a new token */ }</a:t>
            </a:r>
          </a:p>
          <a:p>
            <a:pPr>
              <a:buNone/>
            </a:pPr>
            <a:r>
              <a:rPr lang="en-US" sz="1800" dirty="0" smtClean="0">
                <a:latin typeface="Comic Sans MS" pitchFamily="66" charset="0"/>
              </a:rPr>
              <a:t>      s = e + 1;</a:t>
            </a:r>
          </a:p>
          <a:p>
            <a:pPr>
              <a:buNone/>
            </a:pPr>
            <a:r>
              <a:rPr lang="en-US" sz="1800" dirty="0" smtClean="0">
                <a:latin typeface="Comic Sans MS" pitchFamily="66" charset="0"/>
              </a:rPr>
              <a:t>    }</a:t>
            </a:r>
          </a:p>
          <a:p>
            <a:pPr>
              <a:buNone/>
            </a:pPr>
            <a:r>
              <a:rPr lang="en-US" sz="1800" dirty="0" smtClean="0">
                <a:latin typeface="Comic Sans MS" pitchFamily="66" charset="0"/>
              </a:rPr>
              <a:t>  }</a:t>
            </a:r>
          </a:p>
        </p:txBody>
      </p:sp>
      <p:graphicFrame>
        <p:nvGraphicFramePr>
          <p:cNvPr id="5" name="Table 4"/>
          <p:cNvGraphicFramePr>
            <a:graphicFrameLocks noGrp="1"/>
          </p:cNvGraphicFramePr>
          <p:nvPr/>
        </p:nvGraphicFramePr>
        <p:xfrm>
          <a:off x="5867400" y="1676400"/>
          <a:ext cx="2590800" cy="2966720"/>
        </p:xfrm>
        <a:graphic>
          <a:graphicData uri="http://schemas.openxmlformats.org/drawingml/2006/table">
            <a:tbl>
              <a:tblPr firstRow="1" bandRow="1">
                <a:tableStyleId>{5C22544A-7EE6-4342-B048-85BDC9FD1C3A}</a:tableStyleId>
              </a:tblPr>
              <a:tblGrid>
                <a:gridCol w="986971"/>
                <a:gridCol w="1603829"/>
              </a:tblGrid>
              <a:tr h="370840">
                <a:tc>
                  <a:txBody>
                    <a:bodyPr/>
                    <a:lstStyle/>
                    <a:p>
                      <a:r>
                        <a:rPr lang="en-US" dirty="0" smtClean="0"/>
                        <a:t>Variable</a:t>
                      </a:r>
                      <a:endParaRPr lang="en-US" dirty="0"/>
                    </a:p>
                  </a:txBody>
                  <a:tcPr/>
                </a:tc>
                <a:tc>
                  <a:txBody>
                    <a:bodyPr/>
                    <a:lstStyle/>
                    <a:p>
                      <a:r>
                        <a:rPr lang="en-US" dirty="0" smtClean="0"/>
                        <a:t>Value</a:t>
                      </a:r>
                      <a:endParaRPr lang="en-US" dirty="0"/>
                    </a:p>
                  </a:txBody>
                  <a:tcPr/>
                </a:tc>
              </a:tr>
              <a:tr h="370840">
                <a:tc>
                  <a:txBody>
                    <a:bodyPr/>
                    <a:lstStyle/>
                    <a:p>
                      <a:r>
                        <a:rPr lang="en-US" dirty="0" err="1" smtClean="0"/>
                        <a:t>cmd</a:t>
                      </a:r>
                      <a:endParaRPr lang="en-US" dirty="0"/>
                    </a:p>
                  </a:txBody>
                  <a:tcPr/>
                </a:tc>
                <a:tc>
                  <a:txBody>
                    <a:bodyPr/>
                    <a:lstStyle/>
                    <a:p>
                      <a:r>
                        <a:rPr lang="en-US" dirty="0" smtClean="0"/>
                        <a:t>symbolic</a:t>
                      </a:r>
                      <a:endParaRPr lang="en-US" dirty="0"/>
                    </a:p>
                  </a:txBody>
                  <a:tcPr/>
                </a:tc>
              </a:tr>
              <a:tr h="370840">
                <a:tc>
                  <a:txBody>
                    <a:bodyPr/>
                    <a:lstStyle/>
                    <a:p>
                      <a:r>
                        <a:rPr lang="en-US" dirty="0" smtClean="0"/>
                        <a:t>s</a:t>
                      </a:r>
                      <a:endParaRPr lang="en-US" dirty="0"/>
                    </a:p>
                  </a:txBody>
                  <a:tcPr/>
                </a:tc>
                <a:tc>
                  <a:txBody>
                    <a:bodyPr/>
                    <a:lstStyle/>
                    <a:p>
                      <a:r>
                        <a:rPr lang="en-US" dirty="0" smtClean="0"/>
                        <a:t>0x1000</a:t>
                      </a:r>
                      <a:endParaRPr lang="en-US" dirty="0"/>
                    </a:p>
                  </a:txBody>
                  <a:tcPr/>
                </a:tc>
              </a:tr>
              <a:tr h="370840">
                <a:tc>
                  <a:txBody>
                    <a:bodyPr/>
                    <a:lstStyle/>
                    <a:p>
                      <a:r>
                        <a:rPr lang="en-US" dirty="0" smtClean="0"/>
                        <a:t>*s</a:t>
                      </a:r>
                      <a:endParaRPr lang="en-US" dirty="0"/>
                    </a:p>
                  </a:txBody>
                  <a:tcPr/>
                </a:tc>
                <a:tc>
                  <a:txBody>
                    <a:bodyPr/>
                    <a:lstStyle/>
                    <a:p>
                      <a:r>
                        <a:rPr lang="en-US" dirty="0" err="1" smtClean="0"/>
                        <a:t>cmd</a:t>
                      </a:r>
                      <a:r>
                        <a:rPr lang="en-US" dirty="0" smtClean="0"/>
                        <a:t>[0]</a:t>
                      </a:r>
                      <a:endParaRPr lang="en-US" dirty="0"/>
                    </a:p>
                  </a:txBody>
                  <a:tcPr/>
                </a:tc>
              </a:tr>
              <a:tr h="370840">
                <a:tc>
                  <a:txBody>
                    <a:bodyPr/>
                    <a:lstStyle/>
                    <a:p>
                      <a:r>
                        <a:rPr lang="en-US" dirty="0" smtClean="0"/>
                        <a:t>e</a:t>
                      </a:r>
                      <a:endParaRPr lang="en-US" dirty="0"/>
                    </a:p>
                  </a:txBody>
                  <a:tcPr/>
                </a:tc>
                <a:tc>
                  <a:txBody>
                    <a:bodyPr/>
                    <a:lstStyle/>
                    <a:p>
                      <a:r>
                        <a:rPr lang="en-US" dirty="0" smtClean="0">
                          <a:solidFill>
                            <a:schemeClr val="tx1"/>
                          </a:solidFill>
                        </a:rPr>
                        <a:t>0x1003</a:t>
                      </a:r>
                      <a:endParaRPr lang="en-US" dirty="0">
                        <a:solidFill>
                          <a:schemeClr val="tx1"/>
                        </a:solidFill>
                      </a:endParaRPr>
                    </a:p>
                  </a:txBody>
                  <a:tcPr/>
                </a:tc>
              </a:tr>
              <a:tr h="370840">
                <a:tc>
                  <a:txBody>
                    <a:bodyPr/>
                    <a:lstStyle/>
                    <a:p>
                      <a:r>
                        <a:rPr lang="en-US" dirty="0" smtClean="0"/>
                        <a:t>*e</a:t>
                      </a:r>
                      <a:endParaRPr lang="en-US" dirty="0"/>
                    </a:p>
                  </a:txBody>
                  <a:tcPr/>
                </a:tc>
                <a:tc>
                  <a:txBody>
                    <a:bodyPr/>
                    <a:lstStyle/>
                    <a:p>
                      <a:r>
                        <a:rPr lang="en-US" dirty="0" err="1" smtClean="0"/>
                        <a:t>cmd</a:t>
                      </a:r>
                      <a:r>
                        <a:rPr lang="en-US" dirty="0" smtClean="0"/>
                        <a:t>[</a:t>
                      </a:r>
                      <a:r>
                        <a:rPr lang="en-US" dirty="0" smtClean="0">
                          <a:solidFill>
                            <a:schemeClr val="tx1"/>
                          </a:solidFill>
                        </a:rPr>
                        <a:t>3</a:t>
                      </a:r>
                      <a:r>
                        <a:rPr lang="en-US" dirty="0" smtClean="0"/>
                        <a:t>]</a:t>
                      </a:r>
                      <a:endParaRPr lang="en-US" dirty="0"/>
                    </a:p>
                  </a:txBody>
                  <a:tcPr/>
                </a:tc>
              </a:tr>
              <a:tr h="370840">
                <a:tc>
                  <a:txBody>
                    <a:bodyPr/>
                    <a:lstStyle/>
                    <a:p>
                      <a:r>
                        <a:rPr lang="en-US" dirty="0" err="1" smtClean="0"/>
                        <a:t>len</a:t>
                      </a:r>
                      <a:endParaRPr lang="en-US" dirty="0"/>
                    </a:p>
                  </a:txBody>
                  <a:tcPr/>
                </a:tc>
                <a:tc>
                  <a:txBody>
                    <a:bodyPr/>
                    <a:lstStyle/>
                    <a:p>
                      <a:r>
                        <a:rPr lang="en-US" dirty="0" smtClean="0"/>
                        <a:t>8</a:t>
                      </a:r>
                      <a:endParaRPr lang="en-US" dirty="0"/>
                    </a:p>
                  </a:txBody>
                  <a:tcPr/>
                </a:tc>
              </a:tr>
              <a:tr h="370840">
                <a:tc>
                  <a:txBody>
                    <a:bodyPr/>
                    <a:lstStyle/>
                    <a:p>
                      <a:r>
                        <a:rPr lang="en-US" dirty="0" smtClean="0"/>
                        <a:t>i</a:t>
                      </a:r>
                      <a:endParaRPr lang="en-US" dirty="0"/>
                    </a:p>
                  </a:txBody>
                  <a:tcPr/>
                </a:tc>
                <a:tc>
                  <a:txBody>
                    <a:bodyPr/>
                    <a:lstStyle/>
                    <a:p>
                      <a:r>
                        <a:rPr lang="en-US" dirty="0" smtClean="0">
                          <a:solidFill>
                            <a:schemeClr val="tx1"/>
                          </a:solidFill>
                        </a:rPr>
                        <a:t>3</a:t>
                      </a:r>
                      <a:endParaRPr lang="en-US" dirty="0">
                        <a:solidFill>
                          <a:schemeClr val="tx1"/>
                        </a:solidFill>
                      </a:endParaRPr>
                    </a:p>
                  </a:txBody>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xmlns="" val="2376200378"/>
              </p:ext>
            </p:extLst>
          </p:nvPr>
        </p:nvGraphicFramePr>
        <p:xfrm>
          <a:off x="3276600" y="4800600"/>
          <a:ext cx="5181600" cy="863600"/>
        </p:xfrm>
        <a:graphic>
          <a:graphicData uri="http://schemas.openxmlformats.org/drawingml/2006/table">
            <a:tbl>
              <a:tblPr firstRow="1" bandRow="1">
                <a:tableStyleId>{5C22544A-7EE6-4342-B048-85BDC9FD1C3A}</a:tableStyleId>
              </a:tblPr>
              <a:tblGrid>
                <a:gridCol w="5181600"/>
              </a:tblGrid>
              <a:tr h="431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Path Condition</a:t>
                      </a:r>
                      <a:endParaRPr lang="en-US" dirty="0"/>
                    </a:p>
                  </a:txBody>
                  <a:tcPr/>
                </a:tc>
              </a:tr>
              <a:tr h="431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err="1" smtClean="0"/>
                        <a:t>cmd</a:t>
                      </a:r>
                      <a:r>
                        <a:rPr lang="en-US" sz="1800" dirty="0" smtClean="0"/>
                        <a:t>[0] ≠ ‘ ‘ ˄ </a:t>
                      </a:r>
                      <a:r>
                        <a:rPr lang="en-US" sz="1800" dirty="0" err="1" smtClean="0"/>
                        <a:t>cmd</a:t>
                      </a:r>
                      <a:r>
                        <a:rPr lang="en-US" sz="1800" dirty="0" smtClean="0"/>
                        <a:t>[1] ≠ ‘ ‘ ˄ </a:t>
                      </a:r>
                      <a:r>
                        <a:rPr lang="en-US" sz="1800" dirty="0" err="1" smtClean="0"/>
                        <a:t>cmd</a:t>
                      </a:r>
                      <a:r>
                        <a:rPr lang="en-US" sz="1800" dirty="0" smtClean="0"/>
                        <a:t>[2] ≠ ‘ ‘ ˄</a:t>
                      </a:r>
                      <a:r>
                        <a:rPr lang="en-US" sz="1800" baseline="0" dirty="0" smtClean="0"/>
                        <a:t> </a:t>
                      </a:r>
                      <a:r>
                        <a:rPr lang="en-US" sz="1800" dirty="0" err="1" smtClean="0">
                          <a:solidFill>
                            <a:srgbClr val="FF0000"/>
                          </a:solidFill>
                        </a:rPr>
                        <a:t>cmd</a:t>
                      </a:r>
                      <a:r>
                        <a:rPr lang="en-US" sz="1800" dirty="0" smtClean="0">
                          <a:solidFill>
                            <a:srgbClr val="FF0000"/>
                          </a:solidFill>
                        </a:rPr>
                        <a:t>[3] = ‘ ‘</a:t>
                      </a:r>
                      <a:endParaRPr lang="en-US" dirty="0" smtClean="0">
                        <a:solidFill>
                          <a:srgbClr val="FF0000"/>
                        </a:solidFill>
                      </a:endParaRPr>
                    </a:p>
                  </a:txBody>
                  <a:tcPr/>
                </a:tc>
              </a:tr>
            </a:tbl>
          </a:graphicData>
        </a:graphic>
      </p:graphicFrame>
      <p:sp>
        <p:nvSpPr>
          <p:cNvPr id="10" name="Rounded Rectangle 9"/>
          <p:cNvSpPr/>
          <p:nvPr/>
        </p:nvSpPr>
        <p:spPr>
          <a:xfrm>
            <a:off x="533400" y="3962400"/>
            <a:ext cx="4267200" cy="304800"/>
          </a:xfrm>
          <a:prstGeom prst="roundRect">
            <a:avLst/>
          </a:prstGeom>
          <a:solidFill>
            <a:schemeClr val="accent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6" name="TextBox 5"/>
          <p:cNvSpPr txBox="1"/>
          <p:nvPr/>
        </p:nvSpPr>
        <p:spPr>
          <a:xfrm>
            <a:off x="4724400" y="3897868"/>
            <a:ext cx="1005340" cy="369332"/>
          </a:xfrm>
          <a:prstGeom prst="rect">
            <a:avLst/>
          </a:prstGeom>
          <a:noFill/>
        </p:spPr>
        <p:txBody>
          <a:bodyPr wrap="none" rtlCol="0">
            <a:spAutoFit/>
          </a:bodyPr>
          <a:lstStyle/>
          <a:p>
            <a:r>
              <a:rPr lang="en-US" dirty="0">
                <a:solidFill>
                  <a:srgbClr val="FF0000"/>
                </a:solidFill>
              </a:rPr>
              <a:t>n</a:t>
            </a:r>
            <a:r>
              <a:rPr lang="en-US" dirty="0" smtClean="0">
                <a:solidFill>
                  <a:srgbClr val="FF0000"/>
                </a:solidFill>
              </a:rPr>
              <a:t>ot fork!</a:t>
            </a:r>
            <a:endParaRPr lang="en-US" dirty="0">
              <a:solidFill>
                <a:srgbClr val="FF0000"/>
              </a:solidFill>
            </a:endParaRPr>
          </a:p>
        </p:txBody>
      </p:sp>
      <p:sp>
        <p:nvSpPr>
          <p:cNvPr id="9" name="Slide Number Placeholder 8"/>
          <p:cNvSpPr>
            <a:spLocks noGrp="1"/>
          </p:cNvSpPr>
          <p:nvPr>
            <p:ph type="sldNum" sz="quarter" idx="12"/>
          </p:nvPr>
        </p:nvSpPr>
        <p:spPr/>
        <p:txBody>
          <a:bodyPr/>
          <a:lstStyle/>
          <a:p>
            <a:fld id="{A39B4162-AEFB-4770-944A-A55BB4716B6E}" type="slidenum">
              <a:rPr lang="en-US" smtClean="0"/>
              <a:pPr/>
              <a:t>45</a:t>
            </a:fld>
            <a:endParaRPr lang="en-US" dirty="0"/>
          </a:p>
        </p:txBody>
      </p:sp>
    </p:spTree>
    <p:extLst>
      <p:ext uri="{BB962C8B-B14F-4D97-AF65-F5344CB8AC3E}">
        <p14:creationId xmlns:p14="http://schemas.microsoft.com/office/powerpoint/2010/main" xmlns="" val="299018649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Symbolic Execution</a:t>
            </a:r>
            <a:endParaRPr lang="en-US" dirty="0"/>
          </a:p>
        </p:txBody>
      </p:sp>
      <p:sp>
        <p:nvSpPr>
          <p:cNvPr id="3" name="Content Placeholder 2"/>
          <p:cNvSpPr>
            <a:spLocks noGrp="1"/>
          </p:cNvSpPr>
          <p:nvPr>
            <p:ph idx="1"/>
          </p:nvPr>
        </p:nvSpPr>
        <p:spPr>
          <a:xfrm>
            <a:off x="457200" y="1600201"/>
            <a:ext cx="4419600" cy="3657599"/>
          </a:xfrm>
        </p:spPr>
        <p:txBody>
          <a:bodyPr>
            <a:noAutofit/>
          </a:bodyPr>
          <a:lstStyle/>
          <a:p>
            <a:pPr>
              <a:buNone/>
            </a:pPr>
            <a:r>
              <a:rPr lang="en-US" sz="1800" dirty="0" err="1" smtClean="0">
                <a:latin typeface="Comic Sans MS" pitchFamily="66" charset="0"/>
              </a:rPr>
              <a:t>tokenize_command</a:t>
            </a:r>
            <a:r>
              <a:rPr lang="en-US" sz="1800" dirty="0" smtClean="0">
                <a:latin typeface="Comic Sans MS" pitchFamily="66" charset="0"/>
              </a:rPr>
              <a:t>(char *</a:t>
            </a:r>
            <a:r>
              <a:rPr lang="en-US" sz="1800" dirty="0" err="1" smtClean="0">
                <a:latin typeface="Comic Sans MS" pitchFamily="66" charset="0"/>
              </a:rPr>
              <a:t>cmd</a:t>
            </a:r>
            <a:r>
              <a:rPr lang="en-US" sz="1800" dirty="0" smtClean="0">
                <a:latin typeface="Comic Sans MS" pitchFamily="66" charset="0"/>
              </a:rPr>
              <a:t>,…) {</a:t>
            </a:r>
          </a:p>
          <a:p>
            <a:pPr>
              <a:buNone/>
            </a:pPr>
            <a:r>
              <a:rPr lang="en-US" sz="1800" dirty="0" smtClean="0">
                <a:latin typeface="Comic Sans MS" pitchFamily="66" charset="0"/>
              </a:rPr>
              <a:t>  char *s, *e;</a:t>
            </a:r>
          </a:p>
          <a:p>
            <a:pPr>
              <a:buNone/>
            </a:pPr>
            <a:r>
              <a:rPr lang="en-US" sz="1800" dirty="0" smtClean="0">
                <a:latin typeface="Comic Sans MS" pitchFamily="66" charset="0"/>
              </a:rPr>
              <a:t>  </a:t>
            </a:r>
            <a:r>
              <a:rPr lang="en-US" sz="1800" dirty="0" err="1" smtClean="0">
                <a:latin typeface="Comic Sans MS" pitchFamily="66" charset="0"/>
              </a:rPr>
              <a:t>size_t</a:t>
            </a:r>
            <a:r>
              <a:rPr lang="en-US" sz="1800" dirty="0" smtClean="0">
                <a:latin typeface="Comic Sans MS" pitchFamily="66" charset="0"/>
              </a:rPr>
              <a:t> </a:t>
            </a:r>
            <a:r>
              <a:rPr lang="en-US" sz="1800" dirty="0" err="1" smtClean="0">
                <a:latin typeface="Comic Sans MS" pitchFamily="66" charset="0"/>
              </a:rPr>
              <a:t>len</a:t>
            </a:r>
            <a:r>
              <a:rPr lang="en-US" sz="1800" dirty="0" smtClean="0">
                <a:latin typeface="Comic Sans MS" pitchFamily="66" charset="0"/>
              </a:rPr>
              <a:t> = </a:t>
            </a:r>
            <a:r>
              <a:rPr lang="en-US" sz="1800" dirty="0" err="1" smtClean="0">
                <a:latin typeface="Comic Sans MS" pitchFamily="66" charset="0"/>
              </a:rPr>
              <a:t>strlen</a:t>
            </a:r>
            <a:r>
              <a:rPr lang="en-US" sz="1800" dirty="0" smtClean="0">
                <a:latin typeface="Comic Sans MS" pitchFamily="66" charset="0"/>
              </a:rPr>
              <a:t>(</a:t>
            </a:r>
            <a:r>
              <a:rPr lang="en-US" sz="1800" dirty="0" err="1" smtClean="0">
                <a:latin typeface="Comic Sans MS" pitchFamily="66" charset="0"/>
              </a:rPr>
              <a:t>cmd</a:t>
            </a:r>
            <a:r>
              <a:rPr lang="en-US" sz="1800" dirty="0" smtClean="0">
                <a:latin typeface="Comic Sans MS" pitchFamily="66" charset="0"/>
              </a:rPr>
              <a:t>);</a:t>
            </a:r>
          </a:p>
          <a:p>
            <a:pPr>
              <a:buNone/>
            </a:pPr>
            <a:r>
              <a:rPr lang="en-US" sz="1800" dirty="0" smtClean="0">
                <a:latin typeface="Comic Sans MS" pitchFamily="66" charset="0"/>
              </a:rPr>
              <a:t>  unsigned </a:t>
            </a:r>
            <a:r>
              <a:rPr lang="en-US" sz="1800" dirty="0" err="1" smtClean="0">
                <a:latin typeface="Comic Sans MS" pitchFamily="66" charset="0"/>
              </a:rPr>
              <a:t>int</a:t>
            </a:r>
            <a:r>
              <a:rPr lang="en-US" sz="1800" dirty="0" smtClean="0">
                <a:latin typeface="Comic Sans MS" pitchFamily="66" charset="0"/>
              </a:rPr>
              <a:t> i = 0;</a:t>
            </a:r>
          </a:p>
          <a:p>
            <a:pPr>
              <a:buNone/>
            </a:pPr>
            <a:r>
              <a:rPr lang="en-US" sz="1800" dirty="0" smtClean="0">
                <a:latin typeface="Comic Sans MS" pitchFamily="66" charset="0"/>
              </a:rPr>
              <a:t>  s = e = </a:t>
            </a:r>
            <a:r>
              <a:rPr lang="en-US" sz="1800" dirty="0" err="1" smtClean="0">
                <a:latin typeface="Comic Sans MS" pitchFamily="66" charset="0"/>
              </a:rPr>
              <a:t>cmd</a:t>
            </a:r>
            <a:r>
              <a:rPr lang="en-US" sz="1800" dirty="0" smtClean="0">
                <a:latin typeface="Comic Sans MS" pitchFamily="66" charset="0"/>
              </a:rPr>
              <a:t>;</a:t>
            </a:r>
          </a:p>
          <a:p>
            <a:pPr>
              <a:buNone/>
            </a:pPr>
            <a:r>
              <a:rPr lang="en-US" sz="1800" dirty="0" smtClean="0">
                <a:latin typeface="Comic Sans MS" pitchFamily="66" charset="0"/>
              </a:rPr>
              <a:t>  for (i = 0; i &lt; </a:t>
            </a:r>
            <a:r>
              <a:rPr lang="en-US" sz="1800" dirty="0" err="1" smtClean="0">
                <a:latin typeface="Comic Sans MS" pitchFamily="66" charset="0"/>
              </a:rPr>
              <a:t>len</a:t>
            </a:r>
            <a:r>
              <a:rPr lang="en-US" sz="1800" dirty="0" smtClean="0">
                <a:latin typeface="Comic Sans MS" pitchFamily="66" charset="0"/>
              </a:rPr>
              <a:t>; i++, e++) {</a:t>
            </a:r>
          </a:p>
          <a:p>
            <a:pPr>
              <a:buNone/>
            </a:pPr>
            <a:r>
              <a:rPr lang="en-US" sz="1800" dirty="0" smtClean="0">
                <a:latin typeface="Comic Sans MS" pitchFamily="66" charset="0"/>
              </a:rPr>
              <a:t>    if (*e == ’ ’) {</a:t>
            </a:r>
          </a:p>
          <a:p>
            <a:pPr>
              <a:buNone/>
            </a:pPr>
            <a:r>
              <a:rPr lang="en-US" sz="1800" dirty="0" smtClean="0">
                <a:latin typeface="Comic Sans MS" pitchFamily="66" charset="0"/>
              </a:rPr>
              <a:t>      if (s != e) { /* add a new token */ }</a:t>
            </a:r>
          </a:p>
          <a:p>
            <a:pPr>
              <a:buNone/>
            </a:pPr>
            <a:r>
              <a:rPr lang="en-US" sz="1800" dirty="0" smtClean="0">
                <a:latin typeface="Comic Sans MS" pitchFamily="66" charset="0"/>
              </a:rPr>
              <a:t>      s = e + 1;</a:t>
            </a:r>
          </a:p>
          <a:p>
            <a:pPr>
              <a:buNone/>
            </a:pPr>
            <a:r>
              <a:rPr lang="en-US" sz="1800" dirty="0" smtClean="0">
                <a:latin typeface="Comic Sans MS" pitchFamily="66" charset="0"/>
              </a:rPr>
              <a:t>    }</a:t>
            </a:r>
          </a:p>
          <a:p>
            <a:pPr>
              <a:buNone/>
            </a:pPr>
            <a:r>
              <a:rPr lang="en-US" sz="1800" dirty="0" smtClean="0">
                <a:latin typeface="Comic Sans MS" pitchFamily="66" charset="0"/>
              </a:rPr>
              <a:t>  }</a:t>
            </a:r>
          </a:p>
        </p:txBody>
      </p:sp>
      <p:graphicFrame>
        <p:nvGraphicFramePr>
          <p:cNvPr id="5" name="Table 4"/>
          <p:cNvGraphicFramePr>
            <a:graphicFrameLocks noGrp="1"/>
          </p:cNvGraphicFramePr>
          <p:nvPr>
            <p:extLst>
              <p:ext uri="{D42A27DB-BD31-4B8C-83A1-F6EECF244321}">
                <p14:modId xmlns:p14="http://schemas.microsoft.com/office/powerpoint/2010/main" xmlns="" val="2597220699"/>
              </p:ext>
            </p:extLst>
          </p:nvPr>
        </p:nvGraphicFramePr>
        <p:xfrm>
          <a:off x="5867400" y="1676400"/>
          <a:ext cx="2590800" cy="2966720"/>
        </p:xfrm>
        <a:graphic>
          <a:graphicData uri="http://schemas.openxmlformats.org/drawingml/2006/table">
            <a:tbl>
              <a:tblPr firstRow="1" bandRow="1">
                <a:tableStyleId>{5C22544A-7EE6-4342-B048-85BDC9FD1C3A}</a:tableStyleId>
              </a:tblPr>
              <a:tblGrid>
                <a:gridCol w="986971"/>
                <a:gridCol w="1603829"/>
              </a:tblGrid>
              <a:tr h="370840">
                <a:tc>
                  <a:txBody>
                    <a:bodyPr/>
                    <a:lstStyle/>
                    <a:p>
                      <a:r>
                        <a:rPr lang="en-US" dirty="0" smtClean="0"/>
                        <a:t>Variable</a:t>
                      </a:r>
                      <a:endParaRPr lang="en-US" dirty="0"/>
                    </a:p>
                  </a:txBody>
                  <a:tcPr/>
                </a:tc>
                <a:tc>
                  <a:txBody>
                    <a:bodyPr/>
                    <a:lstStyle/>
                    <a:p>
                      <a:r>
                        <a:rPr lang="en-US" dirty="0" smtClean="0"/>
                        <a:t>Value</a:t>
                      </a:r>
                      <a:endParaRPr lang="en-US" dirty="0"/>
                    </a:p>
                  </a:txBody>
                  <a:tcPr/>
                </a:tc>
              </a:tr>
              <a:tr h="370840">
                <a:tc>
                  <a:txBody>
                    <a:bodyPr/>
                    <a:lstStyle/>
                    <a:p>
                      <a:r>
                        <a:rPr lang="en-US" dirty="0" err="1" smtClean="0"/>
                        <a:t>cmd</a:t>
                      </a:r>
                      <a:endParaRPr lang="en-US" dirty="0"/>
                    </a:p>
                  </a:txBody>
                  <a:tcPr/>
                </a:tc>
                <a:tc>
                  <a:txBody>
                    <a:bodyPr/>
                    <a:lstStyle/>
                    <a:p>
                      <a:r>
                        <a:rPr lang="en-US" dirty="0" smtClean="0"/>
                        <a:t>symbolic</a:t>
                      </a:r>
                      <a:endParaRPr lang="en-US" dirty="0"/>
                    </a:p>
                  </a:txBody>
                  <a:tcPr/>
                </a:tc>
              </a:tr>
              <a:tr h="370840">
                <a:tc>
                  <a:txBody>
                    <a:bodyPr/>
                    <a:lstStyle/>
                    <a:p>
                      <a:r>
                        <a:rPr lang="en-US" dirty="0" smtClean="0"/>
                        <a:t>s</a:t>
                      </a:r>
                      <a:endParaRPr lang="en-US" dirty="0"/>
                    </a:p>
                  </a:txBody>
                  <a:tcPr/>
                </a:tc>
                <a:tc>
                  <a:txBody>
                    <a:bodyPr/>
                    <a:lstStyle/>
                    <a:p>
                      <a:r>
                        <a:rPr lang="en-US" dirty="0" smtClean="0">
                          <a:solidFill>
                            <a:srgbClr val="FF0000"/>
                          </a:solidFill>
                        </a:rPr>
                        <a:t>0x1004</a:t>
                      </a:r>
                      <a:endParaRPr lang="en-US" dirty="0">
                        <a:solidFill>
                          <a:srgbClr val="FF0000"/>
                        </a:solidFill>
                      </a:endParaRPr>
                    </a:p>
                  </a:txBody>
                  <a:tcPr/>
                </a:tc>
              </a:tr>
              <a:tr h="370840">
                <a:tc>
                  <a:txBody>
                    <a:bodyPr/>
                    <a:lstStyle/>
                    <a:p>
                      <a:r>
                        <a:rPr lang="en-US" dirty="0" smtClean="0"/>
                        <a:t>*s</a:t>
                      </a:r>
                      <a:endParaRPr lang="en-US" dirty="0"/>
                    </a:p>
                  </a:txBody>
                  <a:tcPr/>
                </a:tc>
                <a:tc>
                  <a:txBody>
                    <a:bodyPr/>
                    <a:lstStyle/>
                    <a:p>
                      <a:r>
                        <a:rPr lang="en-US" dirty="0" err="1" smtClean="0"/>
                        <a:t>cmd</a:t>
                      </a:r>
                      <a:r>
                        <a:rPr lang="en-US" dirty="0" smtClean="0"/>
                        <a:t>[0]</a:t>
                      </a:r>
                      <a:endParaRPr lang="en-US" dirty="0"/>
                    </a:p>
                  </a:txBody>
                  <a:tcPr/>
                </a:tc>
              </a:tr>
              <a:tr h="370840">
                <a:tc>
                  <a:txBody>
                    <a:bodyPr/>
                    <a:lstStyle/>
                    <a:p>
                      <a:r>
                        <a:rPr lang="en-US" dirty="0" smtClean="0"/>
                        <a:t>e</a:t>
                      </a:r>
                      <a:endParaRPr lang="en-US" dirty="0"/>
                    </a:p>
                  </a:txBody>
                  <a:tcPr/>
                </a:tc>
                <a:tc>
                  <a:txBody>
                    <a:bodyPr/>
                    <a:lstStyle/>
                    <a:p>
                      <a:r>
                        <a:rPr lang="en-US" dirty="0" smtClean="0">
                          <a:solidFill>
                            <a:schemeClr val="tx1"/>
                          </a:solidFill>
                        </a:rPr>
                        <a:t>0x1003</a:t>
                      </a:r>
                      <a:endParaRPr lang="en-US" dirty="0">
                        <a:solidFill>
                          <a:schemeClr val="tx1"/>
                        </a:solidFill>
                      </a:endParaRPr>
                    </a:p>
                  </a:txBody>
                  <a:tcPr/>
                </a:tc>
              </a:tr>
              <a:tr h="370840">
                <a:tc>
                  <a:txBody>
                    <a:bodyPr/>
                    <a:lstStyle/>
                    <a:p>
                      <a:r>
                        <a:rPr lang="en-US" dirty="0" smtClean="0"/>
                        <a:t>*e</a:t>
                      </a:r>
                      <a:endParaRPr lang="en-US" dirty="0"/>
                    </a:p>
                  </a:txBody>
                  <a:tcPr/>
                </a:tc>
                <a:tc>
                  <a:txBody>
                    <a:bodyPr/>
                    <a:lstStyle/>
                    <a:p>
                      <a:r>
                        <a:rPr lang="en-US" dirty="0" err="1" smtClean="0"/>
                        <a:t>cmd</a:t>
                      </a:r>
                      <a:r>
                        <a:rPr lang="en-US" dirty="0" smtClean="0"/>
                        <a:t>[</a:t>
                      </a:r>
                      <a:r>
                        <a:rPr lang="en-US" dirty="0" smtClean="0">
                          <a:solidFill>
                            <a:schemeClr val="tx1"/>
                          </a:solidFill>
                        </a:rPr>
                        <a:t>3</a:t>
                      </a:r>
                      <a:r>
                        <a:rPr lang="en-US" dirty="0" smtClean="0"/>
                        <a:t>]</a:t>
                      </a:r>
                      <a:endParaRPr lang="en-US" dirty="0"/>
                    </a:p>
                  </a:txBody>
                  <a:tcPr/>
                </a:tc>
              </a:tr>
              <a:tr h="370840">
                <a:tc>
                  <a:txBody>
                    <a:bodyPr/>
                    <a:lstStyle/>
                    <a:p>
                      <a:r>
                        <a:rPr lang="en-US" dirty="0" err="1" smtClean="0"/>
                        <a:t>len</a:t>
                      </a:r>
                      <a:endParaRPr lang="en-US" dirty="0"/>
                    </a:p>
                  </a:txBody>
                  <a:tcPr/>
                </a:tc>
                <a:tc>
                  <a:txBody>
                    <a:bodyPr/>
                    <a:lstStyle/>
                    <a:p>
                      <a:r>
                        <a:rPr lang="en-US" dirty="0" smtClean="0"/>
                        <a:t>8</a:t>
                      </a:r>
                      <a:endParaRPr lang="en-US" dirty="0"/>
                    </a:p>
                  </a:txBody>
                  <a:tcPr/>
                </a:tc>
              </a:tr>
              <a:tr h="370840">
                <a:tc>
                  <a:txBody>
                    <a:bodyPr/>
                    <a:lstStyle/>
                    <a:p>
                      <a:r>
                        <a:rPr lang="en-US" dirty="0" smtClean="0"/>
                        <a:t>i</a:t>
                      </a:r>
                      <a:endParaRPr lang="en-US" dirty="0"/>
                    </a:p>
                  </a:txBody>
                  <a:tcPr/>
                </a:tc>
                <a:tc>
                  <a:txBody>
                    <a:bodyPr/>
                    <a:lstStyle/>
                    <a:p>
                      <a:r>
                        <a:rPr lang="en-US" dirty="0" smtClean="0">
                          <a:solidFill>
                            <a:schemeClr val="tx1"/>
                          </a:solidFill>
                        </a:rPr>
                        <a:t>3</a:t>
                      </a:r>
                      <a:endParaRPr lang="en-US" dirty="0">
                        <a:solidFill>
                          <a:schemeClr val="tx1"/>
                        </a:solidFill>
                      </a:endParaRPr>
                    </a:p>
                  </a:txBody>
                  <a:tcPr/>
                </a:tc>
              </a:tr>
            </a:tbl>
          </a:graphicData>
        </a:graphic>
      </p:graphicFrame>
      <p:graphicFrame>
        <p:nvGraphicFramePr>
          <p:cNvPr id="8" name="Table 7"/>
          <p:cNvGraphicFramePr>
            <a:graphicFrameLocks noGrp="1"/>
          </p:cNvGraphicFramePr>
          <p:nvPr/>
        </p:nvGraphicFramePr>
        <p:xfrm>
          <a:off x="3276600" y="4800600"/>
          <a:ext cx="5181600" cy="863600"/>
        </p:xfrm>
        <a:graphic>
          <a:graphicData uri="http://schemas.openxmlformats.org/drawingml/2006/table">
            <a:tbl>
              <a:tblPr firstRow="1" bandRow="1">
                <a:tableStyleId>{5C22544A-7EE6-4342-B048-85BDC9FD1C3A}</a:tableStyleId>
              </a:tblPr>
              <a:tblGrid>
                <a:gridCol w="5181600"/>
              </a:tblGrid>
              <a:tr h="431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Path Condition</a:t>
                      </a:r>
                      <a:endParaRPr lang="en-US" dirty="0"/>
                    </a:p>
                  </a:txBody>
                  <a:tcPr/>
                </a:tc>
              </a:tr>
              <a:tr h="431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err="1" smtClean="0"/>
                        <a:t>cmd</a:t>
                      </a:r>
                      <a:r>
                        <a:rPr lang="en-US" sz="1800" dirty="0" smtClean="0"/>
                        <a:t>[0] ≠ ‘ ‘ ˄ </a:t>
                      </a:r>
                      <a:r>
                        <a:rPr lang="en-US" sz="1800" dirty="0" err="1" smtClean="0"/>
                        <a:t>cmd</a:t>
                      </a:r>
                      <a:r>
                        <a:rPr lang="en-US" sz="1800" dirty="0" smtClean="0"/>
                        <a:t>[1] ≠ ‘ ‘ ˄ </a:t>
                      </a:r>
                      <a:r>
                        <a:rPr lang="en-US" sz="1800" dirty="0" err="1" smtClean="0"/>
                        <a:t>cmd</a:t>
                      </a:r>
                      <a:r>
                        <a:rPr lang="en-US" sz="1800" dirty="0" smtClean="0"/>
                        <a:t>[2] ≠ ‘ ‘ ˄</a:t>
                      </a:r>
                      <a:r>
                        <a:rPr lang="en-US" sz="1800" baseline="0" dirty="0" smtClean="0"/>
                        <a:t> </a:t>
                      </a:r>
                      <a:r>
                        <a:rPr lang="en-US" sz="1800" dirty="0" err="1" smtClean="0"/>
                        <a:t>cmd</a:t>
                      </a:r>
                      <a:r>
                        <a:rPr lang="en-US" sz="1800" dirty="0" smtClean="0"/>
                        <a:t>[3] = ‘ ‘</a:t>
                      </a:r>
                      <a:endParaRPr lang="en-US" dirty="0" smtClean="0"/>
                    </a:p>
                  </a:txBody>
                  <a:tcPr/>
                </a:tc>
              </a:tr>
            </a:tbl>
          </a:graphicData>
        </a:graphic>
      </p:graphicFrame>
      <p:sp>
        <p:nvSpPr>
          <p:cNvPr id="10" name="Rounded Rectangle 9"/>
          <p:cNvSpPr/>
          <p:nvPr/>
        </p:nvSpPr>
        <p:spPr>
          <a:xfrm>
            <a:off x="533400" y="4267200"/>
            <a:ext cx="4267200" cy="304800"/>
          </a:xfrm>
          <a:prstGeom prst="roundRect">
            <a:avLst/>
          </a:prstGeom>
          <a:solidFill>
            <a:schemeClr val="accent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9" name="Slide Number Placeholder 8"/>
          <p:cNvSpPr>
            <a:spLocks noGrp="1"/>
          </p:cNvSpPr>
          <p:nvPr>
            <p:ph type="sldNum" sz="quarter" idx="12"/>
          </p:nvPr>
        </p:nvSpPr>
        <p:spPr/>
        <p:txBody>
          <a:bodyPr/>
          <a:lstStyle/>
          <a:p>
            <a:fld id="{A39B4162-AEFB-4770-944A-A55BB4716B6E}" type="slidenum">
              <a:rPr lang="en-US" smtClean="0"/>
              <a:pPr/>
              <a:t>46</a:t>
            </a:fld>
            <a:endParaRPr lang="en-US" dirty="0"/>
          </a:p>
        </p:txBody>
      </p:sp>
    </p:spTree>
    <p:extLst>
      <p:ext uri="{BB962C8B-B14F-4D97-AF65-F5344CB8AC3E}">
        <p14:creationId xmlns:p14="http://schemas.microsoft.com/office/powerpoint/2010/main" xmlns="" val="196637630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Symbolic Execution</a:t>
            </a:r>
            <a:endParaRPr lang="en-US" dirty="0"/>
          </a:p>
        </p:txBody>
      </p:sp>
      <p:sp>
        <p:nvSpPr>
          <p:cNvPr id="3" name="Content Placeholder 2"/>
          <p:cNvSpPr>
            <a:spLocks noGrp="1"/>
          </p:cNvSpPr>
          <p:nvPr>
            <p:ph idx="1"/>
          </p:nvPr>
        </p:nvSpPr>
        <p:spPr>
          <a:xfrm>
            <a:off x="457200" y="1600201"/>
            <a:ext cx="4419600" cy="3657599"/>
          </a:xfrm>
        </p:spPr>
        <p:txBody>
          <a:bodyPr>
            <a:noAutofit/>
          </a:bodyPr>
          <a:lstStyle/>
          <a:p>
            <a:pPr>
              <a:buNone/>
            </a:pPr>
            <a:r>
              <a:rPr lang="en-US" sz="1800" dirty="0" err="1" smtClean="0">
                <a:latin typeface="Comic Sans MS" pitchFamily="66" charset="0"/>
              </a:rPr>
              <a:t>tokenize_command</a:t>
            </a:r>
            <a:r>
              <a:rPr lang="en-US" sz="1800" dirty="0" smtClean="0">
                <a:latin typeface="Comic Sans MS" pitchFamily="66" charset="0"/>
              </a:rPr>
              <a:t>(char *</a:t>
            </a:r>
            <a:r>
              <a:rPr lang="en-US" sz="1800" dirty="0" err="1" smtClean="0">
                <a:latin typeface="Comic Sans MS" pitchFamily="66" charset="0"/>
              </a:rPr>
              <a:t>cmd</a:t>
            </a:r>
            <a:r>
              <a:rPr lang="en-US" sz="1800" dirty="0" smtClean="0">
                <a:latin typeface="Comic Sans MS" pitchFamily="66" charset="0"/>
              </a:rPr>
              <a:t>,…) {</a:t>
            </a:r>
          </a:p>
          <a:p>
            <a:pPr>
              <a:buNone/>
            </a:pPr>
            <a:r>
              <a:rPr lang="en-US" sz="1800" dirty="0" smtClean="0">
                <a:latin typeface="Comic Sans MS" pitchFamily="66" charset="0"/>
              </a:rPr>
              <a:t>  char *s, *e;</a:t>
            </a:r>
          </a:p>
          <a:p>
            <a:pPr>
              <a:buNone/>
            </a:pPr>
            <a:r>
              <a:rPr lang="en-US" sz="1800" dirty="0" smtClean="0">
                <a:latin typeface="Comic Sans MS" pitchFamily="66" charset="0"/>
              </a:rPr>
              <a:t>  </a:t>
            </a:r>
            <a:r>
              <a:rPr lang="en-US" sz="1800" dirty="0" err="1" smtClean="0">
                <a:latin typeface="Comic Sans MS" pitchFamily="66" charset="0"/>
              </a:rPr>
              <a:t>size_t</a:t>
            </a:r>
            <a:r>
              <a:rPr lang="en-US" sz="1800" dirty="0" smtClean="0">
                <a:latin typeface="Comic Sans MS" pitchFamily="66" charset="0"/>
              </a:rPr>
              <a:t> </a:t>
            </a:r>
            <a:r>
              <a:rPr lang="en-US" sz="1800" dirty="0" err="1" smtClean="0">
                <a:latin typeface="Comic Sans MS" pitchFamily="66" charset="0"/>
              </a:rPr>
              <a:t>len</a:t>
            </a:r>
            <a:r>
              <a:rPr lang="en-US" sz="1800" dirty="0" smtClean="0">
                <a:latin typeface="Comic Sans MS" pitchFamily="66" charset="0"/>
              </a:rPr>
              <a:t> = </a:t>
            </a:r>
            <a:r>
              <a:rPr lang="en-US" sz="1800" dirty="0" err="1" smtClean="0">
                <a:latin typeface="Comic Sans MS" pitchFamily="66" charset="0"/>
              </a:rPr>
              <a:t>strlen</a:t>
            </a:r>
            <a:r>
              <a:rPr lang="en-US" sz="1800" dirty="0" smtClean="0">
                <a:latin typeface="Comic Sans MS" pitchFamily="66" charset="0"/>
              </a:rPr>
              <a:t>(</a:t>
            </a:r>
            <a:r>
              <a:rPr lang="en-US" sz="1800" dirty="0" err="1" smtClean="0">
                <a:latin typeface="Comic Sans MS" pitchFamily="66" charset="0"/>
              </a:rPr>
              <a:t>cmd</a:t>
            </a:r>
            <a:r>
              <a:rPr lang="en-US" sz="1800" dirty="0" smtClean="0">
                <a:latin typeface="Comic Sans MS" pitchFamily="66" charset="0"/>
              </a:rPr>
              <a:t>);</a:t>
            </a:r>
          </a:p>
          <a:p>
            <a:pPr>
              <a:buNone/>
            </a:pPr>
            <a:r>
              <a:rPr lang="en-US" sz="1800" dirty="0" smtClean="0">
                <a:latin typeface="Comic Sans MS" pitchFamily="66" charset="0"/>
              </a:rPr>
              <a:t>  unsigned </a:t>
            </a:r>
            <a:r>
              <a:rPr lang="en-US" sz="1800" dirty="0" err="1" smtClean="0">
                <a:latin typeface="Comic Sans MS" pitchFamily="66" charset="0"/>
              </a:rPr>
              <a:t>int</a:t>
            </a:r>
            <a:r>
              <a:rPr lang="en-US" sz="1800" dirty="0" smtClean="0">
                <a:latin typeface="Comic Sans MS" pitchFamily="66" charset="0"/>
              </a:rPr>
              <a:t> i = 0;</a:t>
            </a:r>
          </a:p>
          <a:p>
            <a:pPr>
              <a:buNone/>
            </a:pPr>
            <a:r>
              <a:rPr lang="en-US" sz="1800" dirty="0" smtClean="0">
                <a:latin typeface="Comic Sans MS" pitchFamily="66" charset="0"/>
              </a:rPr>
              <a:t>  s = e = </a:t>
            </a:r>
            <a:r>
              <a:rPr lang="en-US" sz="1800" dirty="0" err="1" smtClean="0">
                <a:latin typeface="Comic Sans MS" pitchFamily="66" charset="0"/>
              </a:rPr>
              <a:t>cmd</a:t>
            </a:r>
            <a:r>
              <a:rPr lang="en-US" sz="1800" dirty="0" smtClean="0">
                <a:latin typeface="Comic Sans MS" pitchFamily="66" charset="0"/>
              </a:rPr>
              <a:t>;</a:t>
            </a:r>
          </a:p>
          <a:p>
            <a:pPr>
              <a:buNone/>
            </a:pPr>
            <a:r>
              <a:rPr lang="en-US" sz="1800" dirty="0" smtClean="0">
                <a:latin typeface="Comic Sans MS" pitchFamily="66" charset="0"/>
              </a:rPr>
              <a:t>  for (i = 0; i &lt; </a:t>
            </a:r>
            <a:r>
              <a:rPr lang="en-US" sz="1800" dirty="0" err="1" smtClean="0">
                <a:latin typeface="Comic Sans MS" pitchFamily="66" charset="0"/>
              </a:rPr>
              <a:t>len</a:t>
            </a:r>
            <a:r>
              <a:rPr lang="en-US" sz="1800" dirty="0" smtClean="0">
                <a:latin typeface="Comic Sans MS" pitchFamily="66" charset="0"/>
              </a:rPr>
              <a:t>; i++, e++) {</a:t>
            </a:r>
          </a:p>
          <a:p>
            <a:pPr>
              <a:buNone/>
            </a:pPr>
            <a:r>
              <a:rPr lang="en-US" sz="1800" dirty="0" smtClean="0">
                <a:latin typeface="Comic Sans MS" pitchFamily="66" charset="0"/>
              </a:rPr>
              <a:t>    if (*e == ’ ’) {</a:t>
            </a:r>
          </a:p>
          <a:p>
            <a:pPr>
              <a:buNone/>
            </a:pPr>
            <a:r>
              <a:rPr lang="en-US" sz="1800" dirty="0" smtClean="0">
                <a:latin typeface="Comic Sans MS" pitchFamily="66" charset="0"/>
              </a:rPr>
              <a:t>      if (s != e) { /* add a new token */ }</a:t>
            </a:r>
          </a:p>
          <a:p>
            <a:pPr>
              <a:buNone/>
            </a:pPr>
            <a:r>
              <a:rPr lang="en-US" sz="1800" dirty="0" smtClean="0">
                <a:latin typeface="Comic Sans MS" pitchFamily="66" charset="0"/>
              </a:rPr>
              <a:t>      s = e + 1;</a:t>
            </a:r>
          </a:p>
          <a:p>
            <a:pPr>
              <a:buNone/>
            </a:pPr>
            <a:r>
              <a:rPr lang="en-US" sz="1800" dirty="0" smtClean="0">
                <a:latin typeface="Comic Sans MS" pitchFamily="66" charset="0"/>
              </a:rPr>
              <a:t>    }</a:t>
            </a:r>
          </a:p>
          <a:p>
            <a:pPr>
              <a:buNone/>
            </a:pPr>
            <a:r>
              <a:rPr lang="en-US" sz="1800" dirty="0" smtClean="0">
                <a:latin typeface="Comic Sans MS" pitchFamily="66" charset="0"/>
              </a:rPr>
              <a:t>  }</a:t>
            </a:r>
          </a:p>
        </p:txBody>
      </p:sp>
      <p:graphicFrame>
        <p:nvGraphicFramePr>
          <p:cNvPr id="5" name="Table 4"/>
          <p:cNvGraphicFramePr>
            <a:graphicFrameLocks noGrp="1"/>
          </p:cNvGraphicFramePr>
          <p:nvPr>
            <p:extLst>
              <p:ext uri="{D42A27DB-BD31-4B8C-83A1-F6EECF244321}">
                <p14:modId xmlns:p14="http://schemas.microsoft.com/office/powerpoint/2010/main" xmlns="" val="2110655030"/>
              </p:ext>
            </p:extLst>
          </p:nvPr>
        </p:nvGraphicFramePr>
        <p:xfrm>
          <a:off x="5867400" y="1676400"/>
          <a:ext cx="2590800" cy="2966720"/>
        </p:xfrm>
        <a:graphic>
          <a:graphicData uri="http://schemas.openxmlformats.org/drawingml/2006/table">
            <a:tbl>
              <a:tblPr firstRow="1" bandRow="1">
                <a:tableStyleId>{5C22544A-7EE6-4342-B048-85BDC9FD1C3A}</a:tableStyleId>
              </a:tblPr>
              <a:tblGrid>
                <a:gridCol w="986971"/>
                <a:gridCol w="1603829"/>
              </a:tblGrid>
              <a:tr h="370840">
                <a:tc>
                  <a:txBody>
                    <a:bodyPr/>
                    <a:lstStyle/>
                    <a:p>
                      <a:r>
                        <a:rPr lang="en-US" dirty="0" smtClean="0"/>
                        <a:t>Variable</a:t>
                      </a:r>
                      <a:endParaRPr lang="en-US" dirty="0"/>
                    </a:p>
                  </a:txBody>
                  <a:tcPr/>
                </a:tc>
                <a:tc>
                  <a:txBody>
                    <a:bodyPr/>
                    <a:lstStyle/>
                    <a:p>
                      <a:r>
                        <a:rPr lang="en-US" dirty="0" smtClean="0"/>
                        <a:t>Value</a:t>
                      </a:r>
                      <a:endParaRPr lang="en-US" dirty="0"/>
                    </a:p>
                  </a:txBody>
                  <a:tcPr/>
                </a:tc>
              </a:tr>
              <a:tr h="370840">
                <a:tc>
                  <a:txBody>
                    <a:bodyPr/>
                    <a:lstStyle/>
                    <a:p>
                      <a:r>
                        <a:rPr lang="en-US" dirty="0" err="1" smtClean="0"/>
                        <a:t>cmd</a:t>
                      </a:r>
                      <a:endParaRPr lang="en-US" dirty="0"/>
                    </a:p>
                  </a:txBody>
                  <a:tcPr/>
                </a:tc>
                <a:tc>
                  <a:txBody>
                    <a:bodyPr/>
                    <a:lstStyle/>
                    <a:p>
                      <a:r>
                        <a:rPr lang="en-US" dirty="0" smtClean="0"/>
                        <a:t>symbolic</a:t>
                      </a:r>
                      <a:endParaRPr lang="en-US" dirty="0"/>
                    </a:p>
                  </a:txBody>
                  <a:tcPr/>
                </a:tc>
              </a:tr>
              <a:tr h="370840">
                <a:tc>
                  <a:txBody>
                    <a:bodyPr/>
                    <a:lstStyle/>
                    <a:p>
                      <a:r>
                        <a:rPr lang="en-US" dirty="0" smtClean="0"/>
                        <a:t>s</a:t>
                      </a:r>
                      <a:endParaRPr lang="en-US" dirty="0"/>
                    </a:p>
                  </a:txBody>
                  <a:tcPr/>
                </a:tc>
                <a:tc>
                  <a:txBody>
                    <a:bodyPr/>
                    <a:lstStyle/>
                    <a:p>
                      <a:r>
                        <a:rPr lang="en-US" dirty="0" smtClean="0">
                          <a:solidFill>
                            <a:schemeClr val="tx1"/>
                          </a:solidFill>
                        </a:rPr>
                        <a:t>0x1004</a:t>
                      </a:r>
                      <a:endParaRPr lang="en-US" dirty="0">
                        <a:solidFill>
                          <a:schemeClr val="tx1"/>
                        </a:solidFill>
                      </a:endParaRPr>
                    </a:p>
                  </a:txBody>
                  <a:tcPr/>
                </a:tc>
              </a:tr>
              <a:tr h="370840">
                <a:tc>
                  <a:txBody>
                    <a:bodyPr/>
                    <a:lstStyle/>
                    <a:p>
                      <a:r>
                        <a:rPr lang="en-US" dirty="0" smtClean="0"/>
                        <a:t>*s</a:t>
                      </a:r>
                      <a:endParaRPr lang="en-US" dirty="0"/>
                    </a:p>
                  </a:txBody>
                  <a:tcPr/>
                </a:tc>
                <a:tc>
                  <a:txBody>
                    <a:bodyPr/>
                    <a:lstStyle/>
                    <a:p>
                      <a:r>
                        <a:rPr lang="en-US" dirty="0" err="1" smtClean="0"/>
                        <a:t>cmd</a:t>
                      </a:r>
                      <a:r>
                        <a:rPr lang="en-US" dirty="0" smtClean="0"/>
                        <a:t>[0]</a:t>
                      </a:r>
                      <a:endParaRPr lang="en-US" dirty="0"/>
                    </a:p>
                  </a:txBody>
                  <a:tcPr/>
                </a:tc>
              </a:tr>
              <a:tr h="370840">
                <a:tc>
                  <a:txBody>
                    <a:bodyPr/>
                    <a:lstStyle/>
                    <a:p>
                      <a:r>
                        <a:rPr lang="en-US" dirty="0" smtClean="0"/>
                        <a:t>e</a:t>
                      </a:r>
                      <a:endParaRPr lang="en-US" dirty="0"/>
                    </a:p>
                  </a:txBody>
                  <a:tcPr/>
                </a:tc>
                <a:tc>
                  <a:txBody>
                    <a:bodyPr/>
                    <a:lstStyle/>
                    <a:p>
                      <a:r>
                        <a:rPr lang="en-US" dirty="0" smtClean="0">
                          <a:solidFill>
                            <a:srgbClr val="FF0000"/>
                          </a:solidFill>
                        </a:rPr>
                        <a:t>0x1004</a:t>
                      </a:r>
                      <a:endParaRPr lang="en-US" dirty="0">
                        <a:solidFill>
                          <a:srgbClr val="FF0000"/>
                        </a:solidFill>
                      </a:endParaRPr>
                    </a:p>
                  </a:txBody>
                  <a:tcPr/>
                </a:tc>
              </a:tr>
              <a:tr h="370840">
                <a:tc>
                  <a:txBody>
                    <a:bodyPr/>
                    <a:lstStyle/>
                    <a:p>
                      <a:r>
                        <a:rPr lang="en-US" dirty="0" smtClean="0"/>
                        <a:t>*e</a:t>
                      </a:r>
                      <a:endParaRPr lang="en-US" dirty="0"/>
                    </a:p>
                  </a:txBody>
                  <a:tcPr/>
                </a:tc>
                <a:tc>
                  <a:txBody>
                    <a:bodyPr/>
                    <a:lstStyle/>
                    <a:p>
                      <a:r>
                        <a:rPr lang="en-US" dirty="0" err="1" smtClean="0"/>
                        <a:t>cmd</a:t>
                      </a:r>
                      <a:r>
                        <a:rPr lang="en-US" dirty="0" smtClean="0"/>
                        <a:t>[</a:t>
                      </a:r>
                      <a:r>
                        <a:rPr lang="en-US" dirty="0" smtClean="0">
                          <a:solidFill>
                            <a:srgbClr val="FF0000"/>
                          </a:solidFill>
                        </a:rPr>
                        <a:t>4</a:t>
                      </a:r>
                      <a:r>
                        <a:rPr lang="en-US" dirty="0" smtClean="0"/>
                        <a:t>]</a:t>
                      </a:r>
                      <a:endParaRPr lang="en-US" dirty="0"/>
                    </a:p>
                  </a:txBody>
                  <a:tcPr/>
                </a:tc>
              </a:tr>
              <a:tr h="370840">
                <a:tc>
                  <a:txBody>
                    <a:bodyPr/>
                    <a:lstStyle/>
                    <a:p>
                      <a:r>
                        <a:rPr lang="en-US" dirty="0" err="1" smtClean="0"/>
                        <a:t>len</a:t>
                      </a:r>
                      <a:endParaRPr lang="en-US" dirty="0"/>
                    </a:p>
                  </a:txBody>
                  <a:tcPr/>
                </a:tc>
                <a:tc>
                  <a:txBody>
                    <a:bodyPr/>
                    <a:lstStyle/>
                    <a:p>
                      <a:r>
                        <a:rPr lang="en-US" dirty="0" smtClean="0"/>
                        <a:t>8</a:t>
                      </a:r>
                      <a:endParaRPr lang="en-US" dirty="0"/>
                    </a:p>
                  </a:txBody>
                  <a:tcPr/>
                </a:tc>
              </a:tr>
              <a:tr h="370840">
                <a:tc>
                  <a:txBody>
                    <a:bodyPr/>
                    <a:lstStyle/>
                    <a:p>
                      <a:r>
                        <a:rPr lang="en-US" dirty="0" smtClean="0"/>
                        <a:t>i</a:t>
                      </a:r>
                      <a:endParaRPr lang="en-US" dirty="0"/>
                    </a:p>
                  </a:txBody>
                  <a:tcPr/>
                </a:tc>
                <a:tc>
                  <a:txBody>
                    <a:bodyPr/>
                    <a:lstStyle/>
                    <a:p>
                      <a:r>
                        <a:rPr lang="en-US" dirty="0" smtClean="0">
                          <a:solidFill>
                            <a:srgbClr val="FF0000"/>
                          </a:solidFill>
                        </a:rPr>
                        <a:t>4</a:t>
                      </a:r>
                      <a:endParaRPr lang="en-US" dirty="0">
                        <a:solidFill>
                          <a:srgbClr val="FF0000"/>
                        </a:solidFill>
                      </a:endParaRPr>
                    </a:p>
                  </a:txBody>
                  <a:tcPr/>
                </a:tc>
              </a:tr>
            </a:tbl>
          </a:graphicData>
        </a:graphic>
      </p:graphicFrame>
      <p:graphicFrame>
        <p:nvGraphicFramePr>
          <p:cNvPr id="8" name="Table 7"/>
          <p:cNvGraphicFramePr>
            <a:graphicFrameLocks noGrp="1"/>
          </p:cNvGraphicFramePr>
          <p:nvPr/>
        </p:nvGraphicFramePr>
        <p:xfrm>
          <a:off x="3276600" y="4800600"/>
          <a:ext cx="5181600" cy="863600"/>
        </p:xfrm>
        <a:graphic>
          <a:graphicData uri="http://schemas.openxmlformats.org/drawingml/2006/table">
            <a:tbl>
              <a:tblPr firstRow="1" bandRow="1">
                <a:tableStyleId>{5C22544A-7EE6-4342-B048-85BDC9FD1C3A}</a:tableStyleId>
              </a:tblPr>
              <a:tblGrid>
                <a:gridCol w="5181600"/>
              </a:tblGrid>
              <a:tr h="431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Path Condition</a:t>
                      </a:r>
                      <a:endParaRPr lang="en-US" dirty="0"/>
                    </a:p>
                  </a:txBody>
                  <a:tcPr/>
                </a:tc>
              </a:tr>
              <a:tr h="431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err="1" smtClean="0"/>
                        <a:t>cmd</a:t>
                      </a:r>
                      <a:r>
                        <a:rPr lang="en-US" sz="1800" dirty="0" smtClean="0"/>
                        <a:t>[0] ≠ ‘ ‘ ˄ </a:t>
                      </a:r>
                      <a:r>
                        <a:rPr lang="en-US" sz="1800" dirty="0" err="1" smtClean="0"/>
                        <a:t>cmd</a:t>
                      </a:r>
                      <a:r>
                        <a:rPr lang="en-US" sz="1800" dirty="0" smtClean="0"/>
                        <a:t>[1] ≠ ‘ ‘ ˄ </a:t>
                      </a:r>
                      <a:r>
                        <a:rPr lang="en-US" sz="1800" dirty="0" err="1" smtClean="0"/>
                        <a:t>cmd</a:t>
                      </a:r>
                      <a:r>
                        <a:rPr lang="en-US" sz="1800" dirty="0" smtClean="0"/>
                        <a:t>[2] ≠ ‘ ‘ ˄</a:t>
                      </a:r>
                      <a:r>
                        <a:rPr lang="en-US" sz="1800" baseline="0" dirty="0" smtClean="0"/>
                        <a:t> </a:t>
                      </a:r>
                      <a:r>
                        <a:rPr lang="en-US" sz="1800" dirty="0" err="1" smtClean="0"/>
                        <a:t>cmd</a:t>
                      </a:r>
                      <a:r>
                        <a:rPr lang="en-US" sz="1800" dirty="0" smtClean="0"/>
                        <a:t>[3] = ‘ ‘</a:t>
                      </a:r>
                      <a:endParaRPr lang="en-US" dirty="0" smtClean="0"/>
                    </a:p>
                  </a:txBody>
                  <a:tcPr/>
                </a:tc>
              </a:tr>
            </a:tbl>
          </a:graphicData>
        </a:graphic>
      </p:graphicFrame>
      <p:sp>
        <p:nvSpPr>
          <p:cNvPr id="10" name="Rounded Rectangle 9"/>
          <p:cNvSpPr/>
          <p:nvPr/>
        </p:nvSpPr>
        <p:spPr>
          <a:xfrm>
            <a:off x="533400" y="3276600"/>
            <a:ext cx="4267200" cy="304800"/>
          </a:xfrm>
          <a:prstGeom prst="roundRect">
            <a:avLst/>
          </a:prstGeom>
          <a:solidFill>
            <a:schemeClr val="accent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9" name="Slide Number Placeholder 8"/>
          <p:cNvSpPr>
            <a:spLocks noGrp="1"/>
          </p:cNvSpPr>
          <p:nvPr>
            <p:ph type="sldNum" sz="quarter" idx="12"/>
          </p:nvPr>
        </p:nvSpPr>
        <p:spPr/>
        <p:txBody>
          <a:bodyPr/>
          <a:lstStyle/>
          <a:p>
            <a:fld id="{A39B4162-AEFB-4770-944A-A55BB4716B6E}" type="slidenum">
              <a:rPr lang="en-US" smtClean="0"/>
              <a:pPr/>
              <a:t>47</a:t>
            </a:fld>
            <a:endParaRPr lang="en-US" dirty="0"/>
          </a:p>
        </p:txBody>
      </p:sp>
    </p:spTree>
    <p:extLst>
      <p:ext uri="{BB962C8B-B14F-4D97-AF65-F5344CB8AC3E}">
        <p14:creationId xmlns:p14="http://schemas.microsoft.com/office/powerpoint/2010/main" xmlns="" val="174558109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Symbolic Execution versus Loop</a:t>
            </a:r>
            <a:endParaRPr lang="en-US" dirty="0"/>
          </a:p>
        </p:txBody>
      </p:sp>
      <p:sp>
        <p:nvSpPr>
          <p:cNvPr id="3" name="Content Placeholder 2"/>
          <p:cNvSpPr>
            <a:spLocks noGrp="1"/>
          </p:cNvSpPr>
          <p:nvPr>
            <p:ph idx="1"/>
          </p:nvPr>
        </p:nvSpPr>
        <p:spPr/>
        <p:txBody>
          <a:bodyPr>
            <a:normAutofit fontScale="92500"/>
          </a:bodyPr>
          <a:lstStyle/>
          <a:p>
            <a:r>
              <a:rPr lang="en-US" dirty="0" smtClean="0"/>
              <a:t>Plain symbolic execution handles loops poorly</a:t>
            </a:r>
          </a:p>
          <a:p>
            <a:pPr lvl="1"/>
            <a:r>
              <a:rPr lang="en-US" dirty="0" smtClean="0"/>
              <a:t>path explosion</a:t>
            </a:r>
          </a:p>
          <a:p>
            <a:pPr lvl="1"/>
            <a:r>
              <a:rPr lang="en-US" dirty="0" smtClean="0"/>
              <a:t>consult the SMT solver at each symbolic branch</a:t>
            </a:r>
          </a:p>
          <a:p>
            <a:r>
              <a:rPr lang="en-US" dirty="0" smtClean="0"/>
              <a:t>WISE [</a:t>
            </a:r>
            <a:r>
              <a:rPr lang="en-US" dirty="0" err="1" smtClean="0"/>
              <a:t>Burnim</a:t>
            </a:r>
            <a:r>
              <a:rPr lang="en-US" dirty="0" smtClean="0"/>
              <a:t> ICSE’09] is a symbolic execution tool for generating worst-case inputs</a:t>
            </a:r>
          </a:p>
          <a:p>
            <a:pPr lvl="1"/>
            <a:r>
              <a:rPr lang="en-US" dirty="0" smtClean="0"/>
              <a:t>Small scale: apply exhaustive search to find all paths and remember which branches lead to longer paths</a:t>
            </a:r>
          </a:p>
          <a:p>
            <a:pPr lvl="1"/>
            <a:r>
              <a:rPr lang="en-US" dirty="0" smtClean="0"/>
              <a:t>Large scale: follow the same branches that lead to longer paths at small scales</a:t>
            </a:r>
          </a:p>
        </p:txBody>
      </p:sp>
      <p:sp>
        <p:nvSpPr>
          <p:cNvPr id="5" name="Slide Number Placeholder 4"/>
          <p:cNvSpPr>
            <a:spLocks noGrp="1"/>
          </p:cNvSpPr>
          <p:nvPr>
            <p:ph type="sldNum" sz="quarter" idx="12"/>
          </p:nvPr>
        </p:nvSpPr>
        <p:spPr/>
        <p:txBody>
          <a:bodyPr/>
          <a:lstStyle/>
          <a:p>
            <a:fld id="{A39B4162-AEFB-4770-944A-A55BB4716B6E}" type="slidenum">
              <a:rPr lang="en-US" smtClean="0"/>
              <a:pPr/>
              <a:t>48</a:t>
            </a:fld>
            <a:endParaRPr lang="en-US" dirty="0"/>
          </a:p>
        </p:txBody>
      </p:sp>
    </p:spTree>
    <p:extLst>
      <p:ext uri="{BB962C8B-B14F-4D97-AF65-F5344CB8AC3E}">
        <p14:creationId xmlns:p14="http://schemas.microsoft.com/office/powerpoint/2010/main" xmlns="" val="216307580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Idea</a:t>
            </a:r>
            <a:endParaRPr lang="en-US" dirty="0"/>
          </a:p>
        </p:txBody>
      </p:sp>
      <p:sp>
        <p:nvSpPr>
          <p:cNvPr id="3" name="Content Placeholder 2"/>
          <p:cNvSpPr>
            <a:spLocks noGrp="1"/>
          </p:cNvSpPr>
          <p:nvPr>
            <p:ph idx="1"/>
          </p:nvPr>
        </p:nvSpPr>
        <p:spPr/>
        <p:txBody>
          <a:bodyPr>
            <a:normAutofit/>
          </a:bodyPr>
          <a:lstStyle/>
          <a:p>
            <a:r>
              <a:rPr lang="en-US" dirty="0" smtClean="0"/>
              <a:t>The constraints generated by the same conditional are highly </a:t>
            </a:r>
            <a:r>
              <a:rPr lang="en-US" dirty="0" smtClean="0">
                <a:solidFill>
                  <a:srgbClr val="FF0000"/>
                </a:solidFill>
              </a:rPr>
              <a:t>predictable</a:t>
            </a:r>
          </a:p>
          <a:p>
            <a:pPr lvl="1"/>
            <a:r>
              <a:rPr lang="en-US" sz="2400" dirty="0" smtClean="0"/>
              <a:t>E.g. </a:t>
            </a:r>
            <a:r>
              <a:rPr lang="en-US" sz="2400" dirty="0" err="1"/>
              <a:t>cmd</a:t>
            </a:r>
            <a:r>
              <a:rPr lang="en-US" sz="2400" dirty="0"/>
              <a:t>[0] ≠ ‘ ‘ ˄ </a:t>
            </a:r>
            <a:r>
              <a:rPr lang="en-US" sz="2400" dirty="0" err="1"/>
              <a:t>cmd</a:t>
            </a:r>
            <a:r>
              <a:rPr lang="en-US" sz="2400" dirty="0"/>
              <a:t>[1] ≠ ‘ ‘ ˄ </a:t>
            </a:r>
            <a:r>
              <a:rPr lang="en-US" sz="2400" dirty="0" err="1"/>
              <a:t>cmd</a:t>
            </a:r>
            <a:r>
              <a:rPr lang="en-US" sz="2400" dirty="0"/>
              <a:t>[2] ≠ ‘ ‘ ˄ </a:t>
            </a:r>
            <a:r>
              <a:rPr lang="en-US" sz="2400" dirty="0" err="1"/>
              <a:t>cmd</a:t>
            </a:r>
            <a:r>
              <a:rPr lang="en-US" sz="2400" dirty="0"/>
              <a:t>[3] = ‘ </a:t>
            </a:r>
            <a:r>
              <a:rPr lang="en-US" sz="2400" dirty="0" smtClean="0"/>
              <a:t>‘</a:t>
            </a:r>
          </a:p>
          <a:p>
            <a:r>
              <a:rPr lang="en-US" dirty="0" smtClean="0">
                <a:solidFill>
                  <a:srgbClr val="FF0000"/>
                </a:solidFill>
              </a:rPr>
              <a:t>Infer</a:t>
            </a:r>
            <a:r>
              <a:rPr lang="en-US" dirty="0" smtClean="0"/>
              <a:t> the path condition of </a:t>
            </a:r>
            <a:r>
              <a:rPr lang="en-US" dirty="0" smtClean="0">
                <a:cs typeface="Times New Roman" panose="02020603050405020304" pitchFamily="18" charset="0"/>
              </a:rPr>
              <a:t>N</a:t>
            </a:r>
            <a:r>
              <a:rPr lang="en-US" dirty="0" smtClean="0"/>
              <a:t> iterations from the path conditions of up to </a:t>
            </a:r>
            <a:r>
              <a:rPr lang="en-US" dirty="0" smtClean="0">
                <a:cs typeface="Times New Roman" panose="02020603050405020304" pitchFamily="18" charset="0"/>
              </a:rPr>
              <a:t>M</a:t>
            </a:r>
            <a:r>
              <a:rPr lang="en-US" dirty="0" smtClean="0"/>
              <a:t> iterations (</a:t>
            </a:r>
            <a:r>
              <a:rPr lang="en-US" dirty="0" smtClean="0">
                <a:cs typeface="Times New Roman" panose="02020603050405020304" pitchFamily="18" charset="0"/>
              </a:rPr>
              <a:t>M&lt;&lt;N</a:t>
            </a:r>
            <a:r>
              <a:rPr lang="en-US" dirty="0" smtClean="0"/>
              <a:t>)</a:t>
            </a:r>
          </a:p>
        </p:txBody>
      </p:sp>
      <p:sp>
        <p:nvSpPr>
          <p:cNvPr id="5" name="Slide Number Placeholder 4"/>
          <p:cNvSpPr>
            <a:spLocks noGrp="1"/>
          </p:cNvSpPr>
          <p:nvPr>
            <p:ph type="sldNum" sz="quarter" idx="12"/>
          </p:nvPr>
        </p:nvSpPr>
        <p:spPr/>
        <p:txBody>
          <a:bodyPr/>
          <a:lstStyle/>
          <a:p>
            <a:fld id="{A39B4162-AEFB-4770-944A-A55BB4716B6E}" type="slidenum">
              <a:rPr lang="en-US" smtClean="0"/>
              <a:pPr/>
              <a:t>49</a:t>
            </a:fld>
            <a:endParaRPr lang="en-US" dirty="0"/>
          </a:p>
        </p:txBody>
      </p:sp>
    </p:spTree>
    <p:extLst>
      <p:ext uri="{BB962C8B-B14F-4D97-AF65-F5344CB8AC3E}">
        <p14:creationId xmlns:p14="http://schemas.microsoft.com/office/powerpoint/2010/main" xmlns="" val="5165034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Real Bug in MPI</a:t>
            </a:r>
          </a:p>
        </p:txBody>
      </p:sp>
      <p:sp>
        <p:nvSpPr>
          <p:cNvPr id="3" name="Content Placeholder 2"/>
          <p:cNvSpPr>
            <a:spLocks noGrp="1"/>
          </p:cNvSpPr>
          <p:nvPr>
            <p:ph idx="1"/>
          </p:nvPr>
        </p:nvSpPr>
        <p:spPr/>
        <p:txBody>
          <a:bodyPr>
            <a:normAutofit/>
          </a:bodyPr>
          <a:lstStyle/>
          <a:p>
            <a:r>
              <a:rPr lang="en-US" sz="2800" dirty="0" smtClean="0"/>
              <a:t>MPICH2 uses distinct algorithms to do Allgather in different situations</a:t>
            </a:r>
          </a:p>
          <a:p>
            <a:r>
              <a:rPr lang="en-US" sz="2800" dirty="0" smtClean="0"/>
              <a:t>Optimal algorithm is selected based on the total amount of data received by each process</a:t>
            </a:r>
          </a:p>
        </p:txBody>
      </p:sp>
      <p:graphicFrame>
        <p:nvGraphicFramePr>
          <p:cNvPr id="11" name="Object 10"/>
          <p:cNvGraphicFramePr>
            <a:graphicFrameLocks noChangeAspect="1"/>
          </p:cNvGraphicFramePr>
          <p:nvPr/>
        </p:nvGraphicFramePr>
        <p:xfrm>
          <a:off x="0" y="3962400"/>
          <a:ext cx="9144000" cy="1531937"/>
        </p:xfrm>
        <a:graphic>
          <a:graphicData uri="http://schemas.openxmlformats.org/presentationml/2006/ole">
            <p:oleObj spid="_x0000_s64549" name="Visio" r:id="rId4" imgW="11562102" imgH="1936942" progId="Visio.Drawing.11">
              <p:embed/>
            </p:oleObj>
          </a:graphicData>
        </a:graphic>
      </p:graphicFrame>
      <p:sp>
        <p:nvSpPr>
          <p:cNvPr id="6" name="Slide Number Placeholder 5"/>
          <p:cNvSpPr>
            <a:spLocks noGrp="1"/>
          </p:cNvSpPr>
          <p:nvPr>
            <p:ph type="sldNum" sz="quarter" idx="12"/>
          </p:nvPr>
        </p:nvSpPr>
        <p:spPr/>
        <p:txBody>
          <a:bodyPr/>
          <a:lstStyle/>
          <a:p>
            <a:fld id="{A39B4162-AEFB-4770-944A-A55BB4716B6E}" type="slidenum">
              <a:rPr lang="en-US" smtClean="0"/>
              <a:pPr/>
              <a:t>5</a:t>
            </a:fld>
            <a:endParaRPr lang="en-US" dirty="0"/>
          </a:p>
        </p:txBody>
      </p:sp>
    </p:spTree>
    <p:extLst>
      <p:ext uri="{BB962C8B-B14F-4D97-AF65-F5344CB8AC3E}">
        <p14:creationId xmlns:p14="http://schemas.microsoft.com/office/powerpoint/2010/main" xmlns="" val="2662318974"/>
      </p:ext>
    </p:extLst>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52170" y="3899866"/>
            <a:ext cx="7639659" cy="2577134"/>
          </a:xfrm>
          <a:prstGeom prst="rect">
            <a:avLst/>
          </a:prstGeom>
        </p:spPr>
      </p:pic>
      <p:sp>
        <p:nvSpPr>
          <p:cNvPr id="2" name="Title 1"/>
          <p:cNvSpPr>
            <a:spLocks noGrp="1"/>
          </p:cNvSpPr>
          <p:nvPr>
            <p:ph type="title"/>
          </p:nvPr>
        </p:nvSpPr>
        <p:spPr/>
        <p:txBody>
          <a:bodyPr/>
          <a:lstStyle/>
          <a:p>
            <a:r>
              <a:rPr lang="en-US" dirty="0" smtClean="0"/>
              <a:t>Lancet</a:t>
            </a:r>
            <a:endParaRPr lang="en-US" dirty="0"/>
          </a:p>
        </p:txBody>
      </p:sp>
      <p:sp>
        <p:nvSpPr>
          <p:cNvPr id="3" name="Content Placeholder 2"/>
          <p:cNvSpPr>
            <a:spLocks noGrp="1"/>
          </p:cNvSpPr>
          <p:nvPr>
            <p:ph idx="1"/>
          </p:nvPr>
        </p:nvSpPr>
        <p:spPr>
          <a:xfrm>
            <a:off x="457200" y="1600201"/>
            <a:ext cx="8229600" cy="2438399"/>
          </a:xfrm>
        </p:spPr>
        <p:txBody>
          <a:bodyPr>
            <a:normAutofit fontScale="92500"/>
          </a:bodyPr>
          <a:lstStyle/>
          <a:p>
            <a:r>
              <a:rPr lang="en-US" dirty="0" smtClean="0"/>
              <a:t>Performance test generation for loops</a:t>
            </a:r>
          </a:p>
          <a:p>
            <a:pPr lvl="1"/>
            <a:r>
              <a:rPr lang="en-US" dirty="0" smtClean="0">
                <a:solidFill>
                  <a:srgbClr val="FF0000"/>
                </a:solidFill>
              </a:rPr>
              <a:t>Explicit mode </a:t>
            </a:r>
            <a:r>
              <a:rPr lang="en-US" dirty="0" smtClean="0"/>
              <a:t>to generate small-scale path conditions using symbolic execution</a:t>
            </a:r>
          </a:p>
          <a:p>
            <a:pPr lvl="1"/>
            <a:r>
              <a:rPr lang="en-US" dirty="0" smtClean="0">
                <a:solidFill>
                  <a:srgbClr val="FF0000"/>
                </a:solidFill>
              </a:rPr>
              <a:t>Inference mode </a:t>
            </a:r>
            <a:r>
              <a:rPr lang="en-US" dirty="0" smtClean="0"/>
              <a:t>to derive large-scale path conditions from the data generated </a:t>
            </a:r>
            <a:r>
              <a:rPr lang="en-US" dirty="0" smtClean="0"/>
              <a:t>in</a:t>
            </a:r>
            <a:r>
              <a:rPr lang="en-US" dirty="0" smtClean="0"/>
              <a:t> </a:t>
            </a:r>
            <a:r>
              <a:rPr lang="en-US" dirty="0" smtClean="0"/>
              <a:t>the explicit mode</a:t>
            </a:r>
          </a:p>
        </p:txBody>
      </p:sp>
      <p:sp>
        <p:nvSpPr>
          <p:cNvPr id="6" name="Slide Number Placeholder 5"/>
          <p:cNvSpPr>
            <a:spLocks noGrp="1"/>
          </p:cNvSpPr>
          <p:nvPr>
            <p:ph type="sldNum" sz="quarter" idx="12"/>
          </p:nvPr>
        </p:nvSpPr>
        <p:spPr/>
        <p:txBody>
          <a:bodyPr/>
          <a:lstStyle/>
          <a:p>
            <a:fld id="{A39B4162-AEFB-4770-944A-A55BB4716B6E}" type="slidenum">
              <a:rPr lang="en-US" smtClean="0"/>
              <a:pPr/>
              <a:t>50</a:t>
            </a:fld>
            <a:endParaRPr lang="en-US" dirty="0"/>
          </a:p>
        </p:txBody>
      </p:sp>
    </p:spTree>
    <p:extLst>
      <p:ext uri="{BB962C8B-B14F-4D97-AF65-F5344CB8AC3E}">
        <p14:creationId xmlns:p14="http://schemas.microsoft.com/office/powerpoint/2010/main" xmlns="" val="27438517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Explicit Mode</a:t>
            </a:r>
            <a:endParaRPr lang="en-US" dirty="0"/>
          </a:p>
        </p:txBody>
      </p:sp>
      <p:sp>
        <p:nvSpPr>
          <p:cNvPr id="3" name="Content Placeholder 2"/>
          <p:cNvSpPr>
            <a:spLocks noGrp="1"/>
          </p:cNvSpPr>
          <p:nvPr>
            <p:ph idx="1"/>
          </p:nvPr>
        </p:nvSpPr>
        <p:spPr/>
        <p:txBody>
          <a:bodyPr/>
          <a:lstStyle/>
          <a:p>
            <a:r>
              <a:rPr lang="en-US" dirty="0"/>
              <a:t>Find the path conditions for </a:t>
            </a:r>
            <a:r>
              <a:rPr lang="en-US" dirty="0" smtClean="0"/>
              <a:t>up to M iterations</a:t>
            </a:r>
            <a:endParaRPr lang="en-US" dirty="0"/>
          </a:p>
          <a:p>
            <a:pPr lvl="1"/>
            <a:r>
              <a:rPr lang="en-US" dirty="0" smtClean="0"/>
              <a:t>Exhaustive search to reach the target loop from entry point</a:t>
            </a:r>
          </a:p>
          <a:p>
            <a:pPr lvl="1"/>
            <a:r>
              <a:rPr lang="en-US" dirty="0" smtClean="0"/>
              <a:t>Then prioritize paths that stay in the loop to reach different numbers of iterations </a:t>
            </a:r>
            <a:r>
              <a:rPr lang="en-US" dirty="0" smtClean="0"/>
              <a:t>quickly</a:t>
            </a:r>
          </a:p>
          <a:p>
            <a:pPr lvl="1"/>
            <a:r>
              <a:rPr lang="en-US" dirty="0" smtClean="0"/>
              <a:t>Find as many distinct paths that reach the target range of trip count as possible within the given time</a:t>
            </a:r>
            <a:endParaRPr lang="en-US" dirty="0" smtClean="0"/>
          </a:p>
        </p:txBody>
      </p:sp>
      <p:sp>
        <p:nvSpPr>
          <p:cNvPr id="5" name="Slide Number Placeholder 4"/>
          <p:cNvSpPr>
            <a:spLocks noGrp="1"/>
          </p:cNvSpPr>
          <p:nvPr>
            <p:ph type="sldNum" sz="quarter" idx="12"/>
          </p:nvPr>
        </p:nvSpPr>
        <p:spPr/>
        <p:txBody>
          <a:bodyPr/>
          <a:lstStyle/>
          <a:p>
            <a:fld id="{A39B4162-AEFB-4770-944A-A55BB4716B6E}" type="slidenum">
              <a:rPr lang="en-US" smtClean="0"/>
              <a:pPr/>
              <a:t>51</a:t>
            </a:fld>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Inference Mode</a:t>
            </a:r>
            <a:endParaRPr lang="en-US" dirty="0"/>
          </a:p>
        </p:txBody>
      </p:sp>
      <p:sp>
        <p:nvSpPr>
          <p:cNvPr id="3" name="Content Placeholder 2"/>
          <p:cNvSpPr>
            <a:spLocks noGrp="1"/>
          </p:cNvSpPr>
          <p:nvPr>
            <p:ph idx="1"/>
          </p:nvPr>
        </p:nvSpPr>
        <p:spPr/>
        <p:txBody>
          <a:bodyPr/>
          <a:lstStyle/>
          <a:p>
            <a:r>
              <a:rPr lang="en-US" dirty="0" smtClean="0"/>
              <a:t>Infer the N-iteration path condition from the training data generated by the explicit mode</a:t>
            </a:r>
          </a:p>
          <a:p>
            <a:r>
              <a:rPr lang="en-US" dirty="0" smtClean="0"/>
              <a:t>Query the SMT solver to generate a test input from </a:t>
            </a:r>
            <a:r>
              <a:rPr lang="en-US" dirty="0"/>
              <a:t>the N-iteration path condition </a:t>
            </a:r>
            <a:endParaRPr lang="en-US" dirty="0" smtClean="0"/>
          </a:p>
          <a:p>
            <a:r>
              <a:rPr lang="en-US" dirty="0" smtClean="0"/>
              <a:t>Verify the generated input in concrete execution</a:t>
            </a:r>
            <a:endParaRPr lang="en-US" dirty="0"/>
          </a:p>
        </p:txBody>
      </p:sp>
      <p:sp>
        <p:nvSpPr>
          <p:cNvPr id="5" name="Slide Number Placeholder 4"/>
          <p:cNvSpPr>
            <a:spLocks noGrp="1"/>
          </p:cNvSpPr>
          <p:nvPr>
            <p:ph type="sldNum" sz="quarter" idx="12"/>
          </p:nvPr>
        </p:nvSpPr>
        <p:spPr/>
        <p:txBody>
          <a:bodyPr/>
          <a:lstStyle/>
          <a:p>
            <a:fld id="{A39B4162-AEFB-4770-944A-A55BB4716B6E}" type="slidenum">
              <a:rPr lang="en-US" smtClean="0"/>
              <a:pPr/>
              <a:t>52</a:t>
            </a:fld>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Inference of Path Condition</a:t>
            </a:r>
            <a:endParaRPr lang="en-US" dirty="0"/>
          </a:p>
        </p:txBody>
      </p:sp>
      <p:sp>
        <p:nvSpPr>
          <p:cNvPr id="3" name="Content Placeholder 2"/>
          <p:cNvSpPr>
            <a:spLocks noGrp="1"/>
          </p:cNvSpPr>
          <p:nvPr>
            <p:ph idx="1"/>
          </p:nvPr>
        </p:nvSpPr>
        <p:spPr/>
        <p:txBody>
          <a:bodyPr>
            <a:normAutofit/>
          </a:bodyPr>
          <a:lstStyle/>
          <a:p>
            <a:r>
              <a:rPr lang="en-US" dirty="0" smtClean="0"/>
              <a:t>Compare the path conditions of M iterations and M+1 iterations: </a:t>
            </a:r>
            <a:r>
              <a:rPr lang="en-US" sz="2400" i="1" dirty="0" smtClean="0">
                <a:latin typeface="Times New Roman" pitchFamily="18" charset="0"/>
                <a:cs typeface="Times New Roman" pitchFamily="18" charset="0"/>
              </a:rPr>
              <a:t>P</a:t>
            </a:r>
            <a:r>
              <a:rPr lang="en-US" sz="2400" i="1" baseline="-25000" dirty="0" smtClean="0">
                <a:latin typeface="Times New Roman" pitchFamily="18" charset="0"/>
                <a:cs typeface="Times New Roman" pitchFamily="18" charset="0"/>
              </a:rPr>
              <a:t>M</a:t>
            </a:r>
            <a:r>
              <a:rPr lang="en-US" dirty="0" smtClean="0"/>
              <a:t> and </a:t>
            </a:r>
            <a:r>
              <a:rPr lang="en-US" sz="2400" i="1" dirty="0" smtClean="0">
                <a:latin typeface="Times New Roman" pitchFamily="18" charset="0"/>
                <a:cs typeface="Times New Roman" pitchFamily="18" charset="0"/>
              </a:rPr>
              <a:t>P</a:t>
            </a:r>
            <a:r>
              <a:rPr lang="en-US" sz="2400" i="1" baseline="-25000" dirty="0" smtClean="0">
                <a:latin typeface="Times New Roman" pitchFamily="18" charset="0"/>
                <a:cs typeface="Times New Roman" pitchFamily="18" charset="0"/>
              </a:rPr>
              <a:t>M+</a:t>
            </a:r>
            <a:r>
              <a:rPr lang="en-US" sz="2400" baseline="-25000" dirty="0" smtClean="0"/>
              <a:t>1</a:t>
            </a:r>
            <a:r>
              <a:rPr lang="en-US" dirty="0" smtClean="0"/>
              <a:t> to find the differential set of constraints </a:t>
            </a:r>
            <a:r>
              <a:rPr lang="en-US" sz="2400" i="1" dirty="0" smtClean="0">
                <a:latin typeface="Times New Roman" pitchFamily="18" charset="0"/>
                <a:cs typeface="Times New Roman" pitchFamily="18" charset="0"/>
              </a:rPr>
              <a:t>D</a:t>
            </a:r>
            <a:r>
              <a:rPr lang="en-US" sz="2400" i="1" baseline="-25000" dirty="0">
                <a:latin typeface="Times New Roman" pitchFamily="18" charset="0"/>
                <a:cs typeface="Times New Roman" pitchFamily="18" charset="0"/>
              </a:rPr>
              <a:t>M+</a:t>
            </a:r>
            <a:r>
              <a:rPr lang="en-US" sz="2400" baseline="-25000" dirty="0"/>
              <a:t>1</a:t>
            </a:r>
            <a:endParaRPr lang="en-US" i="1" dirty="0" smtClean="0">
              <a:latin typeface="Times New Roman" pitchFamily="18" charset="0"/>
              <a:cs typeface="Times New Roman" pitchFamily="18" charset="0"/>
            </a:endParaRPr>
          </a:p>
          <a:p>
            <a:r>
              <a:rPr lang="en-US" dirty="0" smtClean="0"/>
              <a:t>Predict the N-iteration path condition </a:t>
            </a:r>
            <a:r>
              <a:rPr lang="en-US" sz="2400" i="1" dirty="0" smtClean="0">
                <a:latin typeface="Times New Roman" pitchFamily="18" charset="0"/>
                <a:cs typeface="Times New Roman" pitchFamily="18" charset="0"/>
              </a:rPr>
              <a:t>P</a:t>
            </a:r>
            <a:r>
              <a:rPr lang="en-US" sz="2400" i="1" baseline="-25000" dirty="0" smtClean="0">
                <a:latin typeface="Times New Roman" pitchFamily="18" charset="0"/>
                <a:cs typeface="Times New Roman" pitchFamily="18" charset="0"/>
              </a:rPr>
              <a:t>N</a:t>
            </a:r>
            <a:r>
              <a:rPr lang="en-US" dirty="0" smtClean="0"/>
              <a:t> by appending N-M copies of </a:t>
            </a:r>
            <a:r>
              <a:rPr lang="en-US" sz="2400" i="1" dirty="0" smtClean="0">
                <a:latin typeface="Times New Roman" pitchFamily="18" charset="0"/>
                <a:cs typeface="Times New Roman" pitchFamily="18" charset="0"/>
              </a:rPr>
              <a:t>D</a:t>
            </a:r>
            <a:r>
              <a:rPr lang="en-US" sz="2400" i="1" baseline="-25000" dirty="0">
                <a:latin typeface="Times New Roman" pitchFamily="18" charset="0"/>
                <a:cs typeface="Times New Roman" pitchFamily="18" charset="0"/>
              </a:rPr>
              <a:t>M+</a:t>
            </a:r>
            <a:r>
              <a:rPr lang="en-US" sz="2400" baseline="-25000" dirty="0"/>
              <a:t>1</a:t>
            </a:r>
            <a:r>
              <a:rPr lang="en-US" dirty="0" smtClean="0"/>
              <a:t> to the M-iteration path condition </a:t>
            </a:r>
            <a:r>
              <a:rPr lang="en-US" sz="2400" i="1" dirty="0" smtClean="0">
                <a:latin typeface="Times New Roman" pitchFamily="18" charset="0"/>
                <a:cs typeface="Times New Roman" pitchFamily="18" charset="0"/>
              </a:rPr>
              <a:t>P</a:t>
            </a:r>
            <a:r>
              <a:rPr lang="en-US" sz="2400" i="1" baseline="-25000" dirty="0" smtClean="0">
                <a:latin typeface="Times New Roman" pitchFamily="18" charset="0"/>
                <a:cs typeface="Times New Roman" pitchFamily="18" charset="0"/>
              </a:rPr>
              <a:t>M</a:t>
            </a:r>
            <a:endParaRPr lang="en-US" i="1" dirty="0" smtClean="0">
              <a:latin typeface="Times New Roman" pitchFamily="18" charset="0"/>
              <a:cs typeface="Times New Roman" pitchFamily="18" charset="0"/>
            </a:endParaRPr>
          </a:p>
          <a:p>
            <a:pPr>
              <a:buNone/>
            </a:pPr>
            <a:r>
              <a:rPr lang="en-US" dirty="0" smtClean="0"/>
              <a:t>			</a:t>
            </a:r>
            <a:r>
              <a:rPr lang="en-US" sz="2400" i="1" dirty="0" smtClean="0">
                <a:latin typeface="Times New Roman" pitchFamily="18" charset="0"/>
                <a:cs typeface="Times New Roman" pitchFamily="18" charset="0"/>
              </a:rPr>
              <a:t>D</a:t>
            </a:r>
            <a:r>
              <a:rPr lang="en-US" sz="2400" i="1" baseline="-25000" dirty="0">
                <a:latin typeface="Times New Roman" pitchFamily="18" charset="0"/>
                <a:cs typeface="Times New Roman" pitchFamily="18" charset="0"/>
              </a:rPr>
              <a:t>M+</a:t>
            </a:r>
            <a:r>
              <a:rPr lang="en-US" sz="2400" baseline="-25000" dirty="0"/>
              <a:t>1</a:t>
            </a:r>
            <a:r>
              <a:rPr lang="en-US" sz="2400" i="1" dirty="0" smtClean="0">
                <a:latin typeface="Times New Roman" pitchFamily="18" charset="0"/>
                <a:cs typeface="Times New Roman" pitchFamily="18" charset="0"/>
              </a:rPr>
              <a:t> = P</a:t>
            </a:r>
            <a:r>
              <a:rPr lang="en-US" sz="2400" i="1" baseline="-25000" dirty="0" smtClean="0">
                <a:latin typeface="Times New Roman" pitchFamily="18" charset="0"/>
                <a:cs typeface="Times New Roman" pitchFamily="18" charset="0"/>
              </a:rPr>
              <a:t>M+1</a:t>
            </a:r>
            <a:r>
              <a:rPr lang="en-US" sz="2400" i="1" dirty="0" smtClean="0">
                <a:latin typeface="Times New Roman" pitchFamily="18" charset="0"/>
                <a:cs typeface="Times New Roman" pitchFamily="18" charset="0"/>
              </a:rPr>
              <a:t> – P</a:t>
            </a:r>
            <a:r>
              <a:rPr lang="en-US" sz="2400" i="1" baseline="-25000" dirty="0" smtClean="0">
                <a:latin typeface="Times New Roman" pitchFamily="18" charset="0"/>
                <a:cs typeface="Times New Roman" pitchFamily="18" charset="0"/>
              </a:rPr>
              <a:t>M</a:t>
            </a:r>
            <a:endParaRPr lang="en-US" sz="2400" i="1" dirty="0" smtClean="0">
              <a:latin typeface="Times New Roman" pitchFamily="18" charset="0"/>
              <a:cs typeface="Times New Roman" pitchFamily="18" charset="0"/>
            </a:endParaRPr>
          </a:p>
          <a:p>
            <a:pPr>
              <a:buNone/>
            </a:pPr>
            <a:r>
              <a:rPr lang="en-US" sz="2400" i="1" dirty="0" smtClean="0">
                <a:latin typeface="Times New Roman" pitchFamily="18" charset="0"/>
                <a:cs typeface="Times New Roman" pitchFamily="18" charset="0"/>
              </a:rPr>
              <a:t>			P</a:t>
            </a:r>
            <a:r>
              <a:rPr lang="en-US" sz="2400" i="1" baseline="-25000" dirty="0" smtClean="0">
                <a:latin typeface="Times New Roman" pitchFamily="18" charset="0"/>
                <a:cs typeface="Times New Roman" pitchFamily="18" charset="0"/>
              </a:rPr>
              <a:t>N</a:t>
            </a:r>
            <a:r>
              <a:rPr lang="en-US" sz="2400" i="1" dirty="0" smtClean="0">
                <a:latin typeface="Times New Roman" pitchFamily="18" charset="0"/>
                <a:cs typeface="Times New Roman" pitchFamily="18" charset="0"/>
              </a:rPr>
              <a:t> = P</a:t>
            </a:r>
            <a:r>
              <a:rPr lang="en-US" sz="2400" i="1" baseline="-25000" dirty="0" smtClean="0">
                <a:latin typeface="Times New Roman" pitchFamily="18" charset="0"/>
                <a:cs typeface="Times New Roman" pitchFamily="18" charset="0"/>
              </a:rPr>
              <a:t>M</a:t>
            </a:r>
            <a:r>
              <a:rPr lang="en-US" sz="2400" i="1" dirty="0" smtClean="0">
                <a:latin typeface="Times New Roman" pitchFamily="18" charset="0"/>
                <a:cs typeface="Times New Roman" pitchFamily="18" charset="0"/>
              </a:rPr>
              <a:t> + (N – M) × D</a:t>
            </a:r>
            <a:r>
              <a:rPr lang="en-US" sz="2400" i="1" baseline="-25000" dirty="0">
                <a:latin typeface="Times New Roman" pitchFamily="18" charset="0"/>
                <a:cs typeface="Times New Roman" pitchFamily="18" charset="0"/>
              </a:rPr>
              <a:t>M+</a:t>
            </a:r>
            <a:r>
              <a:rPr lang="en-US" sz="2400" baseline="-25000" dirty="0"/>
              <a:t>1</a:t>
            </a:r>
            <a:endParaRPr lang="en-US" sz="2400" i="1" dirty="0" smtClean="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A39B4162-AEFB-4770-944A-A55BB4716B6E}" type="slidenum">
              <a:rPr lang="en-US" smtClean="0"/>
              <a:pPr/>
              <a:t>53</a:t>
            </a:fld>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Compute Differential Set</a:t>
            </a:r>
            <a:endParaRPr lang="en-US" dirty="0"/>
          </a:p>
        </p:txBody>
      </p:sp>
      <p:sp>
        <p:nvSpPr>
          <p:cNvPr id="3" name="Content Placeholder 2"/>
          <p:cNvSpPr>
            <a:spLocks noGrp="1"/>
          </p:cNvSpPr>
          <p:nvPr>
            <p:ph idx="1"/>
          </p:nvPr>
        </p:nvSpPr>
        <p:spPr/>
        <p:txBody>
          <a:bodyPr>
            <a:normAutofit fontScale="92500"/>
          </a:bodyPr>
          <a:lstStyle/>
          <a:p>
            <a:r>
              <a:rPr lang="en-US" dirty="0" smtClean="0"/>
              <a:t>Group constraints by the instruction that introduces them</a:t>
            </a:r>
          </a:p>
          <a:p>
            <a:r>
              <a:rPr lang="en-US" dirty="0" smtClean="0"/>
              <a:t>Sort every constraint group by the lowest address of symbolic variable accessed by each constraint</a:t>
            </a:r>
          </a:p>
          <a:p>
            <a:r>
              <a:rPr lang="en-US" dirty="0" smtClean="0"/>
              <a:t>Each ordered group of constraints form a </a:t>
            </a:r>
            <a:r>
              <a:rPr lang="en-US" i="1" dirty="0" smtClean="0"/>
              <a:t>feature</a:t>
            </a:r>
          </a:p>
          <a:p>
            <a:r>
              <a:rPr lang="en-US" dirty="0" smtClean="0"/>
              <a:t>For path conditions </a:t>
            </a:r>
            <a:r>
              <a:rPr lang="en-US" sz="2600" i="1" dirty="0" smtClean="0">
                <a:latin typeface="Times New Roman" pitchFamily="18" charset="0"/>
                <a:cs typeface="Times New Roman" pitchFamily="18" charset="0"/>
              </a:rPr>
              <a:t>P</a:t>
            </a:r>
            <a:r>
              <a:rPr lang="en-US" sz="2600" i="1" baseline="-25000" dirty="0" smtClean="0">
                <a:latin typeface="Times New Roman" pitchFamily="18" charset="0"/>
                <a:cs typeface="Times New Roman" pitchFamily="18" charset="0"/>
              </a:rPr>
              <a:t>i</a:t>
            </a:r>
            <a:r>
              <a:rPr lang="en-US" dirty="0" smtClean="0"/>
              <a:t> and </a:t>
            </a:r>
            <a:r>
              <a:rPr lang="en-US" sz="2600" i="1" dirty="0" smtClean="0">
                <a:latin typeface="Times New Roman" pitchFamily="18" charset="0"/>
                <a:cs typeface="Times New Roman" pitchFamily="18" charset="0"/>
              </a:rPr>
              <a:t>P</a:t>
            </a:r>
            <a:r>
              <a:rPr lang="en-US" sz="2600" i="1" baseline="-25000" dirty="0" smtClean="0">
                <a:latin typeface="Times New Roman" pitchFamily="18" charset="0"/>
                <a:cs typeface="Times New Roman" pitchFamily="18" charset="0"/>
              </a:rPr>
              <a:t>i+</a:t>
            </a:r>
            <a:r>
              <a:rPr lang="en-US" sz="2600" baseline="-25000" dirty="0" smtClean="0">
                <a:latin typeface="Times New Roman" pitchFamily="18" charset="0"/>
                <a:cs typeface="Times New Roman" pitchFamily="18" charset="0"/>
              </a:rPr>
              <a:t>1</a:t>
            </a:r>
            <a:r>
              <a:rPr lang="en-US" dirty="0" smtClean="0"/>
              <a:t> of i and i+1 iterations, the </a:t>
            </a:r>
            <a:r>
              <a:rPr lang="en-US" dirty="0" smtClean="0">
                <a:solidFill>
                  <a:srgbClr val="FF0000"/>
                </a:solidFill>
              </a:rPr>
              <a:t>differential set </a:t>
            </a:r>
            <a:r>
              <a:rPr lang="en-US" dirty="0" smtClean="0"/>
              <a:t>for the </a:t>
            </a:r>
            <a:r>
              <a:rPr lang="en-US" dirty="0" err="1" smtClean="0"/>
              <a:t>jth</a:t>
            </a:r>
            <a:r>
              <a:rPr lang="en-US" dirty="0" smtClean="0"/>
              <a:t> feature is the residual part of        after removing the longest common prefix between      and</a:t>
            </a:r>
          </a:p>
        </p:txBody>
      </p:sp>
      <p:graphicFrame>
        <p:nvGraphicFramePr>
          <p:cNvPr id="5" name="Object 4"/>
          <p:cNvGraphicFramePr>
            <a:graphicFrameLocks noChangeAspect="1"/>
          </p:cNvGraphicFramePr>
          <p:nvPr/>
        </p:nvGraphicFramePr>
        <p:xfrm>
          <a:off x="5867400" y="5562601"/>
          <a:ext cx="449179" cy="533399"/>
        </p:xfrm>
        <a:graphic>
          <a:graphicData uri="http://schemas.openxmlformats.org/presentationml/2006/ole">
            <p:oleObj spid="_x0000_s111693" name="Equation" r:id="rId3" imgW="203112" imgH="241195" progId="Equation.3">
              <p:embed/>
            </p:oleObj>
          </a:graphicData>
        </a:graphic>
      </p:graphicFrame>
      <p:graphicFrame>
        <p:nvGraphicFramePr>
          <p:cNvPr id="111619" name="Object 3"/>
          <p:cNvGraphicFramePr>
            <a:graphicFrameLocks noChangeAspect="1"/>
          </p:cNvGraphicFramePr>
          <p:nvPr/>
        </p:nvGraphicFramePr>
        <p:xfrm>
          <a:off x="3906837" y="5105400"/>
          <a:ext cx="588963" cy="533400"/>
        </p:xfrm>
        <a:graphic>
          <a:graphicData uri="http://schemas.openxmlformats.org/presentationml/2006/ole">
            <p:oleObj spid="_x0000_s111694" name="Equation" r:id="rId4" imgW="266469" imgH="241091" progId="Equation.3">
              <p:embed/>
            </p:oleObj>
          </a:graphicData>
        </a:graphic>
      </p:graphicFrame>
      <p:graphicFrame>
        <p:nvGraphicFramePr>
          <p:cNvPr id="111620" name="Object 4"/>
          <p:cNvGraphicFramePr>
            <a:graphicFrameLocks noChangeAspect="1"/>
          </p:cNvGraphicFramePr>
          <p:nvPr/>
        </p:nvGraphicFramePr>
        <p:xfrm>
          <a:off x="7031038" y="5562600"/>
          <a:ext cx="588962" cy="533400"/>
        </p:xfrm>
        <a:graphic>
          <a:graphicData uri="http://schemas.openxmlformats.org/presentationml/2006/ole">
            <p:oleObj spid="_x0000_s111695" name="Equation" r:id="rId5" imgW="266469" imgH="241091" progId="Equation.3">
              <p:embed/>
            </p:oleObj>
          </a:graphicData>
        </a:graphic>
      </p:graphicFrame>
      <p:sp>
        <p:nvSpPr>
          <p:cNvPr id="8" name="Slide Number Placeholder 7"/>
          <p:cNvSpPr>
            <a:spLocks noGrp="1"/>
          </p:cNvSpPr>
          <p:nvPr>
            <p:ph type="sldNum" sz="quarter" idx="12"/>
          </p:nvPr>
        </p:nvSpPr>
        <p:spPr/>
        <p:txBody>
          <a:bodyPr/>
          <a:lstStyle/>
          <a:p>
            <a:fld id="{A39B4162-AEFB-4770-944A-A55BB4716B6E}" type="slidenum">
              <a:rPr lang="en-US" smtClean="0"/>
              <a:pPr/>
              <a:t>54</a:t>
            </a:fld>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Example Loop</a:t>
            </a:r>
            <a:endParaRPr lang="en-US" dirty="0"/>
          </a:p>
        </p:txBody>
      </p:sp>
      <p:sp>
        <p:nvSpPr>
          <p:cNvPr id="3" name="Content Placeholder 2"/>
          <p:cNvSpPr>
            <a:spLocks noGrp="1"/>
          </p:cNvSpPr>
          <p:nvPr>
            <p:ph idx="1"/>
          </p:nvPr>
        </p:nvSpPr>
        <p:spPr>
          <a:xfrm>
            <a:off x="457200" y="1600201"/>
            <a:ext cx="8229600" cy="1447799"/>
          </a:xfrm>
        </p:spPr>
        <p:txBody>
          <a:bodyPr>
            <a:normAutofit fontScale="77500" lnSpcReduction="20000"/>
          </a:bodyPr>
          <a:lstStyle/>
          <a:p>
            <a:r>
              <a:rPr lang="en-US" dirty="0" smtClean="0"/>
              <a:t>A loop to fetch keys for a </a:t>
            </a:r>
            <a:r>
              <a:rPr lang="en-US" i="1" dirty="0" smtClean="0"/>
              <a:t>get</a:t>
            </a:r>
            <a:r>
              <a:rPr lang="en-US" dirty="0" smtClean="0"/>
              <a:t> command from an array of tokens extracted from a string by </a:t>
            </a:r>
            <a:r>
              <a:rPr lang="en-US" i="1" dirty="0" err="1" smtClean="0"/>
              <a:t>tokenize_command</a:t>
            </a:r>
            <a:endParaRPr lang="en-US" i="1" dirty="0" smtClean="0"/>
          </a:p>
          <a:p>
            <a:r>
              <a:rPr lang="en-US" dirty="0" smtClean="0"/>
              <a:t>The number of iterations is determined by the number of keys in the command</a:t>
            </a:r>
          </a:p>
          <a:p>
            <a:pPr marL="0" indent="0">
              <a:buNone/>
            </a:pPr>
            <a:endParaRPr lang="en-US" dirty="0"/>
          </a:p>
        </p:txBody>
      </p:sp>
      <p:sp>
        <p:nvSpPr>
          <p:cNvPr id="6" name="TextBox 5"/>
          <p:cNvSpPr txBox="1"/>
          <p:nvPr/>
        </p:nvSpPr>
        <p:spPr>
          <a:xfrm>
            <a:off x="1981200" y="2895600"/>
            <a:ext cx="5439310" cy="2031325"/>
          </a:xfrm>
          <a:prstGeom prst="rect">
            <a:avLst/>
          </a:prstGeom>
          <a:noFill/>
        </p:spPr>
        <p:txBody>
          <a:bodyPr wrap="none" rtlCol="0">
            <a:spAutoFit/>
          </a:bodyPr>
          <a:lstStyle/>
          <a:p>
            <a:pPr lvl="0"/>
            <a:r>
              <a:rPr lang="en-US" dirty="0">
                <a:solidFill>
                  <a:prstClr val="black"/>
                </a:solidFill>
                <a:latin typeface="Comic Sans MS" panose="030F0702030302020204" pitchFamily="66" charset="0"/>
              </a:rPr>
              <a:t>void </a:t>
            </a:r>
            <a:r>
              <a:rPr lang="en-US" dirty="0" err="1">
                <a:solidFill>
                  <a:prstClr val="black"/>
                </a:solidFill>
                <a:latin typeface="Comic Sans MS" panose="030F0702030302020204" pitchFamily="66" charset="0"/>
              </a:rPr>
              <a:t>process_get_command</a:t>
            </a:r>
            <a:r>
              <a:rPr lang="en-US" dirty="0">
                <a:solidFill>
                  <a:prstClr val="black"/>
                </a:solidFill>
                <a:latin typeface="Comic Sans MS" panose="030F0702030302020204" pitchFamily="66" charset="0"/>
              </a:rPr>
              <a:t>(</a:t>
            </a:r>
            <a:r>
              <a:rPr lang="en-US" dirty="0" err="1">
                <a:solidFill>
                  <a:prstClr val="black"/>
                </a:solidFill>
                <a:latin typeface="Comic Sans MS" panose="030F0702030302020204" pitchFamily="66" charset="0"/>
              </a:rPr>
              <a:t>token_t</a:t>
            </a:r>
            <a:r>
              <a:rPr lang="en-US" dirty="0">
                <a:solidFill>
                  <a:prstClr val="black"/>
                </a:solidFill>
                <a:latin typeface="Comic Sans MS" panose="030F0702030302020204" pitchFamily="66" charset="0"/>
              </a:rPr>
              <a:t> *tokens,…) </a:t>
            </a:r>
            <a:r>
              <a:rPr lang="en-US" dirty="0" smtClean="0">
                <a:solidFill>
                  <a:prstClr val="black"/>
                </a:solidFill>
                <a:latin typeface="Comic Sans MS" panose="030F0702030302020204" pitchFamily="66" charset="0"/>
              </a:rPr>
              <a:t>{</a:t>
            </a:r>
          </a:p>
          <a:p>
            <a:pPr lvl="0"/>
            <a:r>
              <a:rPr lang="en-US" dirty="0" smtClean="0">
                <a:solidFill>
                  <a:prstClr val="black"/>
                </a:solidFill>
                <a:latin typeface="Comic Sans MS" panose="030F0702030302020204" pitchFamily="66" charset="0"/>
              </a:rPr>
              <a:t>    </a:t>
            </a:r>
            <a:r>
              <a:rPr lang="en-US" dirty="0" err="1" smtClean="0">
                <a:solidFill>
                  <a:prstClr val="black"/>
                </a:solidFill>
                <a:latin typeface="Comic Sans MS" panose="030F0702030302020204" pitchFamily="66" charset="0"/>
              </a:rPr>
              <a:t>token_t</a:t>
            </a:r>
            <a:r>
              <a:rPr lang="en-US" dirty="0" smtClean="0">
                <a:solidFill>
                  <a:prstClr val="black"/>
                </a:solidFill>
                <a:latin typeface="Comic Sans MS" panose="030F0702030302020204" pitchFamily="66" charset="0"/>
              </a:rPr>
              <a:t> </a:t>
            </a:r>
            <a:r>
              <a:rPr lang="en-US" dirty="0">
                <a:solidFill>
                  <a:prstClr val="black"/>
                </a:solidFill>
                <a:latin typeface="Comic Sans MS" panose="030F0702030302020204" pitchFamily="66" charset="0"/>
              </a:rPr>
              <a:t>*</a:t>
            </a:r>
            <a:r>
              <a:rPr lang="en-US" dirty="0" err="1">
                <a:solidFill>
                  <a:prstClr val="black"/>
                </a:solidFill>
                <a:latin typeface="Comic Sans MS" panose="030F0702030302020204" pitchFamily="66" charset="0"/>
              </a:rPr>
              <a:t>key_token</a:t>
            </a:r>
            <a:r>
              <a:rPr lang="en-US" dirty="0">
                <a:solidFill>
                  <a:prstClr val="black"/>
                </a:solidFill>
                <a:latin typeface="Comic Sans MS" panose="030F0702030302020204" pitchFamily="66" charset="0"/>
              </a:rPr>
              <a:t> = &amp;tokens[KEY_TOKEN</a:t>
            </a:r>
            <a:r>
              <a:rPr lang="en-US" dirty="0" smtClean="0">
                <a:solidFill>
                  <a:prstClr val="black"/>
                </a:solidFill>
                <a:latin typeface="Comic Sans MS" panose="030F0702030302020204" pitchFamily="66" charset="0"/>
              </a:rPr>
              <a:t>];</a:t>
            </a:r>
          </a:p>
          <a:p>
            <a:pPr lvl="0"/>
            <a:r>
              <a:rPr lang="en-US" dirty="0" smtClean="0">
                <a:solidFill>
                  <a:srgbClr val="FF0000"/>
                </a:solidFill>
                <a:latin typeface="Comic Sans MS" panose="030F0702030302020204" pitchFamily="66" charset="0"/>
              </a:rPr>
              <a:t>    while</a:t>
            </a:r>
            <a:r>
              <a:rPr lang="en-US" dirty="0" smtClean="0">
                <a:solidFill>
                  <a:prstClr val="black"/>
                </a:solidFill>
                <a:latin typeface="Comic Sans MS" panose="030F0702030302020204" pitchFamily="66" charset="0"/>
              </a:rPr>
              <a:t> (</a:t>
            </a:r>
            <a:r>
              <a:rPr lang="en-US" dirty="0" err="1">
                <a:solidFill>
                  <a:prstClr val="black"/>
                </a:solidFill>
                <a:latin typeface="Comic Sans MS" panose="030F0702030302020204" pitchFamily="66" charset="0"/>
              </a:rPr>
              <a:t>key_token</a:t>
            </a:r>
            <a:r>
              <a:rPr lang="en-US" dirty="0">
                <a:solidFill>
                  <a:prstClr val="black"/>
                </a:solidFill>
                <a:latin typeface="Comic Sans MS" panose="030F0702030302020204" pitchFamily="66" charset="0"/>
              </a:rPr>
              <a:t>-&gt;length != 0) {</a:t>
            </a:r>
          </a:p>
          <a:p>
            <a:pPr lvl="0"/>
            <a:r>
              <a:rPr lang="en-US" dirty="0" smtClean="0">
                <a:solidFill>
                  <a:prstClr val="black"/>
                </a:solidFill>
                <a:latin typeface="Comic Sans MS" panose="030F0702030302020204" pitchFamily="66" charset="0"/>
              </a:rPr>
              <a:t>        /* </a:t>
            </a:r>
            <a:r>
              <a:rPr lang="en-US" dirty="0">
                <a:solidFill>
                  <a:prstClr val="black"/>
                </a:solidFill>
                <a:latin typeface="Comic Sans MS" panose="030F0702030302020204" pitchFamily="66" charset="0"/>
              </a:rPr>
              <a:t>retrieve the key from cache */</a:t>
            </a:r>
          </a:p>
          <a:p>
            <a:pPr lvl="0"/>
            <a:r>
              <a:rPr lang="en-US" dirty="0" smtClean="0">
                <a:solidFill>
                  <a:prstClr val="black"/>
                </a:solidFill>
                <a:latin typeface="Comic Sans MS" panose="030F0702030302020204" pitchFamily="66" charset="0"/>
              </a:rPr>
              <a:t>        </a:t>
            </a:r>
            <a:r>
              <a:rPr lang="en-US" dirty="0" err="1" smtClean="0">
                <a:solidFill>
                  <a:prstClr val="black"/>
                </a:solidFill>
                <a:latin typeface="Comic Sans MS" panose="030F0702030302020204" pitchFamily="66" charset="0"/>
              </a:rPr>
              <a:t>key_token</a:t>
            </a:r>
            <a:r>
              <a:rPr lang="en-US" dirty="0" smtClean="0">
                <a:solidFill>
                  <a:prstClr val="black"/>
                </a:solidFill>
                <a:latin typeface="Comic Sans MS" panose="030F0702030302020204" pitchFamily="66" charset="0"/>
              </a:rPr>
              <a:t>++;</a:t>
            </a:r>
          </a:p>
          <a:p>
            <a:pPr lvl="0"/>
            <a:r>
              <a:rPr lang="en-US" dirty="0" smtClean="0">
                <a:solidFill>
                  <a:prstClr val="black"/>
                </a:solidFill>
                <a:latin typeface="Comic Sans MS" panose="030F0702030302020204" pitchFamily="66" charset="0"/>
              </a:rPr>
              <a:t>    }</a:t>
            </a:r>
            <a:endParaRPr lang="en-US" dirty="0">
              <a:solidFill>
                <a:prstClr val="black"/>
              </a:solidFill>
              <a:latin typeface="Comic Sans MS" panose="030F0702030302020204" pitchFamily="66" charset="0"/>
            </a:endParaRPr>
          </a:p>
          <a:p>
            <a:pPr lvl="0"/>
            <a:r>
              <a:rPr lang="en-US" dirty="0" smtClean="0">
                <a:solidFill>
                  <a:prstClr val="black"/>
                </a:solidFill>
                <a:latin typeface="Comic Sans MS" panose="030F0702030302020204" pitchFamily="66" charset="0"/>
              </a:rPr>
              <a:t>}</a:t>
            </a:r>
            <a:endParaRPr lang="en-US" dirty="0"/>
          </a:p>
        </p:txBody>
      </p:sp>
      <p:graphicFrame>
        <p:nvGraphicFramePr>
          <p:cNvPr id="7" name="Content Placeholder 7"/>
          <p:cNvGraphicFramePr>
            <a:graphicFrameLocks/>
          </p:cNvGraphicFramePr>
          <p:nvPr>
            <p:extLst>
              <p:ext uri="{D42A27DB-BD31-4B8C-83A1-F6EECF244321}">
                <p14:modId xmlns:p14="http://schemas.microsoft.com/office/powerpoint/2010/main" xmlns="" val="2463670554"/>
              </p:ext>
            </p:extLst>
          </p:nvPr>
        </p:nvGraphicFramePr>
        <p:xfrm>
          <a:off x="990600" y="4953000"/>
          <a:ext cx="7391400" cy="1285240"/>
        </p:xfrm>
        <a:graphic>
          <a:graphicData uri="http://schemas.openxmlformats.org/drawingml/2006/table">
            <a:tbl>
              <a:tblPr firstRow="1" bandRow="1">
                <a:tableStyleId>{5C22544A-7EE6-4342-B048-85BDC9FD1C3A}</a:tableStyleId>
              </a:tblPr>
              <a:tblGrid>
                <a:gridCol w="1143000"/>
                <a:gridCol w="6248400"/>
              </a:tblGrid>
              <a:tr h="370840">
                <a:tc>
                  <a:txBody>
                    <a:bodyPr/>
                    <a:lstStyle/>
                    <a:p>
                      <a:r>
                        <a:rPr lang="en-US" sz="1800" dirty="0" smtClean="0"/>
                        <a:t>Iterations</a:t>
                      </a:r>
                      <a:endParaRPr lang="en-US" sz="1800" dirty="0"/>
                    </a:p>
                  </a:txBody>
                  <a:tcPr/>
                </a:tc>
                <a:tc>
                  <a:txBody>
                    <a:bodyPr/>
                    <a:lstStyle/>
                    <a:p>
                      <a:r>
                        <a:rPr lang="en-US" sz="1800" dirty="0" smtClean="0"/>
                        <a:t>Path Condition</a:t>
                      </a:r>
                      <a:endParaRPr lang="en-US" sz="1800" dirty="0"/>
                    </a:p>
                  </a:txBody>
                  <a:tcPr/>
                </a:tc>
              </a:tr>
              <a:tr h="370840">
                <a:tc>
                  <a:txBody>
                    <a:bodyPr/>
                    <a:lstStyle/>
                    <a:p>
                      <a:r>
                        <a:rPr lang="en-US" sz="1800" dirty="0" smtClean="0"/>
                        <a:t>1</a:t>
                      </a:r>
                      <a:endParaRPr lang="en-US"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err="1" smtClean="0">
                          <a:latin typeface="Cousine" panose="02070409020205020404" pitchFamily="49" charset="0"/>
                          <a:cs typeface="Cousine" panose="02070409020205020404" pitchFamily="49" charset="0"/>
                        </a:rPr>
                        <a:t>cmd</a:t>
                      </a:r>
                      <a:r>
                        <a:rPr lang="en-US" sz="1200" dirty="0" smtClean="0">
                          <a:latin typeface="Cousine" panose="02070409020205020404" pitchFamily="49" charset="0"/>
                          <a:cs typeface="Cousine" panose="02070409020205020404" pitchFamily="49" charset="0"/>
                        </a:rPr>
                        <a:t>[0] = ‘g‘ ˄ </a:t>
                      </a:r>
                      <a:r>
                        <a:rPr lang="en-US" sz="1200" dirty="0" err="1" smtClean="0">
                          <a:latin typeface="Cousine" panose="02070409020205020404" pitchFamily="49" charset="0"/>
                          <a:cs typeface="Cousine" panose="02070409020205020404" pitchFamily="49" charset="0"/>
                        </a:rPr>
                        <a:t>cmd</a:t>
                      </a:r>
                      <a:r>
                        <a:rPr lang="en-US" sz="1200" dirty="0" smtClean="0">
                          <a:latin typeface="Cousine" panose="02070409020205020404" pitchFamily="49" charset="0"/>
                          <a:cs typeface="Cousine" panose="02070409020205020404" pitchFamily="49" charset="0"/>
                        </a:rPr>
                        <a:t>[1] = ‘e‘ ˄ </a:t>
                      </a:r>
                      <a:r>
                        <a:rPr lang="en-US" sz="1200" dirty="0" err="1" smtClean="0">
                          <a:latin typeface="Cousine" panose="02070409020205020404" pitchFamily="49" charset="0"/>
                          <a:cs typeface="Cousine" panose="02070409020205020404" pitchFamily="49" charset="0"/>
                        </a:rPr>
                        <a:t>cmd</a:t>
                      </a:r>
                      <a:r>
                        <a:rPr lang="en-US" sz="1200" dirty="0" smtClean="0">
                          <a:latin typeface="Cousine" panose="02070409020205020404" pitchFamily="49" charset="0"/>
                          <a:cs typeface="Cousine" panose="02070409020205020404" pitchFamily="49" charset="0"/>
                        </a:rPr>
                        <a:t>[2] = ‘t‘ ˄</a:t>
                      </a:r>
                      <a:r>
                        <a:rPr lang="en-US" sz="1200" baseline="0" dirty="0" smtClean="0">
                          <a:latin typeface="Cousine" panose="02070409020205020404" pitchFamily="49" charset="0"/>
                          <a:cs typeface="Cousine" panose="02070409020205020404" pitchFamily="49" charset="0"/>
                        </a:rPr>
                        <a:t> </a:t>
                      </a:r>
                      <a:r>
                        <a:rPr lang="en-US" sz="1200" dirty="0" err="1" smtClean="0">
                          <a:latin typeface="Cousine" panose="02070409020205020404" pitchFamily="49" charset="0"/>
                          <a:cs typeface="Cousine" panose="02070409020205020404" pitchFamily="49" charset="0"/>
                        </a:rPr>
                        <a:t>cmd</a:t>
                      </a:r>
                      <a:r>
                        <a:rPr lang="en-US" sz="1200" dirty="0" smtClean="0">
                          <a:latin typeface="Cousine" panose="02070409020205020404" pitchFamily="49" charset="0"/>
                          <a:cs typeface="Cousine" panose="02070409020205020404" pitchFamily="49" charset="0"/>
                        </a:rPr>
                        <a:t>[3] = ‘ ‘ ˄</a:t>
                      </a:r>
                      <a:r>
                        <a:rPr lang="en-US" sz="1200" baseline="0" dirty="0" smtClean="0">
                          <a:latin typeface="Cousine" panose="02070409020205020404" pitchFamily="49" charset="0"/>
                          <a:cs typeface="Cousine" panose="02070409020205020404" pitchFamily="49" charset="0"/>
                        </a:rPr>
                        <a:t> </a:t>
                      </a:r>
                      <a:r>
                        <a:rPr lang="en-US" sz="1200" baseline="0" dirty="0" err="1" smtClean="0">
                          <a:latin typeface="Cousine" panose="02070409020205020404" pitchFamily="49" charset="0"/>
                          <a:cs typeface="Cousine" panose="02070409020205020404" pitchFamily="49" charset="0"/>
                        </a:rPr>
                        <a:t>cmd</a:t>
                      </a:r>
                      <a:r>
                        <a:rPr lang="en-US" sz="1200" baseline="0" dirty="0" smtClean="0">
                          <a:latin typeface="Cousine" panose="02070409020205020404" pitchFamily="49" charset="0"/>
                          <a:cs typeface="Cousine" panose="02070409020205020404" pitchFamily="49" charset="0"/>
                        </a:rPr>
                        <a:t>[4] </a:t>
                      </a:r>
                      <a:r>
                        <a:rPr lang="en-US" sz="1200" dirty="0" smtClean="0">
                          <a:latin typeface="Cousine" panose="02070409020205020404" pitchFamily="49" charset="0"/>
                          <a:cs typeface="Cousine" panose="02070409020205020404" pitchFamily="49" charset="0"/>
                        </a:rPr>
                        <a:t>≠ ‘ ‘ ˄</a:t>
                      </a:r>
                      <a:r>
                        <a:rPr lang="en-US" sz="1200" baseline="0" dirty="0" smtClean="0">
                          <a:latin typeface="Cousine" panose="02070409020205020404" pitchFamily="49" charset="0"/>
                          <a:cs typeface="Cousine" panose="02070409020205020404" pitchFamily="49" charset="0"/>
                        </a:rPr>
                        <a:t> </a:t>
                      </a:r>
                      <a:r>
                        <a:rPr lang="en-US" sz="1200" baseline="0" dirty="0" err="1" smtClean="0">
                          <a:latin typeface="Cousine" panose="02070409020205020404" pitchFamily="49" charset="0"/>
                          <a:cs typeface="Cousine" panose="02070409020205020404" pitchFamily="49" charset="0"/>
                        </a:rPr>
                        <a:t>cmd</a:t>
                      </a:r>
                      <a:r>
                        <a:rPr lang="en-US" sz="1200" baseline="0" dirty="0" smtClean="0">
                          <a:latin typeface="Cousine" panose="02070409020205020404" pitchFamily="49" charset="0"/>
                          <a:cs typeface="Cousine" panose="02070409020205020404" pitchFamily="49" charset="0"/>
                        </a:rPr>
                        <a:t>[5] </a:t>
                      </a:r>
                      <a:r>
                        <a:rPr lang="en-US" sz="1200" dirty="0" smtClean="0">
                          <a:latin typeface="Cousine" panose="02070409020205020404" pitchFamily="49" charset="0"/>
                          <a:cs typeface="Cousine" panose="02070409020205020404" pitchFamily="49" charset="0"/>
                        </a:rPr>
                        <a:t>≠ ‘ ‘ ˄ </a:t>
                      </a:r>
                      <a:r>
                        <a:rPr lang="en-US" sz="1200" dirty="0" err="1" smtClean="0">
                          <a:latin typeface="Cousine" panose="02070409020205020404" pitchFamily="49" charset="0"/>
                          <a:cs typeface="Cousine" panose="02070409020205020404" pitchFamily="49" charset="0"/>
                        </a:rPr>
                        <a:t>cmd</a:t>
                      </a:r>
                      <a:r>
                        <a:rPr lang="en-US" sz="1200" dirty="0" smtClean="0">
                          <a:latin typeface="Cousine" panose="02070409020205020404" pitchFamily="49" charset="0"/>
                          <a:cs typeface="Cousine" panose="02070409020205020404" pitchFamily="49" charset="0"/>
                        </a:rPr>
                        <a:t>[6] ≠ ‘ ‘ ˄ </a:t>
                      </a:r>
                      <a:r>
                        <a:rPr lang="en-US" sz="1200" dirty="0" err="1" smtClean="0">
                          <a:latin typeface="Cousine" panose="02070409020205020404" pitchFamily="49" charset="0"/>
                          <a:cs typeface="Cousine" panose="02070409020205020404" pitchFamily="49" charset="0"/>
                        </a:rPr>
                        <a:t>cmd</a:t>
                      </a:r>
                      <a:r>
                        <a:rPr lang="en-US" sz="1200" dirty="0" smtClean="0">
                          <a:latin typeface="Cousine" panose="02070409020205020404" pitchFamily="49" charset="0"/>
                          <a:cs typeface="Cousine" panose="02070409020205020404" pitchFamily="49" charset="0"/>
                        </a:rPr>
                        <a:t>[7] ≠ ‘ ‘</a:t>
                      </a:r>
                    </a:p>
                  </a:txBody>
                  <a:tcPr/>
                </a:tc>
              </a:tr>
              <a:tr h="370840">
                <a:tc>
                  <a:txBody>
                    <a:bodyPr/>
                    <a:lstStyle/>
                    <a:p>
                      <a:r>
                        <a:rPr lang="en-US" sz="1800" dirty="0" smtClean="0"/>
                        <a:t>2</a:t>
                      </a:r>
                      <a:endParaRPr lang="en-US"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err="1" smtClean="0">
                          <a:latin typeface="Cousine" panose="02070409020205020404" pitchFamily="49" charset="0"/>
                          <a:cs typeface="Cousine" panose="02070409020205020404" pitchFamily="49" charset="0"/>
                        </a:rPr>
                        <a:t>cmd</a:t>
                      </a:r>
                      <a:r>
                        <a:rPr lang="en-US" sz="1200" dirty="0" smtClean="0">
                          <a:latin typeface="Cousine" panose="02070409020205020404" pitchFamily="49" charset="0"/>
                          <a:cs typeface="Cousine" panose="02070409020205020404" pitchFamily="49" charset="0"/>
                        </a:rPr>
                        <a:t>[0] = ‘g‘ ˄ </a:t>
                      </a:r>
                      <a:r>
                        <a:rPr lang="en-US" sz="1200" dirty="0" err="1" smtClean="0">
                          <a:latin typeface="Cousine" panose="02070409020205020404" pitchFamily="49" charset="0"/>
                          <a:cs typeface="Cousine" panose="02070409020205020404" pitchFamily="49" charset="0"/>
                        </a:rPr>
                        <a:t>cmd</a:t>
                      </a:r>
                      <a:r>
                        <a:rPr lang="en-US" sz="1200" dirty="0" smtClean="0">
                          <a:latin typeface="Cousine" panose="02070409020205020404" pitchFamily="49" charset="0"/>
                          <a:cs typeface="Cousine" panose="02070409020205020404" pitchFamily="49" charset="0"/>
                        </a:rPr>
                        <a:t>[1] = ‘e‘ ˄ </a:t>
                      </a:r>
                      <a:r>
                        <a:rPr lang="en-US" sz="1200" dirty="0" err="1" smtClean="0">
                          <a:latin typeface="Cousine" panose="02070409020205020404" pitchFamily="49" charset="0"/>
                          <a:cs typeface="Cousine" panose="02070409020205020404" pitchFamily="49" charset="0"/>
                        </a:rPr>
                        <a:t>cmd</a:t>
                      </a:r>
                      <a:r>
                        <a:rPr lang="en-US" sz="1200" dirty="0" smtClean="0">
                          <a:latin typeface="Cousine" panose="02070409020205020404" pitchFamily="49" charset="0"/>
                          <a:cs typeface="Cousine" panose="02070409020205020404" pitchFamily="49" charset="0"/>
                        </a:rPr>
                        <a:t>[2] = ‘t‘ ˄</a:t>
                      </a:r>
                      <a:r>
                        <a:rPr lang="en-US" sz="1200" baseline="0" dirty="0" smtClean="0">
                          <a:latin typeface="Cousine" panose="02070409020205020404" pitchFamily="49" charset="0"/>
                          <a:cs typeface="Cousine" panose="02070409020205020404" pitchFamily="49" charset="0"/>
                        </a:rPr>
                        <a:t> </a:t>
                      </a:r>
                      <a:r>
                        <a:rPr lang="en-US" sz="1200" dirty="0" err="1" smtClean="0">
                          <a:latin typeface="Cousine" panose="02070409020205020404" pitchFamily="49" charset="0"/>
                          <a:cs typeface="Cousine" panose="02070409020205020404" pitchFamily="49" charset="0"/>
                        </a:rPr>
                        <a:t>cmd</a:t>
                      </a:r>
                      <a:r>
                        <a:rPr lang="en-US" sz="1200" dirty="0" smtClean="0">
                          <a:latin typeface="Cousine" panose="02070409020205020404" pitchFamily="49" charset="0"/>
                          <a:cs typeface="Cousine" panose="02070409020205020404" pitchFamily="49" charset="0"/>
                        </a:rPr>
                        <a:t>[3] = ‘ ‘ ˄</a:t>
                      </a:r>
                      <a:r>
                        <a:rPr lang="en-US" sz="1200" baseline="0" dirty="0" smtClean="0">
                          <a:latin typeface="Cousine" panose="02070409020205020404" pitchFamily="49" charset="0"/>
                          <a:cs typeface="Cousine" panose="02070409020205020404" pitchFamily="49" charset="0"/>
                        </a:rPr>
                        <a:t> </a:t>
                      </a:r>
                      <a:r>
                        <a:rPr lang="en-US" sz="1200" baseline="0" dirty="0" err="1" smtClean="0">
                          <a:latin typeface="Cousine" panose="02070409020205020404" pitchFamily="49" charset="0"/>
                          <a:cs typeface="Cousine" panose="02070409020205020404" pitchFamily="49" charset="0"/>
                        </a:rPr>
                        <a:t>cmd</a:t>
                      </a:r>
                      <a:r>
                        <a:rPr lang="en-US" sz="1200" baseline="0" dirty="0" smtClean="0">
                          <a:latin typeface="Cousine" panose="02070409020205020404" pitchFamily="49" charset="0"/>
                          <a:cs typeface="Cousine" panose="02070409020205020404" pitchFamily="49" charset="0"/>
                        </a:rPr>
                        <a:t>[4] </a:t>
                      </a:r>
                      <a:r>
                        <a:rPr lang="en-US" sz="1200" dirty="0" smtClean="0">
                          <a:latin typeface="Cousine" panose="02070409020205020404" pitchFamily="49" charset="0"/>
                          <a:cs typeface="Cousine" panose="02070409020205020404" pitchFamily="49" charset="0"/>
                        </a:rPr>
                        <a:t>≠ ‘ ‘ ˄</a:t>
                      </a:r>
                      <a:r>
                        <a:rPr lang="en-US" sz="1200" baseline="0" dirty="0" smtClean="0">
                          <a:latin typeface="Cousine" panose="02070409020205020404" pitchFamily="49" charset="0"/>
                          <a:cs typeface="Cousine" panose="02070409020205020404" pitchFamily="49" charset="0"/>
                        </a:rPr>
                        <a:t> </a:t>
                      </a:r>
                      <a:r>
                        <a:rPr lang="en-US" sz="1200" baseline="0" dirty="0" err="1" smtClean="0">
                          <a:latin typeface="Cousine" panose="02070409020205020404" pitchFamily="49" charset="0"/>
                          <a:cs typeface="Cousine" panose="02070409020205020404" pitchFamily="49" charset="0"/>
                        </a:rPr>
                        <a:t>cmd</a:t>
                      </a:r>
                      <a:r>
                        <a:rPr lang="en-US" sz="1200" baseline="0" dirty="0" smtClean="0">
                          <a:latin typeface="Cousine" panose="02070409020205020404" pitchFamily="49" charset="0"/>
                          <a:cs typeface="Cousine" panose="02070409020205020404" pitchFamily="49" charset="0"/>
                        </a:rPr>
                        <a:t>[5] =</a:t>
                      </a:r>
                      <a:r>
                        <a:rPr lang="en-US" sz="1200" dirty="0" smtClean="0">
                          <a:latin typeface="Cousine" panose="02070409020205020404" pitchFamily="49" charset="0"/>
                          <a:cs typeface="Cousine" panose="02070409020205020404" pitchFamily="49" charset="0"/>
                        </a:rPr>
                        <a:t> ‘ ‘ ˄ </a:t>
                      </a:r>
                      <a:r>
                        <a:rPr lang="en-US" sz="1200" dirty="0" err="1" smtClean="0">
                          <a:latin typeface="Cousine" panose="02070409020205020404" pitchFamily="49" charset="0"/>
                          <a:cs typeface="Cousine" panose="02070409020205020404" pitchFamily="49" charset="0"/>
                        </a:rPr>
                        <a:t>cmd</a:t>
                      </a:r>
                      <a:r>
                        <a:rPr lang="en-US" sz="1200" dirty="0" smtClean="0">
                          <a:latin typeface="Cousine" panose="02070409020205020404" pitchFamily="49" charset="0"/>
                          <a:cs typeface="Cousine" panose="02070409020205020404" pitchFamily="49" charset="0"/>
                        </a:rPr>
                        <a:t>[6] ≠ ‘ ‘ ˄ </a:t>
                      </a:r>
                      <a:r>
                        <a:rPr lang="en-US" sz="1200" dirty="0" err="1" smtClean="0">
                          <a:latin typeface="Cousine" panose="02070409020205020404" pitchFamily="49" charset="0"/>
                          <a:cs typeface="Cousine" panose="02070409020205020404" pitchFamily="49" charset="0"/>
                        </a:rPr>
                        <a:t>cmd</a:t>
                      </a:r>
                      <a:r>
                        <a:rPr lang="en-US" sz="1200" dirty="0" smtClean="0">
                          <a:latin typeface="Cousine" panose="02070409020205020404" pitchFamily="49" charset="0"/>
                          <a:cs typeface="Cousine" panose="02070409020205020404" pitchFamily="49" charset="0"/>
                        </a:rPr>
                        <a:t>[7] ≠ ‘ ‘</a:t>
                      </a:r>
                    </a:p>
                  </a:txBody>
                  <a:tcPr/>
                </a:tc>
              </a:tr>
            </a:tbl>
          </a:graphicData>
        </a:graphic>
      </p:graphicFrame>
      <p:sp>
        <p:nvSpPr>
          <p:cNvPr id="8" name="Slide Number Placeholder 7"/>
          <p:cNvSpPr>
            <a:spLocks noGrp="1"/>
          </p:cNvSpPr>
          <p:nvPr>
            <p:ph type="sldNum" sz="quarter" idx="12"/>
          </p:nvPr>
        </p:nvSpPr>
        <p:spPr/>
        <p:txBody>
          <a:bodyPr/>
          <a:lstStyle/>
          <a:p>
            <a:fld id="{A39B4162-AEFB-4770-944A-A55BB4716B6E}" type="slidenum">
              <a:rPr lang="en-US" smtClean="0"/>
              <a:pPr/>
              <a:t>55</a:t>
            </a:fld>
            <a:endParaRPr lang="en-US" dirty="0"/>
          </a:p>
        </p:txBody>
      </p:sp>
    </p:spTree>
    <p:extLst>
      <p:ext uri="{BB962C8B-B14F-4D97-AF65-F5344CB8AC3E}">
        <p14:creationId xmlns:p14="http://schemas.microsoft.com/office/powerpoint/2010/main" xmlns="" val="35786861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Example Loop</a:t>
            </a:r>
            <a:endParaRPr lang="en-US" dirty="0"/>
          </a:p>
        </p:txBody>
      </p:sp>
      <p:sp>
        <p:nvSpPr>
          <p:cNvPr id="3" name="Content Placeholder 2"/>
          <p:cNvSpPr>
            <a:spLocks noGrp="1"/>
          </p:cNvSpPr>
          <p:nvPr>
            <p:ph idx="1"/>
          </p:nvPr>
        </p:nvSpPr>
        <p:spPr>
          <a:xfrm>
            <a:off x="457200" y="1600201"/>
            <a:ext cx="8229600" cy="1447799"/>
          </a:xfrm>
        </p:spPr>
        <p:txBody>
          <a:bodyPr>
            <a:normAutofit fontScale="77500" lnSpcReduction="20000"/>
          </a:bodyPr>
          <a:lstStyle/>
          <a:p>
            <a:r>
              <a:rPr lang="en-US" dirty="0" smtClean="0"/>
              <a:t>A loop to fetch keys for a </a:t>
            </a:r>
            <a:r>
              <a:rPr lang="en-US" i="1" dirty="0" smtClean="0"/>
              <a:t>get</a:t>
            </a:r>
            <a:r>
              <a:rPr lang="en-US" dirty="0" smtClean="0"/>
              <a:t> command from an array of tokens extracted from a string by </a:t>
            </a:r>
            <a:r>
              <a:rPr lang="en-US" i="1" dirty="0" err="1" smtClean="0"/>
              <a:t>tokenize_command</a:t>
            </a:r>
            <a:endParaRPr lang="en-US" i="1" dirty="0" smtClean="0"/>
          </a:p>
          <a:p>
            <a:r>
              <a:rPr lang="en-US" dirty="0" smtClean="0"/>
              <a:t>The number of iterations is determined by the number of keys in the command</a:t>
            </a:r>
          </a:p>
          <a:p>
            <a:pPr marL="0" indent="0">
              <a:buNone/>
            </a:pPr>
            <a:endParaRPr lang="en-US" dirty="0"/>
          </a:p>
        </p:txBody>
      </p:sp>
      <p:sp>
        <p:nvSpPr>
          <p:cNvPr id="6" name="TextBox 5"/>
          <p:cNvSpPr txBox="1"/>
          <p:nvPr/>
        </p:nvSpPr>
        <p:spPr>
          <a:xfrm>
            <a:off x="1981200" y="2895600"/>
            <a:ext cx="5439310" cy="2031325"/>
          </a:xfrm>
          <a:prstGeom prst="rect">
            <a:avLst/>
          </a:prstGeom>
          <a:noFill/>
        </p:spPr>
        <p:txBody>
          <a:bodyPr wrap="none" rtlCol="0">
            <a:spAutoFit/>
          </a:bodyPr>
          <a:lstStyle/>
          <a:p>
            <a:pPr lvl="0"/>
            <a:r>
              <a:rPr lang="en-US" dirty="0">
                <a:solidFill>
                  <a:prstClr val="black"/>
                </a:solidFill>
                <a:latin typeface="Comic Sans MS" panose="030F0702030302020204" pitchFamily="66" charset="0"/>
              </a:rPr>
              <a:t>void </a:t>
            </a:r>
            <a:r>
              <a:rPr lang="en-US" dirty="0" err="1">
                <a:solidFill>
                  <a:prstClr val="black"/>
                </a:solidFill>
                <a:latin typeface="Comic Sans MS" panose="030F0702030302020204" pitchFamily="66" charset="0"/>
              </a:rPr>
              <a:t>process_get_command</a:t>
            </a:r>
            <a:r>
              <a:rPr lang="en-US" dirty="0">
                <a:solidFill>
                  <a:prstClr val="black"/>
                </a:solidFill>
                <a:latin typeface="Comic Sans MS" panose="030F0702030302020204" pitchFamily="66" charset="0"/>
              </a:rPr>
              <a:t>(</a:t>
            </a:r>
            <a:r>
              <a:rPr lang="en-US" dirty="0" err="1">
                <a:solidFill>
                  <a:prstClr val="black"/>
                </a:solidFill>
                <a:latin typeface="Comic Sans MS" panose="030F0702030302020204" pitchFamily="66" charset="0"/>
              </a:rPr>
              <a:t>token_t</a:t>
            </a:r>
            <a:r>
              <a:rPr lang="en-US" dirty="0">
                <a:solidFill>
                  <a:prstClr val="black"/>
                </a:solidFill>
                <a:latin typeface="Comic Sans MS" panose="030F0702030302020204" pitchFamily="66" charset="0"/>
              </a:rPr>
              <a:t> *tokens,…) </a:t>
            </a:r>
            <a:r>
              <a:rPr lang="en-US" dirty="0" smtClean="0">
                <a:solidFill>
                  <a:prstClr val="black"/>
                </a:solidFill>
                <a:latin typeface="Comic Sans MS" panose="030F0702030302020204" pitchFamily="66" charset="0"/>
              </a:rPr>
              <a:t>{</a:t>
            </a:r>
          </a:p>
          <a:p>
            <a:pPr lvl="0"/>
            <a:r>
              <a:rPr lang="en-US" dirty="0" smtClean="0">
                <a:solidFill>
                  <a:prstClr val="black"/>
                </a:solidFill>
                <a:latin typeface="Comic Sans MS" panose="030F0702030302020204" pitchFamily="66" charset="0"/>
              </a:rPr>
              <a:t>    </a:t>
            </a:r>
            <a:r>
              <a:rPr lang="en-US" dirty="0" err="1" smtClean="0">
                <a:solidFill>
                  <a:prstClr val="black"/>
                </a:solidFill>
                <a:latin typeface="Comic Sans MS" panose="030F0702030302020204" pitchFamily="66" charset="0"/>
              </a:rPr>
              <a:t>token_t</a:t>
            </a:r>
            <a:r>
              <a:rPr lang="en-US" dirty="0" smtClean="0">
                <a:solidFill>
                  <a:prstClr val="black"/>
                </a:solidFill>
                <a:latin typeface="Comic Sans MS" panose="030F0702030302020204" pitchFamily="66" charset="0"/>
              </a:rPr>
              <a:t> </a:t>
            </a:r>
            <a:r>
              <a:rPr lang="en-US" dirty="0">
                <a:solidFill>
                  <a:prstClr val="black"/>
                </a:solidFill>
                <a:latin typeface="Comic Sans MS" panose="030F0702030302020204" pitchFamily="66" charset="0"/>
              </a:rPr>
              <a:t>*</a:t>
            </a:r>
            <a:r>
              <a:rPr lang="en-US" dirty="0" err="1">
                <a:solidFill>
                  <a:prstClr val="black"/>
                </a:solidFill>
                <a:latin typeface="Comic Sans MS" panose="030F0702030302020204" pitchFamily="66" charset="0"/>
              </a:rPr>
              <a:t>key_token</a:t>
            </a:r>
            <a:r>
              <a:rPr lang="en-US" dirty="0">
                <a:solidFill>
                  <a:prstClr val="black"/>
                </a:solidFill>
                <a:latin typeface="Comic Sans MS" panose="030F0702030302020204" pitchFamily="66" charset="0"/>
              </a:rPr>
              <a:t> = &amp;tokens[KEY_TOKEN</a:t>
            </a:r>
            <a:r>
              <a:rPr lang="en-US" dirty="0" smtClean="0">
                <a:solidFill>
                  <a:prstClr val="black"/>
                </a:solidFill>
                <a:latin typeface="Comic Sans MS" panose="030F0702030302020204" pitchFamily="66" charset="0"/>
              </a:rPr>
              <a:t>];</a:t>
            </a:r>
          </a:p>
          <a:p>
            <a:pPr lvl="0"/>
            <a:r>
              <a:rPr lang="en-US" dirty="0" smtClean="0">
                <a:solidFill>
                  <a:srgbClr val="FF0000"/>
                </a:solidFill>
                <a:latin typeface="Comic Sans MS" panose="030F0702030302020204" pitchFamily="66" charset="0"/>
              </a:rPr>
              <a:t>    while</a:t>
            </a:r>
            <a:r>
              <a:rPr lang="en-US" dirty="0" smtClean="0">
                <a:solidFill>
                  <a:prstClr val="black"/>
                </a:solidFill>
                <a:latin typeface="Comic Sans MS" panose="030F0702030302020204" pitchFamily="66" charset="0"/>
              </a:rPr>
              <a:t> (</a:t>
            </a:r>
            <a:r>
              <a:rPr lang="en-US" dirty="0" err="1">
                <a:solidFill>
                  <a:prstClr val="black"/>
                </a:solidFill>
                <a:latin typeface="Comic Sans MS" panose="030F0702030302020204" pitchFamily="66" charset="0"/>
              </a:rPr>
              <a:t>key_token</a:t>
            </a:r>
            <a:r>
              <a:rPr lang="en-US" dirty="0">
                <a:solidFill>
                  <a:prstClr val="black"/>
                </a:solidFill>
                <a:latin typeface="Comic Sans MS" panose="030F0702030302020204" pitchFamily="66" charset="0"/>
              </a:rPr>
              <a:t>-&gt;length != 0) {</a:t>
            </a:r>
          </a:p>
          <a:p>
            <a:pPr lvl="0"/>
            <a:r>
              <a:rPr lang="en-US" dirty="0" smtClean="0">
                <a:solidFill>
                  <a:prstClr val="black"/>
                </a:solidFill>
                <a:latin typeface="Comic Sans MS" panose="030F0702030302020204" pitchFamily="66" charset="0"/>
              </a:rPr>
              <a:t>        /* </a:t>
            </a:r>
            <a:r>
              <a:rPr lang="en-US" dirty="0">
                <a:solidFill>
                  <a:prstClr val="black"/>
                </a:solidFill>
                <a:latin typeface="Comic Sans MS" panose="030F0702030302020204" pitchFamily="66" charset="0"/>
              </a:rPr>
              <a:t>retrieve the key from cache */</a:t>
            </a:r>
          </a:p>
          <a:p>
            <a:pPr lvl="0"/>
            <a:r>
              <a:rPr lang="en-US" dirty="0" smtClean="0">
                <a:solidFill>
                  <a:prstClr val="black"/>
                </a:solidFill>
                <a:latin typeface="Comic Sans MS" panose="030F0702030302020204" pitchFamily="66" charset="0"/>
              </a:rPr>
              <a:t>        </a:t>
            </a:r>
            <a:r>
              <a:rPr lang="en-US" dirty="0" err="1" smtClean="0">
                <a:solidFill>
                  <a:prstClr val="black"/>
                </a:solidFill>
                <a:latin typeface="Comic Sans MS" panose="030F0702030302020204" pitchFamily="66" charset="0"/>
              </a:rPr>
              <a:t>key_token</a:t>
            </a:r>
            <a:r>
              <a:rPr lang="en-US" dirty="0" smtClean="0">
                <a:solidFill>
                  <a:prstClr val="black"/>
                </a:solidFill>
                <a:latin typeface="Comic Sans MS" panose="030F0702030302020204" pitchFamily="66" charset="0"/>
              </a:rPr>
              <a:t>++;</a:t>
            </a:r>
          </a:p>
          <a:p>
            <a:pPr lvl="0"/>
            <a:r>
              <a:rPr lang="en-US" dirty="0" smtClean="0">
                <a:solidFill>
                  <a:prstClr val="black"/>
                </a:solidFill>
                <a:latin typeface="Comic Sans MS" panose="030F0702030302020204" pitchFamily="66" charset="0"/>
              </a:rPr>
              <a:t>    }</a:t>
            </a:r>
            <a:endParaRPr lang="en-US" dirty="0">
              <a:solidFill>
                <a:prstClr val="black"/>
              </a:solidFill>
              <a:latin typeface="Comic Sans MS" panose="030F0702030302020204" pitchFamily="66" charset="0"/>
            </a:endParaRPr>
          </a:p>
          <a:p>
            <a:pPr lvl="0"/>
            <a:r>
              <a:rPr lang="en-US" dirty="0" smtClean="0">
                <a:solidFill>
                  <a:prstClr val="black"/>
                </a:solidFill>
                <a:latin typeface="Comic Sans MS" panose="030F0702030302020204" pitchFamily="66" charset="0"/>
              </a:rPr>
              <a:t>}</a:t>
            </a:r>
            <a:endParaRPr lang="en-US" dirty="0"/>
          </a:p>
        </p:txBody>
      </p:sp>
      <p:graphicFrame>
        <p:nvGraphicFramePr>
          <p:cNvPr id="7" name="Content Placeholder 7"/>
          <p:cNvGraphicFramePr>
            <a:graphicFrameLocks/>
          </p:cNvGraphicFramePr>
          <p:nvPr>
            <p:extLst>
              <p:ext uri="{D42A27DB-BD31-4B8C-83A1-F6EECF244321}">
                <p14:modId xmlns:p14="http://schemas.microsoft.com/office/powerpoint/2010/main" xmlns="" val="1379793911"/>
              </p:ext>
            </p:extLst>
          </p:nvPr>
        </p:nvGraphicFramePr>
        <p:xfrm>
          <a:off x="990600" y="4953000"/>
          <a:ext cx="7391400" cy="1285240"/>
        </p:xfrm>
        <a:graphic>
          <a:graphicData uri="http://schemas.openxmlformats.org/drawingml/2006/table">
            <a:tbl>
              <a:tblPr firstRow="1" bandRow="1">
                <a:tableStyleId>{5C22544A-7EE6-4342-B048-85BDC9FD1C3A}</a:tableStyleId>
              </a:tblPr>
              <a:tblGrid>
                <a:gridCol w="1143000"/>
                <a:gridCol w="6248400"/>
              </a:tblGrid>
              <a:tr h="370840">
                <a:tc>
                  <a:txBody>
                    <a:bodyPr/>
                    <a:lstStyle/>
                    <a:p>
                      <a:r>
                        <a:rPr lang="en-US" sz="1800" dirty="0" smtClean="0"/>
                        <a:t>Iterations</a:t>
                      </a:r>
                      <a:endParaRPr lang="en-US" sz="1800" dirty="0"/>
                    </a:p>
                  </a:txBody>
                  <a:tcPr/>
                </a:tc>
                <a:tc>
                  <a:txBody>
                    <a:bodyPr/>
                    <a:lstStyle/>
                    <a:p>
                      <a:r>
                        <a:rPr lang="en-US" sz="1800" dirty="0" smtClean="0"/>
                        <a:t>Path Condition</a:t>
                      </a:r>
                      <a:endParaRPr lang="en-US" sz="1800" dirty="0"/>
                    </a:p>
                  </a:txBody>
                  <a:tcPr/>
                </a:tc>
              </a:tr>
              <a:tr h="370840">
                <a:tc>
                  <a:txBody>
                    <a:bodyPr/>
                    <a:lstStyle/>
                    <a:p>
                      <a:r>
                        <a:rPr lang="en-US" sz="1800" dirty="0" smtClean="0"/>
                        <a:t>1</a:t>
                      </a:r>
                      <a:endParaRPr lang="en-US"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err="1" smtClean="0">
                          <a:solidFill>
                            <a:schemeClr val="bg1">
                              <a:lumMod val="65000"/>
                            </a:schemeClr>
                          </a:solidFill>
                          <a:latin typeface="Cousine" panose="02070409020205020404" pitchFamily="49" charset="0"/>
                          <a:cs typeface="Cousine" panose="02070409020205020404" pitchFamily="49" charset="0"/>
                        </a:rPr>
                        <a:t>cmd</a:t>
                      </a:r>
                      <a:r>
                        <a:rPr lang="en-US" sz="1200" dirty="0" smtClean="0">
                          <a:solidFill>
                            <a:schemeClr val="bg1">
                              <a:lumMod val="65000"/>
                            </a:schemeClr>
                          </a:solidFill>
                          <a:latin typeface="Cousine" panose="02070409020205020404" pitchFamily="49" charset="0"/>
                          <a:cs typeface="Cousine" panose="02070409020205020404" pitchFamily="49" charset="0"/>
                        </a:rPr>
                        <a:t>[0] = ‘g‘ ˄ </a:t>
                      </a:r>
                      <a:r>
                        <a:rPr lang="en-US" sz="1200" dirty="0" err="1" smtClean="0">
                          <a:solidFill>
                            <a:schemeClr val="bg1">
                              <a:lumMod val="65000"/>
                            </a:schemeClr>
                          </a:solidFill>
                          <a:latin typeface="Cousine" panose="02070409020205020404" pitchFamily="49" charset="0"/>
                          <a:cs typeface="Cousine" panose="02070409020205020404" pitchFamily="49" charset="0"/>
                        </a:rPr>
                        <a:t>cmd</a:t>
                      </a:r>
                      <a:r>
                        <a:rPr lang="en-US" sz="1200" dirty="0" smtClean="0">
                          <a:solidFill>
                            <a:schemeClr val="bg1">
                              <a:lumMod val="65000"/>
                            </a:schemeClr>
                          </a:solidFill>
                          <a:latin typeface="Cousine" panose="02070409020205020404" pitchFamily="49" charset="0"/>
                          <a:cs typeface="Cousine" panose="02070409020205020404" pitchFamily="49" charset="0"/>
                        </a:rPr>
                        <a:t>[1] = ‘e‘ ˄ </a:t>
                      </a:r>
                      <a:r>
                        <a:rPr lang="en-US" sz="1200" dirty="0" err="1" smtClean="0">
                          <a:solidFill>
                            <a:schemeClr val="bg1">
                              <a:lumMod val="65000"/>
                            </a:schemeClr>
                          </a:solidFill>
                          <a:latin typeface="Cousine" panose="02070409020205020404" pitchFamily="49" charset="0"/>
                          <a:cs typeface="Cousine" panose="02070409020205020404" pitchFamily="49" charset="0"/>
                        </a:rPr>
                        <a:t>cmd</a:t>
                      </a:r>
                      <a:r>
                        <a:rPr lang="en-US" sz="1200" dirty="0" smtClean="0">
                          <a:solidFill>
                            <a:schemeClr val="bg1">
                              <a:lumMod val="65000"/>
                            </a:schemeClr>
                          </a:solidFill>
                          <a:latin typeface="Cousine" panose="02070409020205020404" pitchFamily="49" charset="0"/>
                          <a:cs typeface="Cousine" panose="02070409020205020404" pitchFamily="49" charset="0"/>
                        </a:rPr>
                        <a:t>[2] = ‘t‘ ˄</a:t>
                      </a:r>
                      <a:r>
                        <a:rPr lang="en-US" sz="1200" baseline="0" dirty="0" smtClean="0">
                          <a:solidFill>
                            <a:schemeClr val="bg1">
                              <a:lumMod val="65000"/>
                            </a:schemeClr>
                          </a:solidFill>
                          <a:latin typeface="Cousine" panose="02070409020205020404" pitchFamily="49" charset="0"/>
                          <a:cs typeface="Cousine" panose="02070409020205020404" pitchFamily="49" charset="0"/>
                        </a:rPr>
                        <a:t> </a:t>
                      </a:r>
                      <a:r>
                        <a:rPr lang="en-US" sz="1200" dirty="0" err="1" smtClean="0">
                          <a:solidFill>
                            <a:schemeClr val="bg1">
                              <a:lumMod val="65000"/>
                            </a:schemeClr>
                          </a:solidFill>
                          <a:latin typeface="Cousine" panose="02070409020205020404" pitchFamily="49" charset="0"/>
                          <a:cs typeface="Cousine" panose="02070409020205020404" pitchFamily="49" charset="0"/>
                        </a:rPr>
                        <a:t>cmd</a:t>
                      </a:r>
                      <a:r>
                        <a:rPr lang="en-US" sz="1200" dirty="0" smtClean="0">
                          <a:solidFill>
                            <a:schemeClr val="bg1">
                              <a:lumMod val="65000"/>
                            </a:schemeClr>
                          </a:solidFill>
                          <a:latin typeface="Cousine" panose="02070409020205020404" pitchFamily="49" charset="0"/>
                          <a:cs typeface="Cousine" panose="02070409020205020404" pitchFamily="49" charset="0"/>
                        </a:rPr>
                        <a:t>[3] = ‘ ‘ ˄</a:t>
                      </a:r>
                      <a:r>
                        <a:rPr lang="en-US" sz="1200" baseline="0" dirty="0" smtClean="0">
                          <a:solidFill>
                            <a:schemeClr val="bg1">
                              <a:lumMod val="65000"/>
                            </a:schemeClr>
                          </a:solidFill>
                          <a:latin typeface="Cousine" panose="02070409020205020404" pitchFamily="49" charset="0"/>
                          <a:cs typeface="Cousine" panose="02070409020205020404" pitchFamily="49" charset="0"/>
                        </a:rPr>
                        <a:t> </a:t>
                      </a:r>
                      <a:r>
                        <a:rPr lang="en-US" sz="1200" baseline="0" dirty="0" err="1" smtClean="0">
                          <a:solidFill>
                            <a:schemeClr val="bg1">
                              <a:lumMod val="65000"/>
                            </a:schemeClr>
                          </a:solidFill>
                          <a:latin typeface="Cousine" panose="02070409020205020404" pitchFamily="49" charset="0"/>
                          <a:cs typeface="Cousine" panose="02070409020205020404" pitchFamily="49" charset="0"/>
                        </a:rPr>
                        <a:t>cmd</a:t>
                      </a:r>
                      <a:r>
                        <a:rPr lang="en-US" sz="1200" baseline="0" dirty="0" smtClean="0">
                          <a:solidFill>
                            <a:schemeClr val="bg1">
                              <a:lumMod val="65000"/>
                            </a:schemeClr>
                          </a:solidFill>
                          <a:latin typeface="Cousine" panose="02070409020205020404" pitchFamily="49" charset="0"/>
                          <a:cs typeface="Cousine" panose="02070409020205020404" pitchFamily="49" charset="0"/>
                        </a:rPr>
                        <a:t>[4] </a:t>
                      </a:r>
                      <a:r>
                        <a:rPr lang="en-US" sz="1200" dirty="0" smtClean="0">
                          <a:solidFill>
                            <a:schemeClr val="bg1">
                              <a:lumMod val="65000"/>
                            </a:schemeClr>
                          </a:solidFill>
                          <a:latin typeface="Cousine" panose="02070409020205020404" pitchFamily="49" charset="0"/>
                          <a:cs typeface="Cousine" panose="02070409020205020404" pitchFamily="49" charset="0"/>
                        </a:rPr>
                        <a:t>≠ ‘ ‘ </a:t>
                      </a:r>
                      <a:r>
                        <a:rPr lang="en-US" sz="1200" dirty="0" smtClean="0">
                          <a:latin typeface="Cousine" panose="02070409020205020404" pitchFamily="49" charset="0"/>
                          <a:cs typeface="Cousine" panose="02070409020205020404" pitchFamily="49" charset="0"/>
                        </a:rPr>
                        <a:t>˄</a:t>
                      </a:r>
                      <a:r>
                        <a:rPr lang="en-US" sz="1200" baseline="0" dirty="0" smtClean="0">
                          <a:latin typeface="Cousine" panose="02070409020205020404" pitchFamily="49" charset="0"/>
                          <a:cs typeface="Cousine" panose="02070409020205020404" pitchFamily="49" charset="0"/>
                        </a:rPr>
                        <a:t> </a:t>
                      </a:r>
                      <a:r>
                        <a:rPr lang="en-US" sz="1200" baseline="0" dirty="0" err="1" smtClean="0">
                          <a:latin typeface="Cousine" panose="02070409020205020404" pitchFamily="49" charset="0"/>
                          <a:cs typeface="Cousine" panose="02070409020205020404" pitchFamily="49" charset="0"/>
                        </a:rPr>
                        <a:t>cmd</a:t>
                      </a:r>
                      <a:r>
                        <a:rPr lang="en-US" sz="1200" baseline="0" dirty="0" smtClean="0">
                          <a:latin typeface="Cousine" panose="02070409020205020404" pitchFamily="49" charset="0"/>
                          <a:cs typeface="Cousine" panose="02070409020205020404" pitchFamily="49" charset="0"/>
                        </a:rPr>
                        <a:t>[5] </a:t>
                      </a:r>
                      <a:r>
                        <a:rPr lang="en-US" sz="1200" dirty="0" smtClean="0">
                          <a:latin typeface="Cousine" panose="02070409020205020404" pitchFamily="49" charset="0"/>
                          <a:cs typeface="Cousine" panose="02070409020205020404" pitchFamily="49" charset="0"/>
                        </a:rPr>
                        <a:t>≠ ‘ ‘ ˄ </a:t>
                      </a:r>
                      <a:r>
                        <a:rPr lang="en-US" sz="1200" dirty="0" err="1" smtClean="0">
                          <a:latin typeface="Cousine" panose="02070409020205020404" pitchFamily="49" charset="0"/>
                          <a:cs typeface="Cousine" panose="02070409020205020404" pitchFamily="49" charset="0"/>
                        </a:rPr>
                        <a:t>cmd</a:t>
                      </a:r>
                      <a:r>
                        <a:rPr lang="en-US" sz="1200" dirty="0" smtClean="0">
                          <a:latin typeface="Cousine" panose="02070409020205020404" pitchFamily="49" charset="0"/>
                          <a:cs typeface="Cousine" panose="02070409020205020404" pitchFamily="49" charset="0"/>
                        </a:rPr>
                        <a:t>[6] ≠ ‘ ‘ ˄ </a:t>
                      </a:r>
                      <a:r>
                        <a:rPr lang="en-US" sz="1200" dirty="0" err="1" smtClean="0">
                          <a:latin typeface="Cousine" panose="02070409020205020404" pitchFamily="49" charset="0"/>
                          <a:cs typeface="Cousine" panose="02070409020205020404" pitchFamily="49" charset="0"/>
                        </a:rPr>
                        <a:t>cmd</a:t>
                      </a:r>
                      <a:r>
                        <a:rPr lang="en-US" sz="1200" dirty="0" smtClean="0">
                          <a:latin typeface="Cousine" panose="02070409020205020404" pitchFamily="49" charset="0"/>
                          <a:cs typeface="Cousine" panose="02070409020205020404" pitchFamily="49" charset="0"/>
                        </a:rPr>
                        <a:t>[7] ≠ ‘ ‘</a:t>
                      </a:r>
                    </a:p>
                  </a:txBody>
                  <a:tcPr/>
                </a:tc>
              </a:tr>
              <a:tr h="370840">
                <a:tc>
                  <a:txBody>
                    <a:bodyPr/>
                    <a:lstStyle/>
                    <a:p>
                      <a:r>
                        <a:rPr lang="en-US" sz="1800" dirty="0" smtClean="0"/>
                        <a:t>2</a:t>
                      </a:r>
                      <a:endParaRPr lang="en-US"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err="1" smtClean="0">
                          <a:solidFill>
                            <a:schemeClr val="bg1">
                              <a:lumMod val="75000"/>
                            </a:schemeClr>
                          </a:solidFill>
                          <a:latin typeface="Cousine" panose="02070409020205020404" pitchFamily="49" charset="0"/>
                          <a:cs typeface="Cousine" panose="02070409020205020404" pitchFamily="49" charset="0"/>
                        </a:rPr>
                        <a:t>cmd</a:t>
                      </a:r>
                      <a:r>
                        <a:rPr lang="en-US" sz="1200" dirty="0" smtClean="0">
                          <a:solidFill>
                            <a:schemeClr val="bg1">
                              <a:lumMod val="75000"/>
                            </a:schemeClr>
                          </a:solidFill>
                          <a:latin typeface="Cousine" panose="02070409020205020404" pitchFamily="49" charset="0"/>
                          <a:cs typeface="Cousine" panose="02070409020205020404" pitchFamily="49" charset="0"/>
                        </a:rPr>
                        <a:t>[0] = ‘g‘ ˄ </a:t>
                      </a:r>
                      <a:r>
                        <a:rPr lang="en-US" sz="1200" dirty="0" err="1" smtClean="0">
                          <a:solidFill>
                            <a:schemeClr val="bg1">
                              <a:lumMod val="75000"/>
                            </a:schemeClr>
                          </a:solidFill>
                          <a:latin typeface="Cousine" panose="02070409020205020404" pitchFamily="49" charset="0"/>
                          <a:cs typeface="Cousine" panose="02070409020205020404" pitchFamily="49" charset="0"/>
                        </a:rPr>
                        <a:t>cmd</a:t>
                      </a:r>
                      <a:r>
                        <a:rPr lang="en-US" sz="1200" dirty="0" smtClean="0">
                          <a:solidFill>
                            <a:schemeClr val="bg1">
                              <a:lumMod val="75000"/>
                            </a:schemeClr>
                          </a:solidFill>
                          <a:latin typeface="Cousine" panose="02070409020205020404" pitchFamily="49" charset="0"/>
                          <a:cs typeface="Cousine" panose="02070409020205020404" pitchFamily="49" charset="0"/>
                        </a:rPr>
                        <a:t>[1] = ‘e‘ ˄ </a:t>
                      </a:r>
                      <a:r>
                        <a:rPr lang="en-US" sz="1200" dirty="0" err="1" smtClean="0">
                          <a:solidFill>
                            <a:schemeClr val="bg1">
                              <a:lumMod val="75000"/>
                            </a:schemeClr>
                          </a:solidFill>
                          <a:latin typeface="Cousine" panose="02070409020205020404" pitchFamily="49" charset="0"/>
                          <a:cs typeface="Cousine" panose="02070409020205020404" pitchFamily="49" charset="0"/>
                        </a:rPr>
                        <a:t>cmd</a:t>
                      </a:r>
                      <a:r>
                        <a:rPr lang="en-US" sz="1200" dirty="0" smtClean="0">
                          <a:solidFill>
                            <a:schemeClr val="bg1">
                              <a:lumMod val="75000"/>
                            </a:schemeClr>
                          </a:solidFill>
                          <a:latin typeface="Cousine" panose="02070409020205020404" pitchFamily="49" charset="0"/>
                          <a:cs typeface="Cousine" panose="02070409020205020404" pitchFamily="49" charset="0"/>
                        </a:rPr>
                        <a:t>[2] = ‘t‘ ˄</a:t>
                      </a:r>
                      <a:r>
                        <a:rPr lang="en-US" sz="1200" baseline="0" dirty="0" smtClean="0">
                          <a:solidFill>
                            <a:schemeClr val="bg1">
                              <a:lumMod val="75000"/>
                            </a:schemeClr>
                          </a:solidFill>
                          <a:latin typeface="Cousine" panose="02070409020205020404" pitchFamily="49" charset="0"/>
                          <a:cs typeface="Cousine" panose="02070409020205020404" pitchFamily="49" charset="0"/>
                        </a:rPr>
                        <a:t> </a:t>
                      </a:r>
                      <a:r>
                        <a:rPr lang="en-US" sz="1200" dirty="0" err="1" smtClean="0">
                          <a:solidFill>
                            <a:schemeClr val="bg1">
                              <a:lumMod val="75000"/>
                            </a:schemeClr>
                          </a:solidFill>
                          <a:latin typeface="Cousine" panose="02070409020205020404" pitchFamily="49" charset="0"/>
                          <a:cs typeface="Cousine" panose="02070409020205020404" pitchFamily="49" charset="0"/>
                        </a:rPr>
                        <a:t>cmd</a:t>
                      </a:r>
                      <a:r>
                        <a:rPr lang="en-US" sz="1200" dirty="0" smtClean="0">
                          <a:solidFill>
                            <a:schemeClr val="bg1">
                              <a:lumMod val="75000"/>
                            </a:schemeClr>
                          </a:solidFill>
                          <a:latin typeface="Cousine" panose="02070409020205020404" pitchFamily="49" charset="0"/>
                          <a:cs typeface="Cousine" panose="02070409020205020404" pitchFamily="49" charset="0"/>
                        </a:rPr>
                        <a:t>[3] = ‘ ‘ ˄</a:t>
                      </a:r>
                      <a:r>
                        <a:rPr lang="en-US" sz="1200" baseline="0" dirty="0" smtClean="0">
                          <a:solidFill>
                            <a:schemeClr val="bg1">
                              <a:lumMod val="75000"/>
                            </a:schemeClr>
                          </a:solidFill>
                          <a:latin typeface="Cousine" panose="02070409020205020404" pitchFamily="49" charset="0"/>
                          <a:cs typeface="Cousine" panose="02070409020205020404" pitchFamily="49" charset="0"/>
                        </a:rPr>
                        <a:t> </a:t>
                      </a:r>
                      <a:r>
                        <a:rPr lang="en-US" sz="1200" baseline="0" dirty="0" err="1" smtClean="0">
                          <a:solidFill>
                            <a:schemeClr val="bg1">
                              <a:lumMod val="75000"/>
                            </a:schemeClr>
                          </a:solidFill>
                          <a:latin typeface="Cousine" panose="02070409020205020404" pitchFamily="49" charset="0"/>
                          <a:cs typeface="Cousine" panose="02070409020205020404" pitchFamily="49" charset="0"/>
                        </a:rPr>
                        <a:t>cmd</a:t>
                      </a:r>
                      <a:r>
                        <a:rPr lang="en-US" sz="1200" baseline="0" dirty="0" smtClean="0">
                          <a:solidFill>
                            <a:schemeClr val="bg1">
                              <a:lumMod val="75000"/>
                            </a:schemeClr>
                          </a:solidFill>
                          <a:latin typeface="Cousine" panose="02070409020205020404" pitchFamily="49" charset="0"/>
                          <a:cs typeface="Cousine" panose="02070409020205020404" pitchFamily="49" charset="0"/>
                        </a:rPr>
                        <a:t>[4] </a:t>
                      </a:r>
                      <a:r>
                        <a:rPr lang="en-US" sz="1200" dirty="0" smtClean="0">
                          <a:solidFill>
                            <a:schemeClr val="bg1">
                              <a:lumMod val="75000"/>
                            </a:schemeClr>
                          </a:solidFill>
                          <a:latin typeface="Cousine" panose="02070409020205020404" pitchFamily="49" charset="0"/>
                          <a:cs typeface="Cousine" panose="02070409020205020404" pitchFamily="49" charset="0"/>
                        </a:rPr>
                        <a:t>≠ ‘ ‘ </a:t>
                      </a:r>
                      <a:r>
                        <a:rPr lang="en-US" sz="1200" dirty="0" smtClean="0">
                          <a:latin typeface="Cousine" panose="02070409020205020404" pitchFamily="49" charset="0"/>
                          <a:cs typeface="Cousine" panose="02070409020205020404" pitchFamily="49" charset="0"/>
                        </a:rPr>
                        <a:t>˄</a:t>
                      </a:r>
                      <a:r>
                        <a:rPr lang="en-US" sz="1200" baseline="0" dirty="0" smtClean="0">
                          <a:latin typeface="Cousine" panose="02070409020205020404" pitchFamily="49" charset="0"/>
                          <a:cs typeface="Cousine" panose="02070409020205020404" pitchFamily="49" charset="0"/>
                        </a:rPr>
                        <a:t> </a:t>
                      </a:r>
                      <a:r>
                        <a:rPr lang="en-US" sz="1200" baseline="0" dirty="0" err="1" smtClean="0">
                          <a:solidFill>
                            <a:srgbClr val="FF0000"/>
                          </a:solidFill>
                          <a:latin typeface="Cousine" panose="02070409020205020404" pitchFamily="49" charset="0"/>
                          <a:cs typeface="Cousine" panose="02070409020205020404" pitchFamily="49" charset="0"/>
                        </a:rPr>
                        <a:t>cmd</a:t>
                      </a:r>
                      <a:r>
                        <a:rPr lang="en-US" sz="1200" baseline="0" dirty="0" smtClean="0">
                          <a:solidFill>
                            <a:srgbClr val="FF0000"/>
                          </a:solidFill>
                          <a:latin typeface="Cousine" panose="02070409020205020404" pitchFamily="49" charset="0"/>
                          <a:cs typeface="Cousine" panose="02070409020205020404" pitchFamily="49" charset="0"/>
                        </a:rPr>
                        <a:t>[5] =</a:t>
                      </a:r>
                      <a:r>
                        <a:rPr lang="en-US" sz="1200" dirty="0" smtClean="0">
                          <a:solidFill>
                            <a:srgbClr val="FF0000"/>
                          </a:solidFill>
                          <a:latin typeface="Cousine" panose="02070409020205020404" pitchFamily="49" charset="0"/>
                          <a:cs typeface="Cousine" panose="02070409020205020404" pitchFamily="49" charset="0"/>
                        </a:rPr>
                        <a:t> ‘ ‘ ˄ </a:t>
                      </a:r>
                      <a:r>
                        <a:rPr lang="en-US" sz="1200" dirty="0" err="1" smtClean="0">
                          <a:solidFill>
                            <a:srgbClr val="FF0000"/>
                          </a:solidFill>
                          <a:latin typeface="Cousine" panose="02070409020205020404" pitchFamily="49" charset="0"/>
                          <a:cs typeface="Cousine" panose="02070409020205020404" pitchFamily="49" charset="0"/>
                        </a:rPr>
                        <a:t>cmd</a:t>
                      </a:r>
                      <a:r>
                        <a:rPr lang="en-US" sz="1200" dirty="0" smtClean="0">
                          <a:solidFill>
                            <a:srgbClr val="FF0000"/>
                          </a:solidFill>
                          <a:latin typeface="Cousine" panose="02070409020205020404" pitchFamily="49" charset="0"/>
                          <a:cs typeface="Cousine" panose="02070409020205020404" pitchFamily="49" charset="0"/>
                        </a:rPr>
                        <a:t>[6] ≠ ‘ ‘ ˄ </a:t>
                      </a:r>
                      <a:r>
                        <a:rPr lang="en-US" sz="1200" dirty="0" err="1" smtClean="0">
                          <a:solidFill>
                            <a:srgbClr val="FF0000"/>
                          </a:solidFill>
                          <a:latin typeface="Cousine" panose="02070409020205020404" pitchFamily="49" charset="0"/>
                          <a:cs typeface="Cousine" panose="02070409020205020404" pitchFamily="49" charset="0"/>
                        </a:rPr>
                        <a:t>cmd</a:t>
                      </a:r>
                      <a:r>
                        <a:rPr lang="en-US" sz="1200" dirty="0" smtClean="0">
                          <a:solidFill>
                            <a:srgbClr val="FF0000"/>
                          </a:solidFill>
                          <a:latin typeface="Cousine" panose="02070409020205020404" pitchFamily="49" charset="0"/>
                          <a:cs typeface="Cousine" panose="02070409020205020404" pitchFamily="49" charset="0"/>
                        </a:rPr>
                        <a:t>[7] ≠ ‘ ‘</a:t>
                      </a:r>
                    </a:p>
                  </a:txBody>
                  <a:tcPr/>
                </a:tc>
              </a:tr>
            </a:tbl>
          </a:graphicData>
        </a:graphic>
      </p:graphicFrame>
      <p:sp>
        <p:nvSpPr>
          <p:cNvPr id="8" name="Slide Number Placeholder 7"/>
          <p:cNvSpPr>
            <a:spLocks noGrp="1"/>
          </p:cNvSpPr>
          <p:nvPr>
            <p:ph type="sldNum" sz="quarter" idx="12"/>
          </p:nvPr>
        </p:nvSpPr>
        <p:spPr/>
        <p:txBody>
          <a:bodyPr/>
          <a:lstStyle/>
          <a:p>
            <a:fld id="{A39B4162-AEFB-4770-944A-A55BB4716B6E}" type="slidenum">
              <a:rPr lang="en-US" smtClean="0"/>
              <a:pPr/>
              <a:t>56</a:t>
            </a:fld>
            <a:endParaRPr lang="en-US" dirty="0"/>
          </a:p>
        </p:txBody>
      </p:sp>
    </p:spTree>
    <p:extLst>
      <p:ext uri="{BB962C8B-B14F-4D97-AF65-F5344CB8AC3E}">
        <p14:creationId xmlns:p14="http://schemas.microsoft.com/office/powerpoint/2010/main" xmlns="" val="69434534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Example Loop</a:t>
            </a:r>
            <a:endParaRPr lang="en-US" dirty="0"/>
          </a:p>
        </p:txBody>
      </p:sp>
      <p:sp>
        <p:nvSpPr>
          <p:cNvPr id="3" name="Content Placeholder 2"/>
          <p:cNvSpPr>
            <a:spLocks noGrp="1"/>
          </p:cNvSpPr>
          <p:nvPr>
            <p:ph idx="1"/>
          </p:nvPr>
        </p:nvSpPr>
        <p:spPr>
          <a:xfrm>
            <a:off x="457200" y="1600201"/>
            <a:ext cx="8229600" cy="1447799"/>
          </a:xfrm>
        </p:spPr>
        <p:txBody>
          <a:bodyPr>
            <a:normAutofit fontScale="77500" lnSpcReduction="20000"/>
          </a:bodyPr>
          <a:lstStyle/>
          <a:p>
            <a:r>
              <a:rPr lang="en-US" dirty="0" smtClean="0"/>
              <a:t>A loop to fetch keys for a </a:t>
            </a:r>
            <a:r>
              <a:rPr lang="en-US" i="1" dirty="0" smtClean="0"/>
              <a:t>get</a:t>
            </a:r>
            <a:r>
              <a:rPr lang="en-US" dirty="0" smtClean="0"/>
              <a:t> command from an array of tokens extracted from a string by </a:t>
            </a:r>
            <a:r>
              <a:rPr lang="en-US" i="1" dirty="0" err="1" smtClean="0"/>
              <a:t>tokenize_command</a:t>
            </a:r>
            <a:endParaRPr lang="en-US" i="1" dirty="0" smtClean="0"/>
          </a:p>
          <a:p>
            <a:r>
              <a:rPr lang="en-US" dirty="0" smtClean="0"/>
              <a:t>The number of iterations is determined by the number of keys in the command</a:t>
            </a:r>
          </a:p>
          <a:p>
            <a:pPr marL="0" indent="0">
              <a:buNone/>
            </a:pPr>
            <a:endParaRPr lang="en-US" dirty="0"/>
          </a:p>
        </p:txBody>
      </p:sp>
      <p:sp>
        <p:nvSpPr>
          <p:cNvPr id="6" name="TextBox 5"/>
          <p:cNvSpPr txBox="1"/>
          <p:nvPr/>
        </p:nvSpPr>
        <p:spPr>
          <a:xfrm>
            <a:off x="1981200" y="2895600"/>
            <a:ext cx="5439310" cy="2031325"/>
          </a:xfrm>
          <a:prstGeom prst="rect">
            <a:avLst/>
          </a:prstGeom>
          <a:noFill/>
        </p:spPr>
        <p:txBody>
          <a:bodyPr wrap="none" rtlCol="0">
            <a:spAutoFit/>
          </a:bodyPr>
          <a:lstStyle/>
          <a:p>
            <a:pPr lvl="0"/>
            <a:r>
              <a:rPr lang="en-US" dirty="0">
                <a:solidFill>
                  <a:prstClr val="black"/>
                </a:solidFill>
                <a:latin typeface="Comic Sans MS" panose="030F0702030302020204" pitchFamily="66" charset="0"/>
              </a:rPr>
              <a:t>void </a:t>
            </a:r>
            <a:r>
              <a:rPr lang="en-US" dirty="0" err="1">
                <a:solidFill>
                  <a:prstClr val="black"/>
                </a:solidFill>
                <a:latin typeface="Comic Sans MS" panose="030F0702030302020204" pitchFamily="66" charset="0"/>
              </a:rPr>
              <a:t>process_get_command</a:t>
            </a:r>
            <a:r>
              <a:rPr lang="en-US" dirty="0">
                <a:solidFill>
                  <a:prstClr val="black"/>
                </a:solidFill>
                <a:latin typeface="Comic Sans MS" panose="030F0702030302020204" pitchFamily="66" charset="0"/>
              </a:rPr>
              <a:t>(</a:t>
            </a:r>
            <a:r>
              <a:rPr lang="en-US" dirty="0" err="1">
                <a:solidFill>
                  <a:prstClr val="black"/>
                </a:solidFill>
                <a:latin typeface="Comic Sans MS" panose="030F0702030302020204" pitchFamily="66" charset="0"/>
              </a:rPr>
              <a:t>token_t</a:t>
            </a:r>
            <a:r>
              <a:rPr lang="en-US" dirty="0">
                <a:solidFill>
                  <a:prstClr val="black"/>
                </a:solidFill>
                <a:latin typeface="Comic Sans MS" panose="030F0702030302020204" pitchFamily="66" charset="0"/>
              </a:rPr>
              <a:t> *tokens,…) </a:t>
            </a:r>
            <a:r>
              <a:rPr lang="en-US" dirty="0" smtClean="0">
                <a:solidFill>
                  <a:prstClr val="black"/>
                </a:solidFill>
                <a:latin typeface="Comic Sans MS" panose="030F0702030302020204" pitchFamily="66" charset="0"/>
              </a:rPr>
              <a:t>{</a:t>
            </a:r>
          </a:p>
          <a:p>
            <a:pPr lvl="0"/>
            <a:r>
              <a:rPr lang="en-US" dirty="0" smtClean="0">
                <a:solidFill>
                  <a:prstClr val="black"/>
                </a:solidFill>
                <a:latin typeface="Comic Sans MS" panose="030F0702030302020204" pitchFamily="66" charset="0"/>
              </a:rPr>
              <a:t>    </a:t>
            </a:r>
            <a:r>
              <a:rPr lang="en-US" dirty="0" err="1" smtClean="0">
                <a:solidFill>
                  <a:prstClr val="black"/>
                </a:solidFill>
                <a:latin typeface="Comic Sans MS" panose="030F0702030302020204" pitchFamily="66" charset="0"/>
              </a:rPr>
              <a:t>token_t</a:t>
            </a:r>
            <a:r>
              <a:rPr lang="en-US" dirty="0" smtClean="0">
                <a:solidFill>
                  <a:prstClr val="black"/>
                </a:solidFill>
                <a:latin typeface="Comic Sans MS" panose="030F0702030302020204" pitchFamily="66" charset="0"/>
              </a:rPr>
              <a:t> </a:t>
            </a:r>
            <a:r>
              <a:rPr lang="en-US" dirty="0">
                <a:solidFill>
                  <a:prstClr val="black"/>
                </a:solidFill>
                <a:latin typeface="Comic Sans MS" panose="030F0702030302020204" pitchFamily="66" charset="0"/>
              </a:rPr>
              <a:t>*</a:t>
            </a:r>
            <a:r>
              <a:rPr lang="en-US" dirty="0" err="1">
                <a:solidFill>
                  <a:prstClr val="black"/>
                </a:solidFill>
                <a:latin typeface="Comic Sans MS" panose="030F0702030302020204" pitchFamily="66" charset="0"/>
              </a:rPr>
              <a:t>key_token</a:t>
            </a:r>
            <a:r>
              <a:rPr lang="en-US" dirty="0">
                <a:solidFill>
                  <a:prstClr val="black"/>
                </a:solidFill>
                <a:latin typeface="Comic Sans MS" panose="030F0702030302020204" pitchFamily="66" charset="0"/>
              </a:rPr>
              <a:t> = &amp;tokens[KEY_TOKEN</a:t>
            </a:r>
            <a:r>
              <a:rPr lang="en-US" dirty="0" smtClean="0">
                <a:solidFill>
                  <a:prstClr val="black"/>
                </a:solidFill>
                <a:latin typeface="Comic Sans MS" panose="030F0702030302020204" pitchFamily="66" charset="0"/>
              </a:rPr>
              <a:t>];</a:t>
            </a:r>
          </a:p>
          <a:p>
            <a:pPr lvl="0"/>
            <a:r>
              <a:rPr lang="en-US" dirty="0" smtClean="0">
                <a:solidFill>
                  <a:srgbClr val="FF0000"/>
                </a:solidFill>
                <a:latin typeface="Comic Sans MS" panose="030F0702030302020204" pitchFamily="66" charset="0"/>
              </a:rPr>
              <a:t>    while</a:t>
            </a:r>
            <a:r>
              <a:rPr lang="en-US" dirty="0" smtClean="0">
                <a:solidFill>
                  <a:prstClr val="black"/>
                </a:solidFill>
                <a:latin typeface="Comic Sans MS" panose="030F0702030302020204" pitchFamily="66" charset="0"/>
              </a:rPr>
              <a:t> (</a:t>
            </a:r>
            <a:r>
              <a:rPr lang="en-US" dirty="0" err="1">
                <a:solidFill>
                  <a:prstClr val="black"/>
                </a:solidFill>
                <a:latin typeface="Comic Sans MS" panose="030F0702030302020204" pitchFamily="66" charset="0"/>
              </a:rPr>
              <a:t>key_token</a:t>
            </a:r>
            <a:r>
              <a:rPr lang="en-US" dirty="0">
                <a:solidFill>
                  <a:prstClr val="black"/>
                </a:solidFill>
                <a:latin typeface="Comic Sans MS" panose="030F0702030302020204" pitchFamily="66" charset="0"/>
              </a:rPr>
              <a:t>-&gt;length != 0) {</a:t>
            </a:r>
          </a:p>
          <a:p>
            <a:pPr lvl="0"/>
            <a:r>
              <a:rPr lang="en-US" dirty="0" smtClean="0">
                <a:solidFill>
                  <a:prstClr val="black"/>
                </a:solidFill>
                <a:latin typeface="Comic Sans MS" panose="030F0702030302020204" pitchFamily="66" charset="0"/>
              </a:rPr>
              <a:t>        /* </a:t>
            </a:r>
            <a:r>
              <a:rPr lang="en-US" dirty="0">
                <a:solidFill>
                  <a:prstClr val="black"/>
                </a:solidFill>
                <a:latin typeface="Comic Sans MS" panose="030F0702030302020204" pitchFamily="66" charset="0"/>
              </a:rPr>
              <a:t>retrieve the key from cache */</a:t>
            </a:r>
          </a:p>
          <a:p>
            <a:pPr lvl="0"/>
            <a:r>
              <a:rPr lang="en-US" dirty="0" smtClean="0">
                <a:solidFill>
                  <a:prstClr val="black"/>
                </a:solidFill>
                <a:latin typeface="Comic Sans MS" panose="030F0702030302020204" pitchFamily="66" charset="0"/>
              </a:rPr>
              <a:t>        </a:t>
            </a:r>
            <a:r>
              <a:rPr lang="en-US" dirty="0" err="1" smtClean="0">
                <a:solidFill>
                  <a:prstClr val="black"/>
                </a:solidFill>
                <a:latin typeface="Comic Sans MS" panose="030F0702030302020204" pitchFamily="66" charset="0"/>
              </a:rPr>
              <a:t>key_token</a:t>
            </a:r>
            <a:r>
              <a:rPr lang="en-US" dirty="0" smtClean="0">
                <a:solidFill>
                  <a:prstClr val="black"/>
                </a:solidFill>
                <a:latin typeface="Comic Sans MS" panose="030F0702030302020204" pitchFamily="66" charset="0"/>
              </a:rPr>
              <a:t>++;</a:t>
            </a:r>
          </a:p>
          <a:p>
            <a:pPr lvl="0"/>
            <a:r>
              <a:rPr lang="en-US" dirty="0" smtClean="0">
                <a:solidFill>
                  <a:prstClr val="black"/>
                </a:solidFill>
                <a:latin typeface="Comic Sans MS" panose="030F0702030302020204" pitchFamily="66" charset="0"/>
              </a:rPr>
              <a:t>    }</a:t>
            </a:r>
            <a:endParaRPr lang="en-US" dirty="0">
              <a:solidFill>
                <a:prstClr val="black"/>
              </a:solidFill>
              <a:latin typeface="Comic Sans MS" panose="030F0702030302020204" pitchFamily="66" charset="0"/>
            </a:endParaRPr>
          </a:p>
          <a:p>
            <a:pPr lvl="0"/>
            <a:r>
              <a:rPr lang="en-US" dirty="0" smtClean="0">
                <a:solidFill>
                  <a:prstClr val="black"/>
                </a:solidFill>
                <a:latin typeface="Comic Sans MS" panose="030F0702030302020204" pitchFamily="66" charset="0"/>
              </a:rPr>
              <a:t>}</a:t>
            </a:r>
            <a:endParaRPr lang="en-US" dirty="0"/>
          </a:p>
        </p:txBody>
      </p:sp>
      <p:graphicFrame>
        <p:nvGraphicFramePr>
          <p:cNvPr id="7" name="Content Placeholder 7"/>
          <p:cNvGraphicFramePr>
            <a:graphicFrameLocks/>
          </p:cNvGraphicFramePr>
          <p:nvPr>
            <p:extLst>
              <p:ext uri="{D42A27DB-BD31-4B8C-83A1-F6EECF244321}">
                <p14:modId xmlns:p14="http://schemas.microsoft.com/office/powerpoint/2010/main" xmlns="" val="3313584455"/>
              </p:ext>
            </p:extLst>
          </p:nvPr>
        </p:nvGraphicFramePr>
        <p:xfrm>
          <a:off x="990600" y="4953000"/>
          <a:ext cx="7391400" cy="741680"/>
        </p:xfrm>
        <a:graphic>
          <a:graphicData uri="http://schemas.openxmlformats.org/drawingml/2006/table">
            <a:tbl>
              <a:tblPr firstRow="1" bandRow="1">
                <a:tableStyleId>{21E4AEA4-8DFA-4A89-87EB-49C32662AFE0}</a:tableStyleId>
              </a:tblPr>
              <a:tblGrid>
                <a:gridCol w="1143000"/>
                <a:gridCol w="6248400"/>
              </a:tblGrid>
              <a:tr h="370840">
                <a:tc>
                  <a:txBody>
                    <a:bodyPr/>
                    <a:lstStyle/>
                    <a:p>
                      <a:r>
                        <a:rPr lang="en-US" sz="1800" dirty="0" smtClean="0"/>
                        <a:t>Iterations</a:t>
                      </a:r>
                      <a:endParaRPr lang="en-US" sz="1800" dirty="0"/>
                    </a:p>
                  </a:txBody>
                  <a:tcPr/>
                </a:tc>
                <a:tc>
                  <a:txBody>
                    <a:bodyPr/>
                    <a:lstStyle/>
                    <a:p>
                      <a:r>
                        <a:rPr lang="en-US" sz="1800" dirty="0" smtClean="0"/>
                        <a:t>Differential Set</a:t>
                      </a:r>
                      <a:endParaRPr lang="en-US" sz="1800" dirty="0"/>
                    </a:p>
                  </a:txBody>
                  <a:tcPr/>
                </a:tc>
              </a:tr>
              <a:tr h="370840">
                <a:tc>
                  <a:txBody>
                    <a:bodyPr/>
                    <a:lstStyle/>
                    <a:p>
                      <a:r>
                        <a:rPr lang="en-US" sz="1800" dirty="0" smtClean="0"/>
                        <a:t>2</a:t>
                      </a:r>
                      <a:endParaRPr lang="en-US"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aseline="0" dirty="0" err="1" smtClean="0"/>
                        <a:t>cmd</a:t>
                      </a:r>
                      <a:r>
                        <a:rPr lang="en-US" sz="1800" baseline="0" dirty="0" smtClean="0"/>
                        <a:t>[5] =</a:t>
                      </a:r>
                      <a:r>
                        <a:rPr lang="en-US" sz="1800" dirty="0" smtClean="0"/>
                        <a:t> ‘ ‘ ˄ </a:t>
                      </a:r>
                      <a:r>
                        <a:rPr lang="en-US" sz="1800" dirty="0" err="1" smtClean="0"/>
                        <a:t>cmd</a:t>
                      </a:r>
                      <a:r>
                        <a:rPr lang="en-US" sz="1800" dirty="0" smtClean="0"/>
                        <a:t>[6] ≠ ‘ ‘ ˄ </a:t>
                      </a:r>
                      <a:r>
                        <a:rPr lang="en-US" sz="1800" dirty="0" err="1" smtClean="0"/>
                        <a:t>cmd</a:t>
                      </a:r>
                      <a:r>
                        <a:rPr lang="en-US" sz="1800" dirty="0" smtClean="0"/>
                        <a:t>[7] ≠ ‘ ‘</a:t>
                      </a:r>
                      <a:endParaRPr lang="en-US" sz="1800" dirty="0" smtClean="0">
                        <a:latin typeface="Cousine" panose="02070409020205020404" pitchFamily="49" charset="0"/>
                        <a:cs typeface="Cousine" panose="02070409020205020404" pitchFamily="49" charset="0"/>
                      </a:endParaRPr>
                    </a:p>
                  </a:txBody>
                  <a:tcPr/>
                </a:tc>
              </a:tr>
            </a:tbl>
          </a:graphicData>
        </a:graphic>
      </p:graphicFrame>
      <p:sp>
        <p:nvSpPr>
          <p:cNvPr id="8" name="Slide Number Placeholder 7"/>
          <p:cNvSpPr>
            <a:spLocks noGrp="1"/>
          </p:cNvSpPr>
          <p:nvPr>
            <p:ph type="sldNum" sz="quarter" idx="12"/>
          </p:nvPr>
        </p:nvSpPr>
        <p:spPr/>
        <p:txBody>
          <a:bodyPr/>
          <a:lstStyle/>
          <a:p>
            <a:fld id="{A39B4162-AEFB-4770-944A-A55BB4716B6E}" type="slidenum">
              <a:rPr lang="en-US" smtClean="0"/>
              <a:pPr/>
              <a:t>57</a:t>
            </a:fld>
            <a:endParaRPr lang="en-US" dirty="0"/>
          </a:p>
        </p:txBody>
      </p:sp>
    </p:spTree>
    <p:extLst>
      <p:ext uri="{BB962C8B-B14F-4D97-AF65-F5344CB8AC3E}">
        <p14:creationId xmlns:p14="http://schemas.microsoft.com/office/powerpoint/2010/main" xmlns="" val="273335569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Extrapolate Differential Set</a:t>
            </a:r>
            <a:endParaRPr lang="en-US" dirty="0"/>
          </a:p>
        </p:txBody>
      </p:sp>
      <p:sp>
        <p:nvSpPr>
          <p:cNvPr id="3" name="Content Placeholder 2"/>
          <p:cNvSpPr>
            <a:spLocks noGrp="1"/>
          </p:cNvSpPr>
          <p:nvPr>
            <p:ph idx="1"/>
          </p:nvPr>
        </p:nvSpPr>
        <p:spPr/>
        <p:txBody>
          <a:bodyPr/>
          <a:lstStyle/>
          <a:p>
            <a:r>
              <a:rPr lang="en-US" dirty="0" smtClean="0"/>
              <a:t>Get constraint templates from differential set</a:t>
            </a:r>
          </a:p>
          <a:p>
            <a:pPr lvl="1"/>
            <a:r>
              <a:rPr lang="en-US" dirty="0" smtClean="0"/>
              <a:t>Replace symbolic variables and concrete numbers in each constraint with abstract terms numbered by their appearances</a:t>
            </a:r>
          </a:p>
          <a:p>
            <a:r>
              <a:rPr lang="en-US" dirty="0" smtClean="0"/>
              <a:t>Infer the values for abstract terms based on the trends observed in the series of differential sets of small numbers of iterations</a:t>
            </a:r>
            <a:endParaRPr lang="en-US" dirty="0"/>
          </a:p>
        </p:txBody>
      </p:sp>
      <p:sp>
        <p:nvSpPr>
          <p:cNvPr id="5" name="Slide Number Placeholder 4"/>
          <p:cNvSpPr>
            <a:spLocks noGrp="1"/>
          </p:cNvSpPr>
          <p:nvPr>
            <p:ph type="sldNum" sz="quarter" idx="12"/>
          </p:nvPr>
        </p:nvSpPr>
        <p:spPr/>
        <p:txBody>
          <a:bodyPr/>
          <a:lstStyle/>
          <a:p>
            <a:fld id="{A39B4162-AEFB-4770-944A-A55BB4716B6E}" type="slidenum">
              <a:rPr lang="en-US" smtClean="0"/>
              <a:pPr/>
              <a:t>58</a:t>
            </a:fld>
            <a:endParaRPr 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Example Loop</a:t>
            </a:r>
            <a:endParaRPr lang="en-US" dirty="0"/>
          </a:p>
        </p:txBody>
      </p:sp>
      <p:sp>
        <p:nvSpPr>
          <p:cNvPr id="3" name="Content Placeholder 2"/>
          <p:cNvSpPr>
            <a:spLocks noGrp="1"/>
          </p:cNvSpPr>
          <p:nvPr>
            <p:ph idx="1"/>
          </p:nvPr>
        </p:nvSpPr>
        <p:spPr>
          <a:xfrm>
            <a:off x="457200" y="1600201"/>
            <a:ext cx="8229600" cy="1447799"/>
          </a:xfrm>
        </p:spPr>
        <p:txBody>
          <a:bodyPr>
            <a:normAutofit fontScale="77500" lnSpcReduction="20000"/>
          </a:bodyPr>
          <a:lstStyle/>
          <a:p>
            <a:r>
              <a:rPr lang="en-US" dirty="0" smtClean="0"/>
              <a:t>A loop to fetch keys for a </a:t>
            </a:r>
            <a:r>
              <a:rPr lang="en-US" i="1" dirty="0" smtClean="0"/>
              <a:t>get</a:t>
            </a:r>
            <a:r>
              <a:rPr lang="en-US" dirty="0" smtClean="0"/>
              <a:t> command from an array of tokens extracted from a string by </a:t>
            </a:r>
            <a:r>
              <a:rPr lang="en-US" i="1" dirty="0" err="1" smtClean="0"/>
              <a:t>tokenize_command</a:t>
            </a:r>
            <a:endParaRPr lang="en-US" i="1" dirty="0" smtClean="0"/>
          </a:p>
          <a:p>
            <a:r>
              <a:rPr lang="en-US" dirty="0" smtClean="0"/>
              <a:t>The number of iterations is determined by the number of keys in the command</a:t>
            </a:r>
          </a:p>
          <a:p>
            <a:pPr marL="0" indent="0">
              <a:buNone/>
            </a:pPr>
            <a:endParaRPr lang="en-US" dirty="0"/>
          </a:p>
        </p:txBody>
      </p:sp>
      <p:sp>
        <p:nvSpPr>
          <p:cNvPr id="6" name="TextBox 5"/>
          <p:cNvSpPr txBox="1"/>
          <p:nvPr/>
        </p:nvSpPr>
        <p:spPr>
          <a:xfrm>
            <a:off x="1981200" y="2895600"/>
            <a:ext cx="5439310" cy="2031325"/>
          </a:xfrm>
          <a:prstGeom prst="rect">
            <a:avLst/>
          </a:prstGeom>
          <a:noFill/>
        </p:spPr>
        <p:txBody>
          <a:bodyPr wrap="none" rtlCol="0">
            <a:spAutoFit/>
          </a:bodyPr>
          <a:lstStyle/>
          <a:p>
            <a:pPr lvl="0"/>
            <a:r>
              <a:rPr lang="en-US" dirty="0">
                <a:solidFill>
                  <a:prstClr val="black"/>
                </a:solidFill>
                <a:latin typeface="Comic Sans MS" panose="030F0702030302020204" pitchFamily="66" charset="0"/>
              </a:rPr>
              <a:t>void </a:t>
            </a:r>
            <a:r>
              <a:rPr lang="en-US" dirty="0" err="1">
                <a:solidFill>
                  <a:prstClr val="black"/>
                </a:solidFill>
                <a:latin typeface="Comic Sans MS" panose="030F0702030302020204" pitchFamily="66" charset="0"/>
              </a:rPr>
              <a:t>process_get_command</a:t>
            </a:r>
            <a:r>
              <a:rPr lang="en-US" dirty="0">
                <a:solidFill>
                  <a:prstClr val="black"/>
                </a:solidFill>
                <a:latin typeface="Comic Sans MS" panose="030F0702030302020204" pitchFamily="66" charset="0"/>
              </a:rPr>
              <a:t>(</a:t>
            </a:r>
            <a:r>
              <a:rPr lang="en-US" dirty="0" err="1">
                <a:solidFill>
                  <a:prstClr val="black"/>
                </a:solidFill>
                <a:latin typeface="Comic Sans MS" panose="030F0702030302020204" pitchFamily="66" charset="0"/>
              </a:rPr>
              <a:t>token_t</a:t>
            </a:r>
            <a:r>
              <a:rPr lang="en-US" dirty="0">
                <a:solidFill>
                  <a:prstClr val="black"/>
                </a:solidFill>
                <a:latin typeface="Comic Sans MS" panose="030F0702030302020204" pitchFamily="66" charset="0"/>
              </a:rPr>
              <a:t> *tokens,…) </a:t>
            </a:r>
            <a:r>
              <a:rPr lang="en-US" dirty="0" smtClean="0">
                <a:solidFill>
                  <a:prstClr val="black"/>
                </a:solidFill>
                <a:latin typeface="Comic Sans MS" panose="030F0702030302020204" pitchFamily="66" charset="0"/>
              </a:rPr>
              <a:t>{</a:t>
            </a:r>
          </a:p>
          <a:p>
            <a:pPr lvl="0"/>
            <a:r>
              <a:rPr lang="en-US" dirty="0" smtClean="0">
                <a:solidFill>
                  <a:prstClr val="black"/>
                </a:solidFill>
                <a:latin typeface="Comic Sans MS" panose="030F0702030302020204" pitchFamily="66" charset="0"/>
              </a:rPr>
              <a:t>    </a:t>
            </a:r>
            <a:r>
              <a:rPr lang="en-US" dirty="0" err="1" smtClean="0">
                <a:solidFill>
                  <a:prstClr val="black"/>
                </a:solidFill>
                <a:latin typeface="Comic Sans MS" panose="030F0702030302020204" pitchFamily="66" charset="0"/>
              </a:rPr>
              <a:t>token_t</a:t>
            </a:r>
            <a:r>
              <a:rPr lang="en-US" dirty="0" smtClean="0">
                <a:solidFill>
                  <a:prstClr val="black"/>
                </a:solidFill>
                <a:latin typeface="Comic Sans MS" panose="030F0702030302020204" pitchFamily="66" charset="0"/>
              </a:rPr>
              <a:t> </a:t>
            </a:r>
            <a:r>
              <a:rPr lang="en-US" dirty="0">
                <a:solidFill>
                  <a:prstClr val="black"/>
                </a:solidFill>
                <a:latin typeface="Comic Sans MS" panose="030F0702030302020204" pitchFamily="66" charset="0"/>
              </a:rPr>
              <a:t>*</a:t>
            </a:r>
            <a:r>
              <a:rPr lang="en-US" dirty="0" err="1">
                <a:solidFill>
                  <a:prstClr val="black"/>
                </a:solidFill>
                <a:latin typeface="Comic Sans MS" panose="030F0702030302020204" pitchFamily="66" charset="0"/>
              </a:rPr>
              <a:t>key_token</a:t>
            </a:r>
            <a:r>
              <a:rPr lang="en-US" dirty="0">
                <a:solidFill>
                  <a:prstClr val="black"/>
                </a:solidFill>
                <a:latin typeface="Comic Sans MS" panose="030F0702030302020204" pitchFamily="66" charset="0"/>
              </a:rPr>
              <a:t> = &amp;tokens[KEY_TOKEN</a:t>
            </a:r>
            <a:r>
              <a:rPr lang="en-US" dirty="0" smtClean="0">
                <a:solidFill>
                  <a:prstClr val="black"/>
                </a:solidFill>
                <a:latin typeface="Comic Sans MS" panose="030F0702030302020204" pitchFamily="66" charset="0"/>
              </a:rPr>
              <a:t>];</a:t>
            </a:r>
          </a:p>
          <a:p>
            <a:pPr lvl="0"/>
            <a:r>
              <a:rPr lang="en-US" dirty="0" smtClean="0">
                <a:solidFill>
                  <a:srgbClr val="FF0000"/>
                </a:solidFill>
                <a:latin typeface="Comic Sans MS" panose="030F0702030302020204" pitchFamily="66" charset="0"/>
              </a:rPr>
              <a:t>    while</a:t>
            </a:r>
            <a:r>
              <a:rPr lang="en-US" dirty="0" smtClean="0">
                <a:solidFill>
                  <a:prstClr val="black"/>
                </a:solidFill>
                <a:latin typeface="Comic Sans MS" panose="030F0702030302020204" pitchFamily="66" charset="0"/>
              </a:rPr>
              <a:t> (</a:t>
            </a:r>
            <a:r>
              <a:rPr lang="en-US" dirty="0" err="1">
                <a:solidFill>
                  <a:prstClr val="black"/>
                </a:solidFill>
                <a:latin typeface="Comic Sans MS" panose="030F0702030302020204" pitchFamily="66" charset="0"/>
              </a:rPr>
              <a:t>key_token</a:t>
            </a:r>
            <a:r>
              <a:rPr lang="en-US" dirty="0">
                <a:solidFill>
                  <a:prstClr val="black"/>
                </a:solidFill>
                <a:latin typeface="Comic Sans MS" panose="030F0702030302020204" pitchFamily="66" charset="0"/>
              </a:rPr>
              <a:t>-&gt;length != 0) {</a:t>
            </a:r>
          </a:p>
          <a:p>
            <a:pPr lvl="0"/>
            <a:r>
              <a:rPr lang="en-US" dirty="0" smtClean="0">
                <a:solidFill>
                  <a:prstClr val="black"/>
                </a:solidFill>
                <a:latin typeface="Comic Sans MS" panose="030F0702030302020204" pitchFamily="66" charset="0"/>
              </a:rPr>
              <a:t>        /* </a:t>
            </a:r>
            <a:r>
              <a:rPr lang="en-US" dirty="0">
                <a:solidFill>
                  <a:prstClr val="black"/>
                </a:solidFill>
                <a:latin typeface="Comic Sans MS" panose="030F0702030302020204" pitchFamily="66" charset="0"/>
              </a:rPr>
              <a:t>retrieve the key from cache */</a:t>
            </a:r>
          </a:p>
          <a:p>
            <a:pPr lvl="0"/>
            <a:r>
              <a:rPr lang="en-US" dirty="0" smtClean="0">
                <a:solidFill>
                  <a:prstClr val="black"/>
                </a:solidFill>
                <a:latin typeface="Comic Sans MS" panose="030F0702030302020204" pitchFamily="66" charset="0"/>
              </a:rPr>
              <a:t>        </a:t>
            </a:r>
            <a:r>
              <a:rPr lang="en-US" dirty="0" err="1" smtClean="0">
                <a:solidFill>
                  <a:prstClr val="black"/>
                </a:solidFill>
                <a:latin typeface="Comic Sans MS" panose="030F0702030302020204" pitchFamily="66" charset="0"/>
              </a:rPr>
              <a:t>key_token</a:t>
            </a:r>
            <a:r>
              <a:rPr lang="en-US" dirty="0" smtClean="0">
                <a:solidFill>
                  <a:prstClr val="black"/>
                </a:solidFill>
                <a:latin typeface="Comic Sans MS" panose="030F0702030302020204" pitchFamily="66" charset="0"/>
              </a:rPr>
              <a:t>++;</a:t>
            </a:r>
          </a:p>
          <a:p>
            <a:pPr lvl="0"/>
            <a:r>
              <a:rPr lang="en-US" dirty="0" smtClean="0">
                <a:solidFill>
                  <a:prstClr val="black"/>
                </a:solidFill>
                <a:latin typeface="Comic Sans MS" panose="030F0702030302020204" pitchFamily="66" charset="0"/>
              </a:rPr>
              <a:t>    }</a:t>
            </a:r>
            <a:endParaRPr lang="en-US" dirty="0">
              <a:solidFill>
                <a:prstClr val="black"/>
              </a:solidFill>
              <a:latin typeface="Comic Sans MS" panose="030F0702030302020204" pitchFamily="66" charset="0"/>
            </a:endParaRPr>
          </a:p>
          <a:p>
            <a:pPr lvl="0"/>
            <a:r>
              <a:rPr lang="en-US" dirty="0" smtClean="0">
                <a:solidFill>
                  <a:prstClr val="black"/>
                </a:solidFill>
                <a:latin typeface="Comic Sans MS" panose="030F0702030302020204" pitchFamily="66" charset="0"/>
              </a:rPr>
              <a:t>}</a:t>
            </a:r>
            <a:endParaRPr lang="en-US" dirty="0"/>
          </a:p>
        </p:txBody>
      </p:sp>
      <p:graphicFrame>
        <p:nvGraphicFramePr>
          <p:cNvPr id="7" name="Content Placeholder 7"/>
          <p:cNvGraphicFramePr>
            <a:graphicFrameLocks/>
          </p:cNvGraphicFramePr>
          <p:nvPr>
            <p:extLst>
              <p:ext uri="{D42A27DB-BD31-4B8C-83A1-F6EECF244321}">
                <p14:modId xmlns:p14="http://schemas.microsoft.com/office/powerpoint/2010/main" xmlns="" val="1620824054"/>
              </p:ext>
            </p:extLst>
          </p:nvPr>
        </p:nvGraphicFramePr>
        <p:xfrm>
          <a:off x="990600" y="4953000"/>
          <a:ext cx="7391400" cy="741680"/>
        </p:xfrm>
        <a:graphic>
          <a:graphicData uri="http://schemas.openxmlformats.org/drawingml/2006/table">
            <a:tbl>
              <a:tblPr firstRow="1" bandRow="1">
                <a:tableStyleId>{F5AB1C69-6EDB-4FF4-983F-18BD219EF322}</a:tableStyleId>
              </a:tblPr>
              <a:tblGrid>
                <a:gridCol w="1143000"/>
                <a:gridCol w="6248400"/>
              </a:tblGrid>
              <a:tr h="370840">
                <a:tc>
                  <a:txBody>
                    <a:bodyPr/>
                    <a:lstStyle/>
                    <a:p>
                      <a:r>
                        <a:rPr lang="en-US" sz="1800" dirty="0" smtClean="0"/>
                        <a:t>Iterations</a:t>
                      </a:r>
                      <a:endParaRPr lang="en-US" sz="1800" dirty="0"/>
                    </a:p>
                  </a:txBody>
                  <a:tcPr/>
                </a:tc>
                <a:tc>
                  <a:txBody>
                    <a:bodyPr/>
                    <a:lstStyle/>
                    <a:p>
                      <a:r>
                        <a:rPr lang="en-US" sz="1800" dirty="0" smtClean="0"/>
                        <a:t>Constraint Templates</a:t>
                      </a:r>
                      <a:endParaRPr lang="en-US" sz="1800" dirty="0"/>
                    </a:p>
                  </a:txBody>
                  <a:tcPr/>
                </a:tc>
              </a:tr>
              <a:tr h="370840">
                <a:tc>
                  <a:txBody>
                    <a:bodyPr/>
                    <a:lstStyle/>
                    <a:p>
                      <a:r>
                        <a:rPr lang="en-US" sz="1800" dirty="0" smtClean="0"/>
                        <a:t>2</a:t>
                      </a:r>
                      <a:endParaRPr lang="en-US"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aseline="0" dirty="0" err="1" smtClean="0"/>
                        <a:t>cmd</a:t>
                      </a:r>
                      <a:r>
                        <a:rPr lang="en-US" sz="1800" baseline="0" dirty="0" smtClean="0"/>
                        <a:t>[x</a:t>
                      </a:r>
                      <a:r>
                        <a:rPr lang="en-US" sz="1800" baseline="-25000" dirty="0" smtClean="0"/>
                        <a:t>1</a:t>
                      </a:r>
                      <a:r>
                        <a:rPr lang="en-US" sz="1800" baseline="0" dirty="0" smtClean="0"/>
                        <a:t>] =</a:t>
                      </a:r>
                      <a:r>
                        <a:rPr lang="en-US" sz="1800" dirty="0" smtClean="0"/>
                        <a:t> x</a:t>
                      </a:r>
                      <a:r>
                        <a:rPr lang="en-US" sz="1800" baseline="-25000" dirty="0" smtClean="0"/>
                        <a:t>2</a:t>
                      </a:r>
                      <a:r>
                        <a:rPr lang="en-US" sz="1800" dirty="0" smtClean="0"/>
                        <a:t> ˄ </a:t>
                      </a:r>
                      <a:r>
                        <a:rPr lang="en-US" sz="1800" dirty="0" err="1" smtClean="0"/>
                        <a:t>cmd</a:t>
                      </a:r>
                      <a:r>
                        <a:rPr lang="en-US" sz="1800" dirty="0" smtClean="0"/>
                        <a:t>[x</a:t>
                      </a:r>
                      <a:r>
                        <a:rPr lang="en-US" sz="1800" baseline="-25000" dirty="0" smtClean="0"/>
                        <a:t>3</a:t>
                      </a:r>
                      <a:r>
                        <a:rPr lang="en-US" sz="1800" dirty="0" smtClean="0"/>
                        <a:t>] ≠ x</a:t>
                      </a:r>
                      <a:r>
                        <a:rPr lang="en-US" sz="1800" baseline="-25000" dirty="0" smtClean="0"/>
                        <a:t>4</a:t>
                      </a:r>
                      <a:r>
                        <a:rPr lang="en-US" sz="1800" dirty="0" smtClean="0"/>
                        <a:t> ˄ </a:t>
                      </a:r>
                      <a:r>
                        <a:rPr lang="en-US" sz="1800" dirty="0" err="1" smtClean="0"/>
                        <a:t>cmd</a:t>
                      </a:r>
                      <a:r>
                        <a:rPr lang="en-US" sz="1800" dirty="0" smtClean="0"/>
                        <a:t>[x</a:t>
                      </a:r>
                      <a:r>
                        <a:rPr lang="en-US" sz="1800" baseline="-25000" dirty="0" smtClean="0"/>
                        <a:t>5</a:t>
                      </a:r>
                      <a:r>
                        <a:rPr lang="en-US" sz="1800" dirty="0" smtClean="0"/>
                        <a:t>] ≠ x</a:t>
                      </a:r>
                      <a:r>
                        <a:rPr lang="en-US" sz="1800" baseline="-25000" dirty="0" smtClean="0"/>
                        <a:t>6</a:t>
                      </a:r>
                      <a:endParaRPr lang="en-US" sz="1800" baseline="-25000" dirty="0" smtClean="0">
                        <a:latin typeface="Cousine" panose="02070409020205020404" pitchFamily="49" charset="0"/>
                        <a:cs typeface="Cousine" panose="02070409020205020404" pitchFamily="49" charset="0"/>
                      </a:endParaRPr>
                    </a:p>
                  </a:txBody>
                  <a:tcPr/>
                </a:tc>
              </a:tr>
            </a:tbl>
          </a:graphicData>
        </a:graphic>
      </p:graphicFrame>
      <p:sp>
        <p:nvSpPr>
          <p:cNvPr id="8" name="Slide Number Placeholder 7"/>
          <p:cNvSpPr>
            <a:spLocks noGrp="1"/>
          </p:cNvSpPr>
          <p:nvPr>
            <p:ph type="sldNum" sz="quarter" idx="12"/>
          </p:nvPr>
        </p:nvSpPr>
        <p:spPr/>
        <p:txBody>
          <a:bodyPr/>
          <a:lstStyle/>
          <a:p>
            <a:fld id="{A39B4162-AEFB-4770-944A-A55BB4716B6E}" type="slidenum">
              <a:rPr lang="en-US" smtClean="0"/>
              <a:pPr/>
              <a:t>59</a:t>
            </a:fld>
            <a:endParaRPr lang="en-US" dirty="0"/>
          </a:p>
        </p:txBody>
      </p:sp>
    </p:spTree>
    <p:extLst>
      <p:ext uri="{BB962C8B-B14F-4D97-AF65-F5344CB8AC3E}">
        <p14:creationId xmlns:p14="http://schemas.microsoft.com/office/powerpoint/2010/main" xmlns="" val="29349289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Real Bug in MPI</a:t>
            </a:r>
          </a:p>
        </p:txBody>
      </p:sp>
      <p:sp>
        <p:nvSpPr>
          <p:cNvPr id="5" name="Content Placeholder 4"/>
          <p:cNvSpPr>
            <a:spLocks noGrp="1"/>
          </p:cNvSpPr>
          <p:nvPr>
            <p:ph idx="1"/>
          </p:nvPr>
        </p:nvSpPr>
        <p:spPr>
          <a:ln>
            <a:noFill/>
          </a:ln>
        </p:spPr>
        <p:txBody>
          <a:bodyPr>
            <a:normAutofit fontScale="40000" lnSpcReduction="20000"/>
          </a:bodyPr>
          <a:lstStyle/>
          <a:p>
            <a:pPr>
              <a:buNone/>
            </a:pPr>
            <a:r>
              <a:rPr lang="en-US" dirty="0" smtClean="0">
                <a:latin typeface="Consolas" pitchFamily="49" charset="0"/>
              </a:rPr>
              <a:t>int MPIR_Allgather (</a:t>
            </a:r>
          </a:p>
          <a:p>
            <a:pPr>
              <a:buNone/>
            </a:pPr>
            <a:r>
              <a:rPr lang="en-US" dirty="0" smtClean="0">
                <a:latin typeface="Consolas" pitchFamily="49" charset="0"/>
              </a:rPr>
              <a:t>	……</a:t>
            </a:r>
          </a:p>
          <a:p>
            <a:pPr>
              <a:buNone/>
            </a:pPr>
            <a:r>
              <a:rPr lang="en-US" dirty="0" smtClean="0">
                <a:latin typeface="Consolas" pitchFamily="49" charset="0"/>
              </a:rPr>
              <a:t>    int </a:t>
            </a:r>
            <a:r>
              <a:rPr lang="en-US" u="sng" dirty="0" smtClean="0">
                <a:latin typeface="Consolas" pitchFamily="49" charset="0"/>
              </a:rPr>
              <a:t>recvcount</a:t>
            </a:r>
            <a:r>
              <a:rPr lang="en-US" dirty="0" smtClean="0">
                <a:latin typeface="Consolas" pitchFamily="49" charset="0"/>
              </a:rPr>
              <a:t>,</a:t>
            </a:r>
          </a:p>
          <a:p>
            <a:pPr>
              <a:buNone/>
            </a:pPr>
            <a:r>
              <a:rPr lang="en-US" dirty="0" smtClean="0">
                <a:latin typeface="Consolas" pitchFamily="49" charset="0"/>
              </a:rPr>
              <a:t>    MPI_Datatype recvtype,</a:t>
            </a:r>
          </a:p>
          <a:p>
            <a:pPr>
              <a:buNone/>
            </a:pPr>
            <a:r>
              <a:rPr lang="en-US" dirty="0" smtClean="0">
                <a:latin typeface="Consolas" pitchFamily="49" charset="0"/>
              </a:rPr>
              <a:t>    MPID_Comm *comm_ptr )</a:t>
            </a:r>
          </a:p>
          <a:p>
            <a:pPr>
              <a:buNone/>
            </a:pPr>
            <a:r>
              <a:rPr lang="en-US" dirty="0" smtClean="0">
                <a:latin typeface="Consolas" pitchFamily="49" charset="0"/>
              </a:rPr>
              <a:t>{</a:t>
            </a:r>
          </a:p>
          <a:p>
            <a:pPr>
              <a:buNone/>
            </a:pPr>
            <a:r>
              <a:rPr lang="en-US" dirty="0" smtClean="0">
                <a:latin typeface="Consolas" pitchFamily="49" charset="0"/>
              </a:rPr>
              <a:t>    int </a:t>
            </a:r>
            <a:r>
              <a:rPr lang="en-US" u="sng" dirty="0" smtClean="0">
                <a:latin typeface="Consolas" pitchFamily="49" charset="0"/>
              </a:rPr>
              <a:t>comm_size</a:t>
            </a:r>
            <a:r>
              <a:rPr lang="en-US" dirty="0" smtClean="0">
                <a:latin typeface="Consolas" pitchFamily="49" charset="0"/>
              </a:rPr>
              <a:t>, rank;</a:t>
            </a:r>
          </a:p>
          <a:p>
            <a:pPr>
              <a:buNone/>
            </a:pPr>
            <a:r>
              <a:rPr lang="en-US" dirty="0" smtClean="0">
                <a:latin typeface="Consolas" pitchFamily="49" charset="0"/>
              </a:rPr>
              <a:t>    int curr_cnt, dst, </a:t>
            </a:r>
            <a:r>
              <a:rPr lang="en-US" u="sng" dirty="0" smtClean="0">
                <a:latin typeface="Consolas" pitchFamily="49" charset="0"/>
              </a:rPr>
              <a:t>type_size</a:t>
            </a:r>
            <a:r>
              <a:rPr lang="en-US" dirty="0" smtClean="0">
                <a:latin typeface="Consolas" pitchFamily="49" charset="0"/>
              </a:rPr>
              <a:t>, left, right, jnext, comm_size_is_pof2;</a:t>
            </a:r>
          </a:p>
          <a:p>
            <a:pPr>
              <a:buNone/>
            </a:pPr>
            <a:r>
              <a:rPr lang="en-US" dirty="0" smtClean="0">
                <a:latin typeface="Consolas" pitchFamily="49" charset="0"/>
              </a:rPr>
              <a:t>	……</a:t>
            </a:r>
          </a:p>
          <a:p>
            <a:pPr>
              <a:buNone/>
            </a:pPr>
            <a:endParaRPr lang="en-US" dirty="0" smtClean="0">
              <a:latin typeface="Consolas" pitchFamily="49" charset="0"/>
            </a:endParaRPr>
          </a:p>
          <a:p>
            <a:pPr>
              <a:buNone/>
            </a:pPr>
            <a:r>
              <a:rPr lang="en-US" dirty="0" smtClean="0">
                <a:latin typeface="Consolas" pitchFamily="49" charset="0"/>
              </a:rPr>
              <a:t>    if ((</a:t>
            </a:r>
            <a:r>
              <a:rPr lang="en-US" b="1" dirty="0" smtClean="0">
                <a:solidFill>
                  <a:srgbClr val="FF0000"/>
                </a:solidFill>
                <a:latin typeface="Consolas" pitchFamily="49" charset="0"/>
              </a:rPr>
              <a:t>recvcount*comm_size*type_size &lt; MPIR_ALLGATHER_LONG_MSG</a:t>
            </a:r>
            <a:r>
              <a:rPr lang="en-US" dirty="0" smtClean="0">
                <a:latin typeface="Consolas" pitchFamily="49" charset="0"/>
              </a:rPr>
              <a:t>) &amp;&amp;</a:t>
            </a:r>
          </a:p>
          <a:p>
            <a:pPr>
              <a:buNone/>
            </a:pPr>
            <a:r>
              <a:rPr lang="en-US" dirty="0" smtClean="0">
                <a:latin typeface="Consolas" pitchFamily="49" charset="0"/>
              </a:rPr>
              <a:t>        (comm_size_is_pof2 == 1)) {</a:t>
            </a:r>
          </a:p>
          <a:p>
            <a:pPr>
              <a:buNone/>
            </a:pPr>
            <a:r>
              <a:rPr lang="en-US" dirty="0" smtClean="0">
                <a:latin typeface="Consolas" pitchFamily="49" charset="0"/>
              </a:rPr>
              <a:t>        /* Short or medium size message and power-of-two no. of processes.</a:t>
            </a:r>
          </a:p>
          <a:p>
            <a:pPr>
              <a:buNone/>
            </a:pPr>
            <a:r>
              <a:rPr lang="en-US" dirty="0" smtClean="0">
                <a:latin typeface="Consolas" pitchFamily="49" charset="0"/>
              </a:rPr>
              <a:t>         * Use recursive doubling algorithm */</a:t>
            </a:r>
          </a:p>
          <a:p>
            <a:pPr>
              <a:buNone/>
            </a:pPr>
            <a:r>
              <a:rPr lang="en-US" dirty="0" smtClean="0">
                <a:latin typeface="Consolas" pitchFamily="49" charset="0"/>
              </a:rPr>
              <a:t>	……</a:t>
            </a:r>
          </a:p>
          <a:p>
            <a:pPr>
              <a:buNone/>
            </a:pPr>
            <a:r>
              <a:rPr lang="en-US" dirty="0" smtClean="0">
                <a:latin typeface="Consolas" pitchFamily="49" charset="0"/>
              </a:rPr>
              <a:t>	else if (recvcount*</a:t>
            </a:r>
            <a:r>
              <a:rPr lang="en-US" dirty="0" err="1" smtClean="0">
                <a:latin typeface="Consolas" pitchFamily="49" charset="0"/>
              </a:rPr>
              <a:t>comm_size</a:t>
            </a:r>
            <a:r>
              <a:rPr lang="en-US" dirty="0" smtClean="0">
                <a:latin typeface="Consolas" pitchFamily="49" charset="0"/>
              </a:rPr>
              <a:t>*</a:t>
            </a:r>
            <a:r>
              <a:rPr lang="en-US" dirty="0" err="1" smtClean="0">
                <a:latin typeface="Consolas" pitchFamily="49" charset="0"/>
              </a:rPr>
              <a:t>type_size</a:t>
            </a:r>
            <a:r>
              <a:rPr lang="en-US" dirty="0" smtClean="0">
                <a:latin typeface="Consolas" pitchFamily="49" charset="0"/>
              </a:rPr>
              <a:t> &lt; MPIR_ALLGATHER_SHORT_MSG) {</a:t>
            </a:r>
          </a:p>
          <a:p>
            <a:pPr>
              <a:buNone/>
            </a:pPr>
            <a:r>
              <a:rPr lang="en-US" dirty="0" smtClean="0">
                <a:latin typeface="Consolas" pitchFamily="49" charset="0"/>
              </a:rPr>
              <a:t>        /* Short message and non-power-of-two no. of processes. Use</a:t>
            </a:r>
          </a:p>
          <a:p>
            <a:pPr>
              <a:buNone/>
            </a:pPr>
            <a:r>
              <a:rPr lang="en-US" dirty="0" smtClean="0">
                <a:latin typeface="Consolas" pitchFamily="49" charset="0"/>
              </a:rPr>
              <a:t>         * Bruck algorithm (see description above). */</a:t>
            </a:r>
          </a:p>
          <a:p>
            <a:pPr>
              <a:buNone/>
            </a:pPr>
            <a:r>
              <a:rPr lang="en-US" dirty="0" smtClean="0">
                <a:latin typeface="Consolas" pitchFamily="49" charset="0"/>
              </a:rPr>
              <a:t>	……</a:t>
            </a:r>
          </a:p>
          <a:p>
            <a:pPr>
              <a:buNone/>
            </a:pPr>
            <a:r>
              <a:rPr lang="en-US" dirty="0" smtClean="0">
                <a:latin typeface="Consolas" pitchFamily="49" charset="0"/>
              </a:rPr>
              <a:t>	else {  /* long message or medium-size message and non-power-of-two</a:t>
            </a:r>
          </a:p>
          <a:p>
            <a:pPr>
              <a:buNone/>
            </a:pPr>
            <a:r>
              <a:rPr lang="en-US" dirty="0" smtClean="0">
                <a:latin typeface="Consolas" pitchFamily="49" charset="0"/>
              </a:rPr>
              <a:t>             * no. of processes. use ring algorithm. */</a:t>
            </a:r>
          </a:p>
          <a:p>
            <a:pPr>
              <a:buNone/>
            </a:pPr>
            <a:r>
              <a:rPr lang="en-US" dirty="0" smtClean="0">
                <a:latin typeface="Consolas" pitchFamily="49" charset="0"/>
              </a:rPr>
              <a:t>	……</a:t>
            </a:r>
          </a:p>
        </p:txBody>
      </p:sp>
      <p:sp>
        <p:nvSpPr>
          <p:cNvPr id="6" name="Rounded Rectangle 5"/>
          <p:cNvSpPr/>
          <p:nvPr/>
        </p:nvSpPr>
        <p:spPr>
          <a:xfrm>
            <a:off x="4114800" y="1676400"/>
            <a:ext cx="4114800" cy="11430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solidFill>
                  <a:srgbClr val="FF0000"/>
                </a:solidFill>
                <a:latin typeface="Consolas" pitchFamily="49" charset="0"/>
              </a:rPr>
              <a:t>recvcount*comm_size*type_size</a:t>
            </a:r>
            <a:r>
              <a:rPr lang="en-US" dirty="0" smtClean="0">
                <a:latin typeface="Consolas" pitchFamily="49" charset="0"/>
              </a:rPr>
              <a:t> </a:t>
            </a:r>
            <a:r>
              <a:rPr lang="en-US" dirty="0" smtClean="0"/>
              <a:t>can easily overflow a 32-bit integer on large systems and fail the </a:t>
            </a:r>
            <a:r>
              <a:rPr lang="en-US" dirty="0" smtClean="0">
                <a:solidFill>
                  <a:srgbClr val="FF0000"/>
                </a:solidFill>
                <a:latin typeface="Consolas" pitchFamily="49" charset="0"/>
              </a:rPr>
              <a:t>if</a:t>
            </a:r>
            <a:r>
              <a:rPr lang="en-US" dirty="0" smtClean="0"/>
              <a:t> statement</a:t>
            </a:r>
            <a:endParaRPr lang="en-US" dirty="0"/>
          </a:p>
        </p:txBody>
      </p:sp>
      <p:sp>
        <p:nvSpPr>
          <p:cNvPr id="7" name="Slide Number Placeholder 6"/>
          <p:cNvSpPr>
            <a:spLocks noGrp="1"/>
          </p:cNvSpPr>
          <p:nvPr>
            <p:ph type="sldNum" sz="quarter" idx="12"/>
          </p:nvPr>
        </p:nvSpPr>
        <p:spPr/>
        <p:txBody>
          <a:bodyPr/>
          <a:lstStyle/>
          <a:p>
            <a:fld id="{A39B4162-AEFB-4770-944A-A55BB4716B6E}" type="slidenum">
              <a:rPr lang="en-US" smtClean="0"/>
              <a:pPr/>
              <a:t>6</a:t>
            </a:fld>
            <a:endParaRPr lang="en-US" dirty="0"/>
          </a:p>
        </p:txBody>
      </p:sp>
    </p:spTree>
    <p:extLst>
      <p:ext uri="{BB962C8B-B14F-4D97-AF65-F5344CB8AC3E}">
        <p14:creationId xmlns:p14="http://schemas.microsoft.com/office/powerpoint/2010/main" xmlns="" val="2427038255"/>
      </p:ext>
    </p:extLst>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Example Loop</a:t>
            </a:r>
            <a:endParaRPr lang="en-US" dirty="0"/>
          </a:p>
        </p:txBody>
      </p:sp>
      <p:sp>
        <p:nvSpPr>
          <p:cNvPr id="3" name="Content Placeholder 2"/>
          <p:cNvSpPr>
            <a:spLocks noGrp="1"/>
          </p:cNvSpPr>
          <p:nvPr>
            <p:ph idx="1"/>
          </p:nvPr>
        </p:nvSpPr>
        <p:spPr>
          <a:xfrm>
            <a:off x="457200" y="1600201"/>
            <a:ext cx="8229600" cy="1447799"/>
          </a:xfrm>
        </p:spPr>
        <p:txBody>
          <a:bodyPr>
            <a:normAutofit fontScale="77500" lnSpcReduction="20000"/>
          </a:bodyPr>
          <a:lstStyle/>
          <a:p>
            <a:r>
              <a:rPr lang="en-US" dirty="0" smtClean="0"/>
              <a:t>A loop to fetch keys for a </a:t>
            </a:r>
            <a:r>
              <a:rPr lang="en-US" i="1" dirty="0" smtClean="0"/>
              <a:t>get</a:t>
            </a:r>
            <a:r>
              <a:rPr lang="en-US" dirty="0" smtClean="0"/>
              <a:t> command from an array of tokens extracted from a string by </a:t>
            </a:r>
            <a:r>
              <a:rPr lang="en-US" i="1" dirty="0" err="1" smtClean="0"/>
              <a:t>tokenize_command</a:t>
            </a:r>
            <a:endParaRPr lang="en-US" i="1" dirty="0" smtClean="0"/>
          </a:p>
          <a:p>
            <a:r>
              <a:rPr lang="en-US" dirty="0" smtClean="0"/>
              <a:t>The number of iterations is determined by the number of keys in the command</a:t>
            </a:r>
          </a:p>
          <a:p>
            <a:pPr marL="0" indent="0">
              <a:buNone/>
            </a:pPr>
            <a:endParaRPr lang="en-US" dirty="0"/>
          </a:p>
        </p:txBody>
      </p:sp>
      <p:sp>
        <p:nvSpPr>
          <p:cNvPr id="6" name="TextBox 5"/>
          <p:cNvSpPr txBox="1"/>
          <p:nvPr/>
        </p:nvSpPr>
        <p:spPr>
          <a:xfrm>
            <a:off x="1981200" y="2895600"/>
            <a:ext cx="5439310" cy="2031325"/>
          </a:xfrm>
          <a:prstGeom prst="rect">
            <a:avLst/>
          </a:prstGeom>
          <a:noFill/>
        </p:spPr>
        <p:txBody>
          <a:bodyPr wrap="none" rtlCol="0">
            <a:spAutoFit/>
          </a:bodyPr>
          <a:lstStyle/>
          <a:p>
            <a:pPr lvl="0"/>
            <a:r>
              <a:rPr lang="en-US" dirty="0">
                <a:solidFill>
                  <a:prstClr val="black"/>
                </a:solidFill>
                <a:latin typeface="Comic Sans MS" panose="030F0702030302020204" pitchFamily="66" charset="0"/>
              </a:rPr>
              <a:t>void </a:t>
            </a:r>
            <a:r>
              <a:rPr lang="en-US" dirty="0" err="1">
                <a:solidFill>
                  <a:prstClr val="black"/>
                </a:solidFill>
                <a:latin typeface="Comic Sans MS" panose="030F0702030302020204" pitchFamily="66" charset="0"/>
              </a:rPr>
              <a:t>process_get_command</a:t>
            </a:r>
            <a:r>
              <a:rPr lang="en-US" dirty="0">
                <a:solidFill>
                  <a:prstClr val="black"/>
                </a:solidFill>
                <a:latin typeface="Comic Sans MS" panose="030F0702030302020204" pitchFamily="66" charset="0"/>
              </a:rPr>
              <a:t>(</a:t>
            </a:r>
            <a:r>
              <a:rPr lang="en-US" dirty="0" err="1">
                <a:solidFill>
                  <a:prstClr val="black"/>
                </a:solidFill>
                <a:latin typeface="Comic Sans MS" panose="030F0702030302020204" pitchFamily="66" charset="0"/>
              </a:rPr>
              <a:t>token_t</a:t>
            </a:r>
            <a:r>
              <a:rPr lang="en-US" dirty="0">
                <a:solidFill>
                  <a:prstClr val="black"/>
                </a:solidFill>
                <a:latin typeface="Comic Sans MS" panose="030F0702030302020204" pitchFamily="66" charset="0"/>
              </a:rPr>
              <a:t> *tokens,…) </a:t>
            </a:r>
            <a:r>
              <a:rPr lang="en-US" dirty="0" smtClean="0">
                <a:solidFill>
                  <a:prstClr val="black"/>
                </a:solidFill>
                <a:latin typeface="Comic Sans MS" panose="030F0702030302020204" pitchFamily="66" charset="0"/>
              </a:rPr>
              <a:t>{</a:t>
            </a:r>
          </a:p>
          <a:p>
            <a:pPr lvl="0"/>
            <a:r>
              <a:rPr lang="en-US" dirty="0" smtClean="0">
                <a:solidFill>
                  <a:prstClr val="black"/>
                </a:solidFill>
                <a:latin typeface="Comic Sans MS" panose="030F0702030302020204" pitchFamily="66" charset="0"/>
              </a:rPr>
              <a:t>    </a:t>
            </a:r>
            <a:r>
              <a:rPr lang="en-US" dirty="0" err="1" smtClean="0">
                <a:solidFill>
                  <a:prstClr val="black"/>
                </a:solidFill>
                <a:latin typeface="Comic Sans MS" panose="030F0702030302020204" pitchFamily="66" charset="0"/>
              </a:rPr>
              <a:t>token_t</a:t>
            </a:r>
            <a:r>
              <a:rPr lang="en-US" dirty="0" smtClean="0">
                <a:solidFill>
                  <a:prstClr val="black"/>
                </a:solidFill>
                <a:latin typeface="Comic Sans MS" panose="030F0702030302020204" pitchFamily="66" charset="0"/>
              </a:rPr>
              <a:t> </a:t>
            </a:r>
            <a:r>
              <a:rPr lang="en-US" dirty="0">
                <a:solidFill>
                  <a:prstClr val="black"/>
                </a:solidFill>
                <a:latin typeface="Comic Sans MS" panose="030F0702030302020204" pitchFamily="66" charset="0"/>
              </a:rPr>
              <a:t>*</a:t>
            </a:r>
            <a:r>
              <a:rPr lang="en-US" dirty="0" err="1">
                <a:solidFill>
                  <a:prstClr val="black"/>
                </a:solidFill>
                <a:latin typeface="Comic Sans MS" panose="030F0702030302020204" pitchFamily="66" charset="0"/>
              </a:rPr>
              <a:t>key_token</a:t>
            </a:r>
            <a:r>
              <a:rPr lang="en-US" dirty="0">
                <a:solidFill>
                  <a:prstClr val="black"/>
                </a:solidFill>
                <a:latin typeface="Comic Sans MS" panose="030F0702030302020204" pitchFamily="66" charset="0"/>
              </a:rPr>
              <a:t> = &amp;tokens[KEY_TOKEN</a:t>
            </a:r>
            <a:r>
              <a:rPr lang="en-US" dirty="0" smtClean="0">
                <a:solidFill>
                  <a:prstClr val="black"/>
                </a:solidFill>
                <a:latin typeface="Comic Sans MS" panose="030F0702030302020204" pitchFamily="66" charset="0"/>
              </a:rPr>
              <a:t>];</a:t>
            </a:r>
          </a:p>
          <a:p>
            <a:pPr lvl="0"/>
            <a:r>
              <a:rPr lang="en-US" dirty="0" smtClean="0">
                <a:solidFill>
                  <a:srgbClr val="FF0000"/>
                </a:solidFill>
                <a:latin typeface="Comic Sans MS" panose="030F0702030302020204" pitchFamily="66" charset="0"/>
              </a:rPr>
              <a:t>    while</a:t>
            </a:r>
            <a:r>
              <a:rPr lang="en-US" dirty="0" smtClean="0">
                <a:solidFill>
                  <a:prstClr val="black"/>
                </a:solidFill>
                <a:latin typeface="Comic Sans MS" panose="030F0702030302020204" pitchFamily="66" charset="0"/>
              </a:rPr>
              <a:t> (</a:t>
            </a:r>
            <a:r>
              <a:rPr lang="en-US" dirty="0" err="1">
                <a:solidFill>
                  <a:prstClr val="black"/>
                </a:solidFill>
                <a:latin typeface="Comic Sans MS" panose="030F0702030302020204" pitchFamily="66" charset="0"/>
              </a:rPr>
              <a:t>key_token</a:t>
            </a:r>
            <a:r>
              <a:rPr lang="en-US" dirty="0">
                <a:solidFill>
                  <a:prstClr val="black"/>
                </a:solidFill>
                <a:latin typeface="Comic Sans MS" panose="030F0702030302020204" pitchFamily="66" charset="0"/>
              </a:rPr>
              <a:t>-&gt;length != 0) {</a:t>
            </a:r>
          </a:p>
          <a:p>
            <a:pPr lvl="0"/>
            <a:r>
              <a:rPr lang="en-US" dirty="0" smtClean="0">
                <a:solidFill>
                  <a:prstClr val="black"/>
                </a:solidFill>
                <a:latin typeface="Comic Sans MS" panose="030F0702030302020204" pitchFamily="66" charset="0"/>
              </a:rPr>
              <a:t>        /* </a:t>
            </a:r>
            <a:r>
              <a:rPr lang="en-US" dirty="0">
                <a:solidFill>
                  <a:prstClr val="black"/>
                </a:solidFill>
                <a:latin typeface="Comic Sans MS" panose="030F0702030302020204" pitchFamily="66" charset="0"/>
              </a:rPr>
              <a:t>retrieve the key from cache */</a:t>
            </a:r>
          </a:p>
          <a:p>
            <a:pPr lvl="0"/>
            <a:r>
              <a:rPr lang="en-US" dirty="0" smtClean="0">
                <a:solidFill>
                  <a:prstClr val="black"/>
                </a:solidFill>
                <a:latin typeface="Comic Sans MS" panose="030F0702030302020204" pitchFamily="66" charset="0"/>
              </a:rPr>
              <a:t>        </a:t>
            </a:r>
            <a:r>
              <a:rPr lang="en-US" dirty="0" err="1" smtClean="0">
                <a:solidFill>
                  <a:prstClr val="black"/>
                </a:solidFill>
                <a:latin typeface="Comic Sans MS" panose="030F0702030302020204" pitchFamily="66" charset="0"/>
              </a:rPr>
              <a:t>key_token</a:t>
            </a:r>
            <a:r>
              <a:rPr lang="en-US" dirty="0" smtClean="0">
                <a:solidFill>
                  <a:prstClr val="black"/>
                </a:solidFill>
                <a:latin typeface="Comic Sans MS" panose="030F0702030302020204" pitchFamily="66" charset="0"/>
              </a:rPr>
              <a:t>++;</a:t>
            </a:r>
          </a:p>
          <a:p>
            <a:pPr lvl="0"/>
            <a:r>
              <a:rPr lang="en-US" dirty="0" smtClean="0">
                <a:solidFill>
                  <a:prstClr val="black"/>
                </a:solidFill>
                <a:latin typeface="Comic Sans MS" panose="030F0702030302020204" pitchFamily="66" charset="0"/>
              </a:rPr>
              <a:t>    }</a:t>
            </a:r>
            <a:endParaRPr lang="en-US" dirty="0">
              <a:solidFill>
                <a:prstClr val="black"/>
              </a:solidFill>
              <a:latin typeface="Comic Sans MS" panose="030F0702030302020204" pitchFamily="66" charset="0"/>
            </a:endParaRPr>
          </a:p>
          <a:p>
            <a:pPr lvl="0"/>
            <a:r>
              <a:rPr lang="en-US" dirty="0" smtClean="0">
                <a:solidFill>
                  <a:prstClr val="black"/>
                </a:solidFill>
                <a:latin typeface="Comic Sans MS" panose="030F0702030302020204" pitchFamily="66" charset="0"/>
              </a:rPr>
              <a:t>}</a:t>
            </a:r>
            <a:endParaRPr lang="en-US" dirty="0"/>
          </a:p>
        </p:txBody>
      </p:sp>
      <p:graphicFrame>
        <p:nvGraphicFramePr>
          <p:cNvPr id="7" name="Content Placeholder 7"/>
          <p:cNvGraphicFramePr>
            <a:graphicFrameLocks/>
          </p:cNvGraphicFramePr>
          <p:nvPr>
            <p:extLst>
              <p:ext uri="{D42A27DB-BD31-4B8C-83A1-F6EECF244321}">
                <p14:modId xmlns:p14="http://schemas.microsoft.com/office/powerpoint/2010/main" xmlns="" val="1040795575"/>
              </p:ext>
            </p:extLst>
          </p:nvPr>
        </p:nvGraphicFramePr>
        <p:xfrm>
          <a:off x="990600" y="4953000"/>
          <a:ext cx="7391400" cy="1483360"/>
        </p:xfrm>
        <a:graphic>
          <a:graphicData uri="http://schemas.openxmlformats.org/drawingml/2006/table">
            <a:tbl>
              <a:tblPr firstRow="1" bandRow="1">
                <a:tableStyleId>{21E4AEA4-8DFA-4A89-87EB-49C32662AFE0}</a:tableStyleId>
              </a:tblPr>
              <a:tblGrid>
                <a:gridCol w="1143000"/>
                <a:gridCol w="6248400"/>
              </a:tblGrid>
              <a:tr h="370840">
                <a:tc>
                  <a:txBody>
                    <a:bodyPr/>
                    <a:lstStyle/>
                    <a:p>
                      <a:r>
                        <a:rPr lang="en-US" sz="1800" dirty="0" smtClean="0"/>
                        <a:t>Iterations</a:t>
                      </a:r>
                      <a:endParaRPr lang="en-US" sz="1800" dirty="0"/>
                    </a:p>
                  </a:txBody>
                  <a:tcPr/>
                </a:tc>
                <a:tc>
                  <a:txBody>
                    <a:bodyPr/>
                    <a:lstStyle/>
                    <a:p>
                      <a:r>
                        <a:rPr lang="en-US" sz="1800" dirty="0" smtClean="0"/>
                        <a:t>Differential Set</a:t>
                      </a:r>
                      <a:endParaRPr lang="en-US" sz="1800" dirty="0"/>
                    </a:p>
                  </a:txBody>
                  <a:tcPr/>
                </a:tc>
              </a:tr>
              <a:tr h="370840">
                <a:tc>
                  <a:txBody>
                    <a:bodyPr/>
                    <a:lstStyle/>
                    <a:p>
                      <a:r>
                        <a:rPr lang="en-US" sz="1800" dirty="0" smtClean="0"/>
                        <a:t>3</a:t>
                      </a:r>
                      <a:endParaRPr lang="en-US"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aseline="0" dirty="0" err="1" smtClean="0"/>
                        <a:t>cmd</a:t>
                      </a:r>
                      <a:r>
                        <a:rPr lang="en-US" sz="1800" baseline="0" dirty="0" smtClean="0"/>
                        <a:t>[8] =</a:t>
                      </a:r>
                      <a:r>
                        <a:rPr lang="en-US" sz="1800" dirty="0" smtClean="0"/>
                        <a:t> ‘ ‘ ˄ </a:t>
                      </a:r>
                      <a:r>
                        <a:rPr lang="en-US" sz="1800" dirty="0" err="1" smtClean="0"/>
                        <a:t>cmd</a:t>
                      </a:r>
                      <a:r>
                        <a:rPr lang="en-US" sz="1800" dirty="0" smtClean="0"/>
                        <a:t>[9] ≠ ‘ ‘ ˄ </a:t>
                      </a:r>
                      <a:r>
                        <a:rPr lang="en-US" sz="1800" dirty="0" err="1" smtClean="0"/>
                        <a:t>cmd</a:t>
                      </a:r>
                      <a:r>
                        <a:rPr lang="en-US" sz="1800" dirty="0" smtClean="0"/>
                        <a:t>[10] ≠ ‘ ‘</a:t>
                      </a:r>
                      <a:endParaRPr lang="en-US" sz="1800" dirty="0" smtClean="0">
                        <a:latin typeface="Cousine" panose="02070409020205020404" pitchFamily="49" charset="0"/>
                        <a:cs typeface="Cousine" panose="02070409020205020404" pitchFamily="49" charset="0"/>
                      </a:endParaRPr>
                    </a:p>
                  </a:txBody>
                  <a:tcPr/>
                </a:tc>
              </a:tr>
              <a:tr h="370840">
                <a:tc>
                  <a:txBody>
                    <a:bodyPr/>
                    <a:lstStyle/>
                    <a:p>
                      <a:r>
                        <a:rPr lang="en-US" sz="1800" dirty="0" smtClean="0"/>
                        <a:t>4</a:t>
                      </a:r>
                      <a:endParaRPr lang="en-US"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aseline="0" dirty="0" err="1" smtClean="0"/>
                        <a:t>cmd</a:t>
                      </a:r>
                      <a:r>
                        <a:rPr lang="en-US" sz="1800" baseline="0" dirty="0" smtClean="0"/>
                        <a:t>[11] =</a:t>
                      </a:r>
                      <a:r>
                        <a:rPr lang="en-US" sz="1800" dirty="0" smtClean="0"/>
                        <a:t> ‘ ‘ ˄ </a:t>
                      </a:r>
                      <a:r>
                        <a:rPr lang="en-US" sz="1800" dirty="0" err="1" smtClean="0"/>
                        <a:t>cmd</a:t>
                      </a:r>
                      <a:r>
                        <a:rPr lang="en-US" sz="1800" dirty="0" smtClean="0"/>
                        <a:t>[12] ≠ ‘ ‘ ˄ </a:t>
                      </a:r>
                      <a:r>
                        <a:rPr lang="en-US" sz="1800" dirty="0" err="1" smtClean="0"/>
                        <a:t>cmd</a:t>
                      </a:r>
                      <a:r>
                        <a:rPr lang="en-US" sz="1800" dirty="0" smtClean="0"/>
                        <a:t>[13] ≠ ‘ ‘</a:t>
                      </a:r>
                      <a:endParaRPr lang="en-US" sz="1800" dirty="0" smtClean="0">
                        <a:latin typeface="Cousine" panose="02070409020205020404" pitchFamily="49" charset="0"/>
                        <a:cs typeface="Cousine" panose="02070409020205020404" pitchFamily="49" charset="0"/>
                      </a:endParaRPr>
                    </a:p>
                  </a:txBody>
                  <a:tcPr/>
                </a:tc>
              </a:tr>
              <a:tr h="370840">
                <a:tc>
                  <a:txBody>
                    <a:bodyPr/>
                    <a:lstStyle/>
                    <a:p>
                      <a:r>
                        <a:rPr lang="en-US" sz="1800" dirty="0" smtClean="0"/>
                        <a:t>5</a:t>
                      </a:r>
                      <a:endParaRPr lang="en-US"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aseline="0" dirty="0" err="1" smtClean="0"/>
                        <a:t>cmd</a:t>
                      </a:r>
                      <a:r>
                        <a:rPr lang="en-US" sz="1800" baseline="0" dirty="0" smtClean="0"/>
                        <a:t>[14] =</a:t>
                      </a:r>
                      <a:r>
                        <a:rPr lang="en-US" sz="1800" dirty="0" smtClean="0"/>
                        <a:t> ‘ ‘ ˄ </a:t>
                      </a:r>
                      <a:r>
                        <a:rPr lang="en-US" sz="1800" dirty="0" err="1" smtClean="0"/>
                        <a:t>cmd</a:t>
                      </a:r>
                      <a:r>
                        <a:rPr lang="en-US" sz="1800" dirty="0" smtClean="0"/>
                        <a:t>[15] ≠ ‘ ‘ ˄ </a:t>
                      </a:r>
                      <a:r>
                        <a:rPr lang="en-US" sz="1800" dirty="0" err="1" smtClean="0"/>
                        <a:t>cmd</a:t>
                      </a:r>
                      <a:r>
                        <a:rPr lang="en-US" sz="1800" dirty="0" smtClean="0"/>
                        <a:t>[16] ≠ ‘ ‘</a:t>
                      </a:r>
                      <a:endParaRPr lang="en-US" sz="1800" dirty="0" smtClean="0">
                        <a:latin typeface="Cousine" panose="02070409020205020404" pitchFamily="49" charset="0"/>
                        <a:cs typeface="Cousine" panose="02070409020205020404" pitchFamily="49" charset="0"/>
                      </a:endParaRPr>
                    </a:p>
                  </a:txBody>
                  <a:tcPr/>
                </a:tc>
              </a:tr>
            </a:tbl>
          </a:graphicData>
        </a:graphic>
      </p:graphicFrame>
      <p:sp>
        <p:nvSpPr>
          <p:cNvPr id="8" name="Slide Number Placeholder 7"/>
          <p:cNvSpPr>
            <a:spLocks noGrp="1"/>
          </p:cNvSpPr>
          <p:nvPr>
            <p:ph type="sldNum" sz="quarter" idx="12"/>
          </p:nvPr>
        </p:nvSpPr>
        <p:spPr/>
        <p:txBody>
          <a:bodyPr/>
          <a:lstStyle/>
          <a:p>
            <a:fld id="{A39B4162-AEFB-4770-944A-A55BB4716B6E}" type="slidenum">
              <a:rPr lang="en-US" smtClean="0"/>
              <a:pPr/>
              <a:t>60</a:t>
            </a:fld>
            <a:endParaRPr lang="en-US" dirty="0"/>
          </a:p>
        </p:txBody>
      </p:sp>
    </p:spTree>
    <p:extLst>
      <p:ext uri="{BB962C8B-B14F-4D97-AF65-F5344CB8AC3E}">
        <p14:creationId xmlns:p14="http://schemas.microsoft.com/office/powerpoint/2010/main" xmlns="" val="420791447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Assembly Path Condition</a:t>
            </a:r>
            <a:endParaRPr lang="en-US" dirty="0"/>
          </a:p>
        </p:txBody>
      </p:sp>
      <p:sp>
        <p:nvSpPr>
          <p:cNvPr id="3" name="Content Placeholder 2"/>
          <p:cNvSpPr>
            <a:spLocks noGrp="1"/>
          </p:cNvSpPr>
          <p:nvPr>
            <p:ph idx="1"/>
          </p:nvPr>
        </p:nvSpPr>
        <p:spPr/>
        <p:txBody>
          <a:bodyPr>
            <a:normAutofit/>
          </a:bodyPr>
          <a:lstStyle/>
          <a:p>
            <a:r>
              <a:rPr lang="en-US" dirty="0" smtClean="0"/>
              <a:t>Concatenate the base path condition and all differential sets to form the N-iteration path condition</a:t>
            </a:r>
          </a:p>
          <a:p>
            <a:r>
              <a:rPr lang="en-US" dirty="0" smtClean="0"/>
              <a:t>If there are contradictive constraints in two consecutive differential sets, keep the latest constraints</a:t>
            </a:r>
          </a:p>
          <a:p>
            <a:pPr>
              <a:buNone/>
            </a:pPr>
            <a:endParaRPr lang="en-US" dirty="0"/>
          </a:p>
        </p:txBody>
      </p:sp>
      <p:sp>
        <p:nvSpPr>
          <p:cNvPr id="5" name="Rectangle 4"/>
          <p:cNvSpPr/>
          <p:nvPr/>
        </p:nvSpPr>
        <p:spPr>
          <a:xfrm>
            <a:off x="2209800" y="4876800"/>
            <a:ext cx="14478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D1</a:t>
            </a:r>
            <a:endParaRPr lang="en-US" b="1" dirty="0">
              <a:solidFill>
                <a:schemeClr val="tx1"/>
              </a:solidFill>
            </a:endParaRPr>
          </a:p>
        </p:txBody>
      </p:sp>
      <p:sp>
        <p:nvSpPr>
          <p:cNvPr id="6" name="Rectangle 5"/>
          <p:cNvSpPr/>
          <p:nvPr/>
        </p:nvSpPr>
        <p:spPr>
          <a:xfrm>
            <a:off x="3657600" y="4876800"/>
            <a:ext cx="3810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4038600" y="5181600"/>
            <a:ext cx="12954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D2</a:t>
            </a:r>
            <a:endParaRPr lang="en-US" b="1" dirty="0">
              <a:solidFill>
                <a:schemeClr val="tx1"/>
              </a:solidFill>
            </a:endParaRPr>
          </a:p>
        </p:txBody>
      </p:sp>
      <p:sp>
        <p:nvSpPr>
          <p:cNvPr id="8" name="Rectangle 7"/>
          <p:cNvSpPr/>
          <p:nvPr/>
        </p:nvSpPr>
        <p:spPr>
          <a:xfrm>
            <a:off x="3657600" y="5181600"/>
            <a:ext cx="381000" cy="2286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5715000" y="5486400"/>
            <a:ext cx="13716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D3</a:t>
            </a:r>
            <a:endParaRPr lang="en-US" b="1" dirty="0">
              <a:solidFill>
                <a:schemeClr val="tx1"/>
              </a:solidFill>
            </a:endParaRPr>
          </a:p>
        </p:txBody>
      </p:sp>
      <p:sp>
        <p:nvSpPr>
          <p:cNvPr id="10" name="Rectangle 9"/>
          <p:cNvSpPr/>
          <p:nvPr/>
        </p:nvSpPr>
        <p:spPr>
          <a:xfrm>
            <a:off x="5334000" y="5486400"/>
            <a:ext cx="381000" cy="2286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5334000" y="5181600"/>
            <a:ext cx="3810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2209800" y="6096000"/>
            <a:ext cx="14478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D1</a:t>
            </a:r>
            <a:endParaRPr lang="en-US" b="1" dirty="0">
              <a:solidFill>
                <a:schemeClr val="tx1"/>
              </a:solidFill>
            </a:endParaRPr>
          </a:p>
        </p:txBody>
      </p:sp>
      <p:sp>
        <p:nvSpPr>
          <p:cNvPr id="13" name="Rectangle 12"/>
          <p:cNvSpPr/>
          <p:nvPr/>
        </p:nvSpPr>
        <p:spPr>
          <a:xfrm>
            <a:off x="3657600" y="6096000"/>
            <a:ext cx="381000" cy="2286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038600" y="6096000"/>
            <a:ext cx="12954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D2</a:t>
            </a:r>
            <a:endParaRPr lang="en-US" b="1" dirty="0">
              <a:solidFill>
                <a:schemeClr val="tx1"/>
              </a:solidFill>
            </a:endParaRPr>
          </a:p>
        </p:txBody>
      </p:sp>
      <p:sp>
        <p:nvSpPr>
          <p:cNvPr id="15" name="Rectangle 14"/>
          <p:cNvSpPr/>
          <p:nvPr/>
        </p:nvSpPr>
        <p:spPr>
          <a:xfrm>
            <a:off x="5334000" y="6096000"/>
            <a:ext cx="381000" cy="2286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715000" y="6096000"/>
            <a:ext cx="13716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D3</a:t>
            </a:r>
            <a:endParaRPr lang="en-US" b="1" dirty="0">
              <a:solidFill>
                <a:schemeClr val="tx1"/>
              </a:solidFill>
            </a:endParaRPr>
          </a:p>
        </p:txBody>
      </p:sp>
      <p:cxnSp>
        <p:nvCxnSpPr>
          <p:cNvPr id="19" name="Straight Connector 18"/>
          <p:cNvCxnSpPr/>
          <p:nvPr/>
        </p:nvCxnSpPr>
        <p:spPr>
          <a:xfrm>
            <a:off x="990600" y="5943600"/>
            <a:ext cx="7010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066800" y="5410200"/>
            <a:ext cx="439544" cy="707886"/>
          </a:xfrm>
          <a:prstGeom prst="rect">
            <a:avLst/>
          </a:prstGeom>
          <a:noFill/>
        </p:spPr>
        <p:txBody>
          <a:bodyPr wrap="none" rtlCol="0">
            <a:spAutoFit/>
          </a:bodyPr>
          <a:lstStyle/>
          <a:p>
            <a:r>
              <a:rPr lang="en-US" sz="4000" dirty="0" smtClean="0"/>
              <a:t>+</a:t>
            </a:r>
            <a:endParaRPr lang="en-US" sz="4000" dirty="0"/>
          </a:p>
        </p:txBody>
      </p:sp>
      <p:sp>
        <p:nvSpPr>
          <p:cNvPr id="21" name="Slide Number Placeholder 20"/>
          <p:cNvSpPr>
            <a:spLocks noGrp="1"/>
          </p:cNvSpPr>
          <p:nvPr>
            <p:ph type="sldNum" sz="quarter" idx="12"/>
          </p:nvPr>
        </p:nvSpPr>
        <p:spPr/>
        <p:txBody>
          <a:bodyPr/>
          <a:lstStyle/>
          <a:p>
            <a:fld id="{A39B4162-AEFB-4770-944A-A55BB4716B6E}" type="slidenum">
              <a:rPr lang="en-US" smtClean="0"/>
              <a:pPr/>
              <a:t>61</a:t>
            </a:fld>
            <a:endParaRPr lang="en-US"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Example Loop</a:t>
            </a:r>
            <a:endParaRPr lang="en-US" dirty="0"/>
          </a:p>
        </p:txBody>
      </p:sp>
      <p:sp>
        <p:nvSpPr>
          <p:cNvPr id="3" name="Content Placeholder 2"/>
          <p:cNvSpPr>
            <a:spLocks noGrp="1"/>
          </p:cNvSpPr>
          <p:nvPr>
            <p:ph idx="1"/>
          </p:nvPr>
        </p:nvSpPr>
        <p:spPr>
          <a:xfrm>
            <a:off x="457200" y="1600201"/>
            <a:ext cx="8229600" cy="1447799"/>
          </a:xfrm>
        </p:spPr>
        <p:txBody>
          <a:bodyPr>
            <a:normAutofit fontScale="77500" lnSpcReduction="20000"/>
          </a:bodyPr>
          <a:lstStyle/>
          <a:p>
            <a:r>
              <a:rPr lang="en-US" dirty="0" smtClean="0"/>
              <a:t>A loop to fetch keys for a </a:t>
            </a:r>
            <a:r>
              <a:rPr lang="en-US" i="1" dirty="0" smtClean="0"/>
              <a:t>get</a:t>
            </a:r>
            <a:r>
              <a:rPr lang="en-US" dirty="0" smtClean="0"/>
              <a:t> command from an array of tokens extracted from a string by </a:t>
            </a:r>
            <a:r>
              <a:rPr lang="en-US" i="1" dirty="0" err="1" smtClean="0"/>
              <a:t>tokenize_command</a:t>
            </a:r>
            <a:endParaRPr lang="en-US" i="1" dirty="0" smtClean="0"/>
          </a:p>
          <a:p>
            <a:r>
              <a:rPr lang="en-US" dirty="0" smtClean="0"/>
              <a:t>The number of iterations is determined by the number of keys in the command</a:t>
            </a:r>
          </a:p>
          <a:p>
            <a:pPr marL="0" indent="0">
              <a:buNone/>
            </a:pPr>
            <a:endParaRPr lang="en-US" dirty="0"/>
          </a:p>
        </p:txBody>
      </p:sp>
      <p:sp>
        <p:nvSpPr>
          <p:cNvPr id="6" name="TextBox 5"/>
          <p:cNvSpPr txBox="1"/>
          <p:nvPr/>
        </p:nvSpPr>
        <p:spPr>
          <a:xfrm>
            <a:off x="1981200" y="2895600"/>
            <a:ext cx="5439310" cy="2031325"/>
          </a:xfrm>
          <a:prstGeom prst="rect">
            <a:avLst/>
          </a:prstGeom>
          <a:noFill/>
        </p:spPr>
        <p:txBody>
          <a:bodyPr wrap="none" rtlCol="0">
            <a:spAutoFit/>
          </a:bodyPr>
          <a:lstStyle/>
          <a:p>
            <a:pPr lvl="0"/>
            <a:r>
              <a:rPr lang="en-US" dirty="0">
                <a:solidFill>
                  <a:prstClr val="black"/>
                </a:solidFill>
                <a:latin typeface="Comic Sans MS" panose="030F0702030302020204" pitchFamily="66" charset="0"/>
              </a:rPr>
              <a:t>void </a:t>
            </a:r>
            <a:r>
              <a:rPr lang="en-US" dirty="0" err="1">
                <a:solidFill>
                  <a:prstClr val="black"/>
                </a:solidFill>
                <a:latin typeface="Comic Sans MS" panose="030F0702030302020204" pitchFamily="66" charset="0"/>
              </a:rPr>
              <a:t>process_get_command</a:t>
            </a:r>
            <a:r>
              <a:rPr lang="en-US" dirty="0">
                <a:solidFill>
                  <a:prstClr val="black"/>
                </a:solidFill>
                <a:latin typeface="Comic Sans MS" panose="030F0702030302020204" pitchFamily="66" charset="0"/>
              </a:rPr>
              <a:t>(</a:t>
            </a:r>
            <a:r>
              <a:rPr lang="en-US" dirty="0" err="1">
                <a:solidFill>
                  <a:prstClr val="black"/>
                </a:solidFill>
                <a:latin typeface="Comic Sans MS" panose="030F0702030302020204" pitchFamily="66" charset="0"/>
              </a:rPr>
              <a:t>token_t</a:t>
            </a:r>
            <a:r>
              <a:rPr lang="en-US" dirty="0">
                <a:solidFill>
                  <a:prstClr val="black"/>
                </a:solidFill>
                <a:latin typeface="Comic Sans MS" panose="030F0702030302020204" pitchFamily="66" charset="0"/>
              </a:rPr>
              <a:t> *tokens,…) </a:t>
            </a:r>
            <a:r>
              <a:rPr lang="en-US" dirty="0" smtClean="0">
                <a:solidFill>
                  <a:prstClr val="black"/>
                </a:solidFill>
                <a:latin typeface="Comic Sans MS" panose="030F0702030302020204" pitchFamily="66" charset="0"/>
              </a:rPr>
              <a:t>{</a:t>
            </a:r>
          </a:p>
          <a:p>
            <a:pPr lvl="0"/>
            <a:r>
              <a:rPr lang="en-US" dirty="0" smtClean="0">
                <a:solidFill>
                  <a:prstClr val="black"/>
                </a:solidFill>
                <a:latin typeface="Comic Sans MS" panose="030F0702030302020204" pitchFamily="66" charset="0"/>
              </a:rPr>
              <a:t>    </a:t>
            </a:r>
            <a:r>
              <a:rPr lang="en-US" dirty="0" err="1" smtClean="0">
                <a:solidFill>
                  <a:prstClr val="black"/>
                </a:solidFill>
                <a:latin typeface="Comic Sans MS" panose="030F0702030302020204" pitchFamily="66" charset="0"/>
              </a:rPr>
              <a:t>token_t</a:t>
            </a:r>
            <a:r>
              <a:rPr lang="en-US" dirty="0" smtClean="0">
                <a:solidFill>
                  <a:prstClr val="black"/>
                </a:solidFill>
                <a:latin typeface="Comic Sans MS" panose="030F0702030302020204" pitchFamily="66" charset="0"/>
              </a:rPr>
              <a:t> </a:t>
            </a:r>
            <a:r>
              <a:rPr lang="en-US" dirty="0">
                <a:solidFill>
                  <a:prstClr val="black"/>
                </a:solidFill>
                <a:latin typeface="Comic Sans MS" panose="030F0702030302020204" pitchFamily="66" charset="0"/>
              </a:rPr>
              <a:t>*</a:t>
            </a:r>
            <a:r>
              <a:rPr lang="en-US" dirty="0" err="1">
                <a:solidFill>
                  <a:prstClr val="black"/>
                </a:solidFill>
                <a:latin typeface="Comic Sans MS" panose="030F0702030302020204" pitchFamily="66" charset="0"/>
              </a:rPr>
              <a:t>key_token</a:t>
            </a:r>
            <a:r>
              <a:rPr lang="en-US" dirty="0">
                <a:solidFill>
                  <a:prstClr val="black"/>
                </a:solidFill>
                <a:latin typeface="Comic Sans MS" panose="030F0702030302020204" pitchFamily="66" charset="0"/>
              </a:rPr>
              <a:t> = &amp;tokens[KEY_TOKEN</a:t>
            </a:r>
            <a:r>
              <a:rPr lang="en-US" dirty="0" smtClean="0">
                <a:solidFill>
                  <a:prstClr val="black"/>
                </a:solidFill>
                <a:latin typeface="Comic Sans MS" panose="030F0702030302020204" pitchFamily="66" charset="0"/>
              </a:rPr>
              <a:t>];</a:t>
            </a:r>
          </a:p>
          <a:p>
            <a:pPr lvl="0"/>
            <a:r>
              <a:rPr lang="en-US" dirty="0" smtClean="0">
                <a:solidFill>
                  <a:srgbClr val="FF0000"/>
                </a:solidFill>
                <a:latin typeface="Comic Sans MS" panose="030F0702030302020204" pitchFamily="66" charset="0"/>
              </a:rPr>
              <a:t>    while</a:t>
            </a:r>
            <a:r>
              <a:rPr lang="en-US" dirty="0" smtClean="0">
                <a:solidFill>
                  <a:prstClr val="black"/>
                </a:solidFill>
                <a:latin typeface="Comic Sans MS" panose="030F0702030302020204" pitchFamily="66" charset="0"/>
              </a:rPr>
              <a:t> (</a:t>
            </a:r>
            <a:r>
              <a:rPr lang="en-US" dirty="0" err="1">
                <a:solidFill>
                  <a:prstClr val="black"/>
                </a:solidFill>
                <a:latin typeface="Comic Sans MS" panose="030F0702030302020204" pitchFamily="66" charset="0"/>
              </a:rPr>
              <a:t>key_token</a:t>
            </a:r>
            <a:r>
              <a:rPr lang="en-US" dirty="0">
                <a:solidFill>
                  <a:prstClr val="black"/>
                </a:solidFill>
                <a:latin typeface="Comic Sans MS" panose="030F0702030302020204" pitchFamily="66" charset="0"/>
              </a:rPr>
              <a:t>-&gt;length != 0) {</a:t>
            </a:r>
          </a:p>
          <a:p>
            <a:pPr lvl="0"/>
            <a:r>
              <a:rPr lang="en-US" dirty="0" smtClean="0">
                <a:solidFill>
                  <a:prstClr val="black"/>
                </a:solidFill>
                <a:latin typeface="Comic Sans MS" panose="030F0702030302020204" pitchFamily="66" charset="0"/>
              </a:rPr>
              <a:t>        /* </a:t>
            </a:r>
            <a:r>
              <a:rPr lang="en-US" dirty="0">
                <a:solidFill>
                  <a:prstClr val="black"/>
                </a:solidFill>
                <a:latin typeface="Comic Sans MS" panose="030F0702030302020204" pitchFamily="66" charset="0"/>
              </a:rPr>
              <a:t>retrieve the key from cache */</a:t>
            </a:r>
          </a:p>
          <a:p>
            <a:pPr lvl="0"/>
            <a:r>
              <a:rPr lang="en-US" dirty="0" smtClean="0">
                <a:solidFill>
                  <a:prstClr val="black"/>
                </a:solidFill>
                <a:latin typeface="Comic Sans MS" panose="030F0702030302020204" pitchFamily="66" charset="0"/>
              </a:rPr>
              <a:t>        </a:t>
            </a:r>
            <a:r>
              <a:rPr lang="en-US" dirty="0" err="1" smtClean="0">
                <a:solidFill>
                  <a:prstClr val="black"/>
                </a:solidFill>
                <a:latin typeface="Comic Sans MS" panose="030F0702030302020204" pitchFamily="66" charset="0"/>
              </a:rPr>
              <a:t>key_token</a:t>
            </a:r>
            <a:r>
              <a:rPr lang="en-US" dirty="0" smtClean="0">
                <a:solidFill>
                  <a:prstClr val="black"/>
                </a:solidFill>
                <a:latin typeface="Comic Sans MS" panose="030F0702030302020204" pitchFamily="66" charset="0"/>
              </a:rPr>
              <a:t>++;</a:t>
            </a:r>
          </a:p>
          <a:p>
            <a:pPr lvl="0"/>
            <a:r>
              <a:rPr lang="en-US" dirty="0" smtClean="0">
                <a:solidFill>
                  <a:prstClr val="black"/>
                </a:solidFill>
                <a:latin typeface="Comic Sans MS" panose="030F0702030302020204" pitchFamily="66" charset="0"/>
              </a:rPr>
              <a:t>    }</a:t>
            </a:r>
            <a:endParaRPr lang="en-US" dirty="0">
              <a:solidFill>
                <a:prstClr val="black"/>
              </a:solidFill>
              <a:latin typeface="Comic Sans MS" panose="030F0702030302020204" pitchFamily="66" charset="0"/>
            </a:endParaRPr>
          </a:p>
          <a:p>
            <a:pPr lvl="0"/>
            <a:r>
              <a:rPr lang="en-US" dirty="0" smtClean="0">
                <a:solidFill>
                  <a:prstClr val="black"/>
                </a:solidFill>
                <a:latin typeface="Comic Sans MS" panose="030F0702030302020204" pitchFamily="66" charset="0"/>
              </a:rPr>
              <a:t>}</a:t>
            </a:r>
            <a:endParaRPr lang="en-US" dirty="0"/>
          </a:p>
        </p:txBody>
      </p:sp>
      <p:graphicFrame>
        <p:nvGraphicFramePr>
          <p:cNvPr id="7" name="Content Placeholder 7"/>
          <p:cNvGraphicFramePr>
            <a:graphicFrameLocks/>
          </p:cNvGraphicFramePr>
          <p:nvPr>
            <p:extLst>
              <p:ext uri="{D42A27DB-BD31-4B8C-83A1-F6EECF244321}">
                <p14:modId xmlns:p14="http://schemas.microsoft.com/office/powerpoint/2010/main" xmlns="" val="2658370127"/>
              </p:ext>
            </p:extLst>
          </p:nvPr>
        </p:nvGraphicFramePr>
        <p:xfrm>
          <a:off x="990600" y="4953000"/>
          <a:ext cx="7391400" cy="1681480"/>
        </p:xfrm>
        <a:graphic>
          <a:graphicData uri="http://schemas.openxmlformats.org/drawingml/2006/table">
            <a:tbl>
              <a:tblPr firstRow="1" bandRow="1">
                <a:tableStyleId>{5C22544A-7EE6-4342-B048-85BDC9FD1C3A}</a:tableStyleId>
              </a:tblPr>
              <a:tblGrid>
                <a:gridCol w="1143000"/>
                <a:gridCol w="6248400"/>
              </a:tblGrid>
              <a:tr h="370840">
                <a:tc>
                  <a:txBody>
                    <a:bodyPr/>
                    <a:lstStyle/>
                    <a:p>
                      <a:r>
                        <a:rPr lang="en-US" sz="1800" dirty="0" smtClean="0"/>
                        <a:t>Iterations</a:t>
                      </a:r>
                      <a:endParaRPr lang="en-US" sz="1800" dirty="0"/>
                    </a:p>
                  </a:txBody>
                  <a:tcPr/>
                </a:tc>
                <a:tc>
                  <a:txBody>
                    <a:bodyPr/>
                    <a:lstStyle/>
                    <a:p>
                      <a:r>
                        <a:rPr lang="en-US" sz="1800" dirty="0" smtClean="0"/>
                        <a:t>Path Condition</a:t>
                      </a:r>
                      <a:endParaRPr lang="en-US" sz="1800" dirty="0"/>
                    </a:p>
                  </a:txBody>
                  <a:tcPr/>
                </a:tc>
              </a:tr>
              <a:tr h="370840">
                <a:tc>
                  <a:txBody>
                    <a:bodyPr/>
                    <a:lstStyle/>
                    <a:p>
                      <a:r>
                        <a:rPr lang="en-US" sz="1800" dirty="0" smtClean="0"/>
                        <a:t>5</a:t>
                      </a:r>
                      <a:endParaRPr lang="en-US"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err="1" smtClean="0"/>
                        <a:t>cmd</a:t>
                      </a:r>
                      <a:r>
                        <a:rPr lang="en-US" sz="1600" dirty="0" smtClean="0"/>
                        <a:t>[0] = ‘g‘ ˄ </a:t>
                      </a:r>
                      <a:r>
                        <a:rPr lang="en-US" sz="1600" dirty="0" err="1" smtClean="0"/>
                        <a:t>cmd</a:t>
                      </a:r>
                      <a:r>
                        <a:rPr lang="en-US" sz="1600" dirty="0" smtClean="0"/>
                        <a:t>[1] = ‘e‘ ˄ </a:t>
                      </a:r>
                      <a:r>
                        <a:rPr lang="en-US" sz="1600" dirty="0" err="1" smtClean="0"/>
                        <a:t>cmd</a:t>
                      </a:r>
                      <a:r>
                        <a:rPr lang="en-US" sz="1600" dirty="0" smtClean="0"/>
                        <a:t>[2] = ‘t‘ ˄</a:t>
                      </a:r>
                      <a:r>
                        <a:rPr lang="en-US" sz="1600" baseline="0" dirty="0" smtClean="0"/>
                        <a:t> </a:t>
                      </a:r>
                      <a:r>
                        <a:rPr lang="en-US" sz="1600" dirty="0" err="1" smtClean="0"/>
                        <a:t>cmd</a:t>
                      </a:r>
                      <a:r>
                        <a:rPr lang="en-US" sz="1600" dirty="0" smtClean="0"/>
                        <a:t>[3] = ‘ ‘ ˄</a:t>
                      </a:r>
                      <a:r>
                        <a:rPr lang="en-US" sz="1600" baseline="0" dirty="0" smtClean="0"/>
                        <a:t> </a:t>
                      </a:r>
                      <a:r>
                        <a:rPr lang="en-US" sz="1600" baseline="0" dirty="0" err="1" smtClean="0"/>
                        <a:t>cmd</a:t>
                      </a:r>
                      <a:r>
                        <a:rPr lang="en-US" sz="1600" baseline="0" dirty="0" smtClean="0"/>
                        <a:t>[4] </a:t>
                      </a:r>
                      <a:r>
                        <a:rPr lang="en-US" sz="1600" dirty="0" smtClean="0"/>
                        <a:t>≠ ‘ ‘ ˄</a:t>
                      </a:r>
                      <a:r>
                        <a:rPr lang="en-US" sz="1600" baseline="0"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err="1" smtClean="0"/>
                        <a:t>cmd</a:t>
                      </a:r>
                      <a:r>
                        <a:rPr lang="en-US" sz="1600" baseline="0" dirty="0" smtClean="0"/>
                        <a:t>[5] =</a:t>
                      </a:r>
                      <a:r>
                        <a:rPr lang="en-US" sz="1600" dirty="0" smtClean="0"/>
                        <a:t> ‘ ‘ ˄ </a:t>
                      </a:r>
                      <a:r>
                        <a:rPr lang="en-US" sz="1600" dirty="0" err="1" smtClean="0"/>
                        <a:t>cmd</a:t>
                      </a:r>
                      <a:r>
                        <a:rPr lang="en-US" sz="1600" dirty="0" smtClean="0"/>
                        <a:t>[6] ≠ ‘ ‘ ˄ </a:t>
                      </a:r>
                      <a:r>
                        <a:rPr lang="en-US" sz="1600" dirty="0" err="1" smtClean="0"/>
                        <a:t>cmd</a:t>
                      </a:r>
                      <a:r>
                        <a:rPr lang="en-US" sz="1600" dirty="0" smtClean="0"/>
                        <a:t>[7] ≠ ‘ ‘ ˄ </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err="1" smtClean="0"/>
                        <a:t>cmd</a:t>
                      </a:r>
                      <a:r>
                        <a:rPr lang="en-US" sz="1600" baseline="0" dirty="0" smtClean="0"/>
                        <a:t>[8] =</a:t>
                      </a:r>
                      <a:r>
                        <a:rPr lang="en-US" sz="1600" dirty="0" smtClean="0"/>
                        <a:t> ‘ ‘ ˄ </a:t>
                      </a:r>
                      <a:r>
                        <a:rPr lang="en-US" sz="1600" dirty="0" err="1" smtClean="0"/>
                        <a:t>cmd</a:t>
                      </a:r>
                      <a:r>
                        <a:rPr lang="en-US" sz="1600" dirty="0" smtClean="0"/>
                        <a:t>[9] ≠ ‘ ‘ ˄ </a:t>
                      </a:r>
                      <a:r>
                        <a:rPr lang="en-US" sz="1600" dirty="0" err="1" smtClean="0"/>
                        <a:t>cmd</a:t>
                      </a:r>
                      <a:r>
                        <a:rPr lang="en-US" sz="1600" dirty="0" smtClean="0"/>
                        <a:t>[10] ≠ ‘ ‘ ˄ </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err="1" smtClean="0"/>
                        <a:t>cmd</a:t>
                      </a:r>
                      <a:r>
                        <a:rPr lang="en-US" sz="1600" baseline="0" dirty="0" smtClean="0"/>
                        <a:t>[11] =</a:t>
                      </a:r>
                      <a:r>
                        <a:rPr lang="en-US" sz="1600" dirty="0" smtClean="0"/>
                        <a:t> ‘ ‘ ˄ </a:t>
                      </a:r>
                      <a:r>
                        <a:rPr lang="en-US" sz="1600" dirty="0" err="1" smtClean="0"/>
                        <a:t>cmd</a:t>
                      </a:r>
                      <a:r>
                        <a:rPr lang="en-US" sz="1600" dirty="0" smtClean="0"/>
                        <a:t>[12] ≠ ‘ ‘ ˄ </a:t>
                      </a:r>
                      <a:r>
                        <a:rPr lang="en-US" sz="1600" dirty="0" err="1" smtClean="0"/>
                        <a:t>cmd</a:t>
                      </a:r>
                      <a:r>
                        <a:rPr lang="en-US" sz="1600" dirty="0" smtClean="0"/>
                        <a:t>[13] ≠ ‘ ‘ ˄ </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err="1" smtClean="0"/>
                        <a:t>cmd</a:t>
                      </a:r>
                      <a:r>
                        <a:rPr lang="en-US" sz="1600" baseline="0" dirty="0" smtClean="0"/>
                        <a:t>[14] =</a:t>
                      </a:r>
                      <a:r>
                        <a:rPr lang="en-US" sz="1600" dirty="0" smtClean="0"/>
                        <a:t> ‘ ‘ ˄ </a:t>
                      </a:r>
                      <a:r>
                        <a:rPr lang="en-US" sz="1600" dirty="0" err="1" smtClean="0"/>
                        <a:t>cmd</a:t>
                      </a:r>
                      <a:r>
                        <a:rPr lang="en-US" sz="1600" dirty="0" smtClean="0"/>
                        <a:t>[15] ≠ ‘ ‘ ˄ </a:t>
                      </a:r>
                      <a:r>
                        <a:rPr lang="en-US" sz="1600" dirty="0" err="1" smtClean="0"/>
                        <a:t>cmd</a:t>
                      </a:r>
                      <a:r>
                        <a:rPr lang="en-US" sz="1600" dirty="0" smtClean="0"/>
                        <a:t>[16] ≠ ‘ ‘</a:t>
                      </a:r>
                      <a:endParaRPr lang="en-US" sz="1600" dirty="0" smtClean="0">
                        <a:solidFill>
                          <a:schemeClr val="tx1"/>
                        </a:solidFill>
                        <a:latin typeface="Cousine" panose="02070409020205020404" pitchFamily="49" charset="0"/>
                        <a:cs typeface="Cousine" panose="02070409020205020404" pitchFamily="49" charset="0"/>
                      </a:endParaRPr>
                    </a:p>
                  </a:txBody>
                  <a:tcPr/>
                </a:tc>
              </a:tr>
            </a:tbl>
          </a:graphicData>
        </a:graphic>
      </p:graphicFrame>
      <p:sp>
        <p:nvSpPr>
          <p:cNvPr id="8" name="Slide Number Placeholder 7"/>
          <p:cNvSpPr>
            <a:spLocks noGrp="1"/>
          </p:cNvSpPr>
          <p:nvPr>
            <p:ph type="sldNum" sz="quarter" idx="12"/>
          </p:nvPr>
        </p:nvSpPr>
        <p:spPr/>
        <p:txBody>
          <a:bodyPr/>
          <a:lstStyle/>
          <a:p>
            <a:fld id="{A39B4162-AEFB-4770-944A-A55BB4716B6E}" type="slidenum">
              <a:rPr lang="en-US" smtClean="0"/>
              <a:pPr/>
              <a:t>62</a:t>
            </a:fld>
            <a:endParaRPr lang="en-US" dirty="0"/>
          </a:p>
        </p:txBody>
      </p:sp>
    </p:spTree>
    <p:extLst>
      <p:ext uri="{BB962C8B-B14F-4D97-AF65-F5344CB8AC3E}">
        <p14:creationId xmlns:p14="http://schemas.microsoft.com/office/powerpoint/2010/main" xmlns="" val="238930204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endParaRPr lang="en-US" dirty="0"/>
          </a:p>
        </p:txBody>
      </p:sp>
      <p:sp>
        <p:nvSpPr>
          <p:cNvPr id="3" name="Content Placeholder 2"/>
          <p:cNvSpPr>
            <a:spLocks noGrp="1"/>
          </p:cNvSpPr>
          <p:nvPr>
            <p:ph idx="1"/>
          </p:nvPr>
        </p:nvSpPr>
        <p:spPr/>
        <p:txBody>
          <a:bodyPr/>
          <a:lstStyle/>
          <a:p>
            <a:r>
              <a:rPr lang="en-US" dirty="0" smtClean="0"/>
              <a:t>Explicit Mode versus KLEE</a:t>
            </a:r>
          </a:p>
          <a:p>
            <a:r>
              <a:rPr lang="en-US" dirty="0" smtClean="0"/>
              <a:t>Case Study: </a:t>
            </a:r>
            <a:r>
              <a:rPr lang="en-US" dirty="0" err="1" smtClean="0"/>
              <a:t>Memcached</a:t>
            </a:r>
            <a:endParaRPr lang="en-US" dirty="0"/>
          </a:p>
        </p:txBody>
      </p:sp>
      <p:sp>
        <p:nvSpPr>
          <p:cNvPr id="5" name="Slide Number Placeholder 4"/>
          <p:cNvSpPr>
            <a:spLocks noGrp="1"/>
          </p:cNvSpPr>
          <p:nvPr>
            <p:ph type="sldNum" sz="quarter" idx="12"/>
          </p:nvPr>
        </p:nvSpPr>
        <p:spPr/>
        <p:txBody>
          <a:bodyPr/>
          <a:lstStyle/>
          <a:p>
            <a:fld id="{A39B4162-AEFB-4770-944A-A55BB4716B6E}" type="slidenum">
              <a:rPr lang="en-US" smtClean="0"/>
              <a:pPr/>
              <a:t>63</a:t>
            </a:fld>
            <a:endParaRPr lang="en-US" dirty="0"/>
          </a:p>
        </p:txBody>
      </p:sp>
    </p:spTree>
    <p:extLst>
      <p:ext uri="{BB962C8B-B14F-4D97-AF65-F5344CB8AC3E}">
        <p14:creationId xmlns:p14="http://schemas.microsoft.com/office/powerpoint/2010/main" xmlns="" val="201908411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 </a:t>
            </a:r>
            <a:r>
              <a:rPr lang="en-US" dirty="0" err="1" smtClean="0"/>
              <a:t>Memcached</a:t>
            </a:r>
            <a:endParaRPr lang="en-US" dirty="0"/>
          </a:p>
        </p:txBody>
      </p:sp>
      <p:sp>
        <p:nvSpPr>
          <p:cNvPr id="3" name="Content Placeholder 2"/>
          <p:cNvSpPr>
            <a:spLocks noGrp="1"/>
          </p:cNvSpPr>
          <p:nvPr>
            <p:ph idx="1"/>
          </p:nvPr>
        </p:nvSpPr>
        <p:spPr/>
        <p:txBody>
          <a:bodyPr>
            <a:normAutofit lnSpcReduction="10000"/>
          </a:bodyPr>
          <a:lstStyle/>
          <a:p>
            <a:r>
              <a:rPr lang="en-US" dirty="0" smtClean="0"/>
              <a:t>Changes to the symbolic execution engine</a:t>
            </a:r>
          </a:p>
          <a:p>
            <a:pPr lvl="1"/>
            <a:r>
              <a:rPr lang="en-US" dirty="0" smtClean="0"/>
              <a:t>Support </a:t>
            </a:r>
            <a:r>
              <a:rPr lang="en-US" dirty="0" err="1" smtClean="0"/>
              <a:t>pthread</a:t>
            </a:r>
            <a:endParaRPr lang="en-US" dirty="0" smtClean="0"/>
          </a:p>
          <a:p>
            <a:pPr lvl="1"/>
            <a:r>
              <a:rPr lang="en-US" dirty="0" smtClean="0"/>
              <a:t>Treat network I/O as symbolic file read/write</a:t>
            </a:r>
          </a:p>
          <a:p>
            <a:pPr lvl="1"/>
            <a:r>
              <a:rPr lang="en-US" dirty="0" smtClean="0"/>
              <a:t>Handle event callbacks for symbolic files</a:t>
            </a:r>
          </a:p>
          <a:p>
            <a:r>
              <a:rPr lang="en-US" dirty="0" smtClean="0"/>
              <a:t>Changes to </a:t>
            </a:r>
            <a:r>
              <a:rPr lang="en-US" dirty="0" err="1" smtClean="0"/>
              <a:t>memcached</a:t>
            </a:r>
            <a:endParaRPr lang="en-US" dirty="0" smtClean="0"/>
          </a:p>
          <a:p>
            <a:pPr lvl="1"/>
            <a:r>
              <a:rPr lang="en-US" dirty="0" smtClean="0"/>
              <a:t>Simplify a hash function used for key mapping</a:t>
            </a:r>
          </a:p>
          <a:p>
            <a:pPr lvl="1"/>
            <a:r>
              <a:rPr lang="en-US" dirty="0" smtClean="0"/>
              <a:t>Create an incoming connection via symbolic socket to accept a single symbolic packet</a:t>
            </a:r>
          </a:p>
          <a:p>
            <a:pPr lvl="1"/>
            <a:r>
              <a:rPr lang="en-US" dirty="0" smtClean="0"/>
              <a:t>Removed unused key expiration events</a:t>
            </a:r>
          </a:p>
        </p:txBody>
      </p:sp>
      <p:sp>
        <p:nvSpPr>
          <p:cNvPr id="5" name="Slide Number Placeholder 4"/>
          <p:cNvSpPr>
            <a:spLocks noGrp="1"/>
          </p:cNvSpPr>
          <p:nvPr>
            <p:ph type="sldNum" sz="quarter" idx="12"/>
          </p:nvPr>
        </p:nvSpPr>
        <p:spPr/>
        <p:txBody>
          <a:bodyPr/>
          <a:lstStyle/>
          <a:p>
            <a:fld id="{A39B4162-AEFB-4770-944A-A55BB4716B6E}" type="slidenum">
              <a:rPr lang="en-US" smtClean="0"/>
              <a:pPr/>
              <a:t>64</a:t>
            </a:fld>
            <a:endParaRPr lang="en-US"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 </a:t>
            </a:r>
            <a:r>
              <a:rPr lang="en-US" dirty="0" err="1" smtClean="0"/>
              <a:t>Memcached</a:t>
            </a:r>
            <a:endParaRPr lang="en-US" dirty="0"/>
          </a:p>
        </p:txBody>
      </p:sp>
      <p:sp>
        <p:nvSpPr>
          <p:cNvPr id="6" name="Content Placeholder 5"/>
          <p:cNvSpPr>
            <a:spLocks noGrp="1"/>
          </p:cNvSpPr>
          <p:nvPr>
            <p:ph idx="1"/>
          </p:nvPr>
        </p:nvSpPr>
        <p:spPr/>
        <p:txBody>
          <a:bodyPr/>
          <a:lstStyle/>
          <a:p>
            <a:r>
              <a:rPr lang="en-US" dirty="0" smtClean="0"/>
              <a:t>Target: the while loop in the previous example</a:t>
            </a:r>
          </a:p>
          <a:p>
            <a:r>
              <a:rPr lang="en-US" dirty="0" smtClean="0"/>
              <a:t>Generated 20 tests in 5 minutes</a:t>
            </a:r>
          </a:p>
          <a:p>
            <a:endParaRPr lang="en-US" dirty="0" smtClean="0"/>
          </a:p>
        </p:txBody>
      </p:sp>
      <p:graphicFrame>
        <p:nvGraphicFramePr>
          <p:cNvPr id="7" name="Table 6"/>
          <p:cNvGraphicFramePr>
            <a:graphicFrameLocks noGrp="1"/>
          </p:cNvGraphicFramePr>
          <p:nvPr>
            <p:extLst>
              <p:ext uri="{D42A27DB-BD31-4B8C-83A1-F6EECF244321}">
                <p14:modId xmlns:p14="http://schemas.microsoft.com/office/powerpoint/2010/main" xmlns="" val="725926047"/>
              </p:ext>
            </p:extLst>
          </p:nvPr>
        </p:nvGraphicFramePr>
        <p:xfrm>
          <a:off x="1066800" y="2839720"/>
          <a:ext cx="3352800" cy="1854200"/>
        </p:xfrm>
        <a:graphic>
          <a:graphicData uri="http://schemas.openxmlformats.org/drawingml/2006/table">
            <a:tbl>
              <a:tblPr firstRow="1" bandRow="1">
                <a:tableStyleId>{5C22544A-7EE6-4342-B048-85BDC9FD1C3A}</a:tableStyleId>
              </a:tblPr>
              <a:tblGrid>
                <a:gridCol w="1066800"/>
                <a:gridCol w="2286000"/>
              </a:tblGrid>
              <a:tr h="370840">
                <a:tc>
                  <a:txBody>
                    <a:bodyPr/>
                    <a:lstStyle/>
                    <a:p>
                      <a:r>
                        <a:rPr lang="en-US" dirty="0" err="1" smtClean="0">
                          <a:latin typeface="Cousine" pitchFamily="49" charset="0"/>
                        </a:rPr>
                        <a:t>Iter</a:t>
                      </a:r>
                      <a:r>
                        <a:rPr lang="en-US" dirty="0" smtClean="0">
                          <a:latin typeface="Cousine" pitchFamily="49" charset="0"/>
                        </a:rPr>
                        <a:t> </a:t>
                      </a:r>
                      <a:r>
                        <a:rPr lang="en-US" baseline="0" dirty="0" smtClean="0">
                          <a:latin typeface="Cousine" pitchFamily="49" charset="0"/>
                        </a:rPr>
                        <a:t>#</a:t>
                      </a:r>
                      <a:endParaRPr lang="en-US" dirty="0">
                        <a:latin typeface="Cousine" pitchFamily="49" charset="0"/>
                      </a:endParaRPr>
                    </a:p>
                  </a:txBody>
                  <a:tcPr/>
                </a:tc>
                <a:tc>
                  <a:txBody>
                    <a:bodyPr/>
                    <a:lstStyle/>
                    <a:p>
                      <a:r>
                        <a:rPr lang="en-US" dirty="0" smtClean="0">
                          <a:latin typeface="Cousine" pitchFamily="49" charset="0"/>
                        </a:rPr>
                        <a:t>Path Condition</a:t>
                      </a:r>
                      <a:endParaRPr lang="en-US" dirty="0">
                        <a:latin typeface="Cousine" pitchFamily="49" charset="0"/>
                      </a:endParaRPr>
                    </a:p>
                  </a:txBody>
                  <a:tcPr/>
                </a:tc>
              </a:tr>
              <a:tr h="370840">
                <a:tc>
                  <a:txBody>
                    <a:bodyPr/>
                    <a:lstStyle/>
                    <a:p>
                      <a:r>
                        <a:rPr lang="en-US" dirty="0" smtClean="0">
                          <a:latin typeface="Cousine" pitchFamily="49" charset="0"/>
                        </a:rPr>
                        <a:t>1</a:t>
                      </a:r>
                      <a:endParaRPr lang="en-US" dirty="0">
                        <a:latin typeface="Cousine" pitchFamily="49"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Cousine" pitchFamily="49" charset="0"/>
                        </a:rPr>
                        <a:t>get</a:t>
                      </a:r>
                      <a:r>
                        <a:rPr lang="en-US" baseline="0" dirty="0" smtClean="0">
                          <a:latin typeface="Cousine" pitchFamily="49" charset="0"/>
                        </a:rPr>
                        <a:t> </a:t>
                      </a:r>
                      <a:r>
                        <a:rPr lang="en-US" dirty="0" smtClean="0">
                          <a:latin typeface="Cousine" pitchFamily="49" charset="0"/>
                        </a:rPr>
                        <a:t>*</a:t>
                      </a:r>
                      <a:endParaRPr lang="en-US" dirty="0">
                        <a:latin typeface="Cousine" pitchFamily="49" charset="0"/>
                      </a:endParaRPr>
                    </a:p>
                  </a:txBody>
                  <a:tcPr/>
                </a:tc>
              </a:tr>
              <a:tr h="370840">
                <a:tc>
                  <a:txBody>
                    <a:bodyPr/>
                    <a:lstStyle/>
                    <a:p>
                      <a:r>
                        <a:rPr lang="en-US" dirty="0" smtClean="0">
                          <a:latin typeface="Cousine" pitchFamily="49" charset="0"/>
                        </a:rPr>
                        <a:t>2</a:t>
                      </a:r>
                      <a:endParaRPr lang="en-US" dirty="0">
                        <a:latin typeface="Cousine" pitchFamily="49"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Cousine" pitchFamily="49" charset="0"/>
                        </a:rPr>
                        <a:t>get *  *</a:t>
                      </a:r>
                      <a:endParaRPr lang="en-US" dirty="0">
                        <a:latin typeface="Cousine" pitchFamily="49" charset="0"/>
                      </a:endParaRPr>
                    </a:p>
                  </a:txBody>
                  <a:tcPr/>
                </a:tc>
              </a:tr>
              <a:tr h="370840">
                <a:tc>
                  <a:txBody>
                    <a:bodyPr/>
                    <a:lstStyle/>
                    <a:p>
                      <a:r>
                        <a:rPr lang="en-US" dirty="0" smtClean="0">
                          <a:latin typeface="Cousine" pitchFamily="49" charset="0"/>
                        </a:rPr>
                        <a:t>3</a:t>
                      </a:r>
                      <a:endParaRPr lang="en-US" dirty="0">
                        <a:latin typeface="Cousine" pitchFamily="49"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Cousine" pitchFamily="49" charset="0"/>
                        </a:rPr>
                        <a:t>get  ** * ****</a:t>
                      </a:r>
                      <a:endParaRPr lang="en-US" dirty="0">
                        <a:latin typeface="Cousine" pitchFamily="49" charset="0"/>
                      </a:endParaRPr>
                    </a:p>
                  </a:txBody>
                  <a:tcPr/>
                </a:tc>
              </a:tr>
              <a:tr h="370840">
                <a:tc>
                  <a:txBody>
                    <a:bodyPr/>
                    <a:lstStyle/>
                    <a:p>
                      <a:r>
                        <a:rPr lang="en-US" dirty="0" smtClean="0">
                          <a:latin typeface="Cousine" pitchFamily="49" charset="0"/>
                        </a:rPr>
                        <a:t>4</a:t>
                      </a:r>
                      <a:endParaRPr lang="en-US" dirty="0">
                        <a:latin typeface="Cousine" pitchFamily="49"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Cousine" pitchFamily="49" charset="0"/>
                        </a:rPr>
                        <a:t>get  ** * * *</a:t>
                      </a:r>
                      <a:endParaRPr lang="en-US" dirty="0">
                        <a:latin typeface="Cousine" pitchFamily="49" charset="0"/>
                      </a:endParaRPr>
                    </a:p>
                  </a:txBody>
                  <a:tcPr/>
                </a:tc>
              </a:tr>
            </a:tbl>
          </a:graphicData>
        </a:graphic>
      </p:graphicFrame>
      <p:sp>
        <p:nvSpPr>
          <p:cNvPr id="8" name="TextBox 7"/>
          <p:cNvSpPr txBox="1"/>
          <p:nvPr/>
        </p:nvSpPr>
        <p:spPr>
          <a:xfrm>
            <a:off x="4572000" y="3048000"/>
            <a:ext cx="4419600" cy="2308324"/>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n-US" sz="2400" dirty="0" smtClean="0"/>
              <a:t>The symbol ‘*’ means any non-space character, e.g. the path condition ‘get *’ means:</a:t>
            </a:r>
          </a:p>
          <a:p>
            <a:r>
              <a:rPr lang="en-US" sz="2400" dirty="0" err="1" smtClean="0"/>
              <a:t>cmd</a:t>
            </a:r>
            <a:r>
              <a:rPr lang="en-US" sz="2400" dirty="0" smtClean="0"/>
              <a:t>[0] = ‘g‘ ˄ </a:t>
            </a:r>
            <a:r>
              <a:rPr lang="en-US" sz="2400" dirty="0" err="1" smtClean="0"/>
              <a:t>cmd</a:t>
            </a:r>
            <a:r>
              <a:rPr lang="en-US" sz="2400" dirty="0" smtClean="0"/>
              <a:t>[1] = ‘e‘ ˄ </a:t>
            </a:r>
            <a:r>
              <a:rPr lang="en-US" sz="2400" dirty="0" err="1" smtClean="0"/>
              <a:t>cmd</a:t>
            </a:r>
            <a:r>
              <a:rPr lang="en-US" sz="2400" dirty="0" smtClean="0"/>
              <a:t>[2] = ‘t‘ ˄ </a:t>
            </a:r>
            <a:r>
              <a:rPr lang="en-US" sz="2400" dirty="0" err="1" smtClean="0"/>
              <a:t>cmd</a:t>
            </a:r>
            <a:r>
              <a:rPr lang="en-US" sz="2400" dirty="0" smtClean="0"/>
              <a:t>[3] = ‘ ‘ ˄ </a:t>
            </a:r>
            <a:r>
              <a:rPr lang="en-US" sz="2400" dirty="0" err="1" smtClean="0"/>
              <a:t>cmd</a:t>
            </a:r>
            <a:r>
              <a:rPr lang="en-US" sz="2400" dirty="0" smtClean="0"/>
              <a:t>[4] ≠ ‘ ‘ </a:t>
            </a:r>
            <a:endParaRPr lang="en-US" sz="2400" dirty="0"/>
          </a:p>
        </p:txBody>
      </p:sp>
      <p:sp>
        <p:nvSpPr>
          <p:cNvPr id="9" name="Slide Number Placeholder 8"/>
          <p:cNvSpPr>
            <a:spLocks noGrp="1"/>
          </p:cNvSpPr>
          <p:nvPr>
            <p:ph type="sldNum" sz="quarter" idx="12"/>
          </p:nvPr>
        </p:nvSpPr>
        <p:spPr/>
        <p:txBody>
          <a:bodyPr/>
          <a:lstStyle/>
          <a:p>
            <a:fld id="{A39B4162-AEFB-4770-944A-A55BB4716B6E}" type="slidenum">
              <a:rPr lang="en-US" smtClean="0"/>
              <a:pPr/>
              <a:t>65</a:t>
            </a:fld>
            <a:endParaRPr lang="en-US"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 </a:t>
            </a:r>
            <a:r>
              <a:rPr lang="en-US" dirty="0" err="1" smtClean="0"/>
              <a:t>Memcached</a:t>
            </a:r>
            <a:endParaRPr lang="en-US" dirty="0"/>
          </a:p>
        </p:txBody>
      </p:sp>
      <p:sp>
        <p:nvSpPr>
          <p:cNvPr id="6" name="Content Placeholder 5"/>
          <p:cNvSpPr>
            <a:spLocks noGrp="1"/>
          </p:cNvSpPr>
          <p:nvPr>
            <p:ph idx="1"/>
          </p:nvPr>
        </p:nvSpPr>
        <p:spPr/>
        <p:txBody>
          <a:bodyPr/>
          <a:lstStyle/>
          <a:p>
            <a:r>
              <a:rPr lang="en-US" dirty="0" smtClean="0"/>
              <a:t>Target: the while loop in the previous example</a:t>
            </a:r>
          </a:p>
          <a:p>
            <a:r>
              <a:rPr lang="en-US" dirty="0" smtClean="0"/>
              <a:t>Generated 20 tests in 5 minutes</a:t>
            </a:r>
          </a:p>
          <a:p>
            <a:endParaRPr lang="en-US" dirty="0" smtClean="0"/>
          </a:p>
        </p:txBody>
      </p:sp>
      <p:graphicFrame>
        <p:nvGraphicFramePr>
          <p:cNvPr id="7" name="Table 6"/>
          <p:cNvGraphicFramePr>
            <a:graphicFrameLocks noGrp="1"/>
          </p:cNvGraphicFramePr>
          <p:nvPr>
            <p:extLst>
              <p:ext uri="{D42A27DB-BD31-4B8C-83A1-F6EECF244321}">
                <p14:modId xmlns:p14="http://schemas.microsoft.com/office/powerpoint/2010/main" xmlns="" val="2430859757"/>
              </p:ext>
            </p:extLst>
          </p:nvPr>
        </p:nvGraphicFramePr>
        <p:xfrm>
          <a:off x="1066800" y="2839720"/>
          <a:ext cx="3352800" cy="1854200"/>
        </p:xfrm>
        <a:graphic>
          <a:graphicData uri="http://schemas.openxmlformats.org/drawingml/2006/table">
            <a:tbl>
              <a:tblPr firstRow="1" bandRow="1">
                <a:tableStyleId>{5C22544A-7EE6-4342-B048-85BDC9FD1C3A}</a:tableStyleId>
              </a:tblPr>
              <a:tblGrid>
                <a:gridCol w="1066800"/>
                <a:gridCol w="2286000"/>
              </a:tblGrid>
              <a:tr h="370840">
                <a:tc>
                  <a:txBody>
                    <a:bodyPr/>
                    <a:lstStyle/>
                    <a:p>
                      <a:r>
                        <a:rPr lang="en-US" dirty="0" err="1" smtClean="0">
                          <a:latin typeface="Cousine" pitchFamily="49" charset="0"/>
                        </a:rPr>
                        <a:t>Iter</a:t>
                      </a:r>
                      <a:r>
                        <a:rPr lang="en-US" dirty="0" smtClean="0">
                          <a:latin typeface="Cousine" pitchFamily="49" charset="0"/>
                        </a:rPr>
                        <a:t> </a:t>
                      </a:r>
                      <a:r>
                        <a:rPr lang="en-US" baseline="0" dirty="0" smtClean="0">
                          <a:latin typeface="Cousine" pitchFamily="49" charset="0"/>
                        </a:rPr>
                        <a:t>#</a:t>
                      </a:r>
                      <a:endParaRPr lang="en-US" dirty="0">
                        <a:latin typeface="Cousine" pitchFamily="49" charset="0"/>
                      </a:endParaRPr>
                    </a:p>
                  </a:txBody>
                  <a:tcPr/>
                </a:tc>
                <a:tc>
                  <a:txBody>
                    <a:bodyPr/>
                    <a:lstStyle/>
                    <a:p>
                      <a:r>
                        <a:rPr lang="en-US" dirty="0" smtClean="0">
                          <a:latin typeface="Cousine" pitchFamily="49" charset="0"/>
                        </a:rPr>
                        <a:t>Path Condition</a:t>
                      </a:r>
                      <a:endParaRPr lang="en-US" dirty="0">
                        <a:latin typeface="Cousine" pitchFamily="49" charset="0"/>
                      </a:endParaRPr>
                    </a:p>
                  </a:txBody>
                  <a:tcPr/>
                </a:tc>
              </a:tr>
              <a:tr h="370840">
                <a:tc>
                  <a:txBody>
                    <a:bodyPr/>
                    <a:lstStyle/>
                    <a:p>
                      <a:r>
                        <a:rPr lang="en-US" dirty="0" smtClean="0">
                          <a:latin typeface="Cousine" pitchFamily="49" charset="0"/>
                        </a:rPr>
                        <a:t>1</a:t>
                      </a:r>
                      <a:endParaRPr lang="en-US" dirty="0">
                        <a:latin typeface="Cousine" pitchFamily="49" charset="0"/>
                      </a:endParaRPr>
                    </a:p>
                  </a:txBody>
                  <a:tcPr>
                    <a:solidFill>
                      <a:srgbClr val="FFFF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Cousine" pitchFamily="49" charset="0"/>
                        </a:rPr>
                        <a:t>get</a:t>
                      </a:r>
                      <a:r>
                        <a:rPr lang="en-US" baseline="0" dirty="0" smtClean="0">
                          <a:latin typeface="Cousine" pitchFamily="49" charset="0"/>
                        </a:rPr>
                        <a:t> </a:t>
                      </a:r>
                      <a:r>
                        <a:rPr lang="en-US" dirty="0" smtClean="0">
                          <a:latin typeface="Cousine" pitchFamily="49" charset="0"/>
                        </a:rPr>
                        <a:t>*</a:t>
                      </a:r>
                      <a:endParaRPr lang="en-US" dirty="0">
                        <a:latin typeface="Cousine" pitchFamily="49" charset="0"/>
                      </a:endParaRPr>
                    </a:p>
                  </a:txBody>
                  <a:tcPr>
                    <a:solidFill>
                      <a:srgbClr val="FFFF00"/>
                    </a:solidFill>
                  </a:tcPr>
                </a:tc>
              </a:tr>
              <a:tr h="370840">
                <a:tc>
                  <a:txBody>
                    <a:bodyPr/>
                    <a:lstStyle/>
                    <a:p>
                      <a:r>
                        <a:rPr lang="en-US" dirty="0" smtClean="0">
                          <a:latin typeface="Cousine" pitchFamily="49" charset="0"/>
                        </a:rPr>
                        <a:t>2</a:t>
                      </a:r>
                      <a:endParaRPr lang="en-US" dirty="0">
                        <a:latin typeface="Cousine" pitchFamily="49" charset="0"/>
                      </a:endParaRPr>
                    </a:p>
                  </a:txBody>
                  <a:tcPr>
                    <a:solidFill>
                      <a:srgbClr val="FFFF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Cousine" pitchFamily="49" charset="0"/>
                        </a:rPr>
                        <a:t>get *  *</a:t>
                      </a:r>
                      <a:endParaRPr lang="en-US" dirty="0">
                        <a:latin typeface="Cousine" pitchFamily="49" charset="0"/>
                      </a:endParaRPr>
                    </a:p>
                  </a:txBody>
                  <a:tcPr>
                    <a:solidFill>
                      <a:srgbClr val="FFFF00"/>
                    </a:solidFill>
                  </a:tcPr>
                </a:tc>
              </a:tr>
              <a:tr h="370840">
                <a:tc>
                  <a:txBody>
                    <a:bodyPr/>
                    <a:lstStyle/>
                    <a:p>
                      <a:r>
                        <a:rPr lang="en-US" dirty="0" smtClean="0">
                          <a:latin typeface="Cousine" pitchFamily="49" charset="0"/>
                        </a:rPr>
                        <a:t>3</a:t>
                      </a:r>
                      <a:endParaRPr lang="en-US" dirty="0">
                        <a:latin typeface="Cousine" pitchFamily="49"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Cousine" pitchFamily="49" charset="0"/>
                        </a:rPr>
                        <a:t>get  ** * ****</a:t>
                      </a:r>
                      <a:endParaRPr lang="en-US" dirty="0">
                        <a:latin typeface="Cousine" pitchFamily="49" charset="0"/>
                      </a:endParaRPr>
                    </a:p>
                  </a:txBody>
                  <a:tcPr/>
                </a:tc>
              </a:tr>
              <a:tr h="370840">
                <a:tc>
                  <a:txBody>
                    <a:bodyPr/>
                    <a:lstStyle/>
                    <a:p>
                      <a:r>
                        <a:rPr lang="en-US" dirty="0" smtClean="0">
                          <a:latin typeface="Cousine" pitchFamily="49" charset="0"/>
                        </a:rPr>
                        <a:t>4</a:t>
                      </a:r>
                      <a:endParaRPr lang="en-US" dirty="0">
                        <a:latin typeface="Cousine" pitchFamily="49"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Cousine" pitchFamily="49" charset="0"/>
                        </a:rPr>
                        <a:t>get  ** * * *</a:t>
                      </a:r>
                      <a:endParaRPr lang="en-US" dirty="0">
                        <a:latin typeface="Cousine" pitchFamily="49" charset="0"/>
                      </a:endParaRPr>
                    </a:p>
                  </a:txBody>
                  <a:tcPr/>
                </a:tc>
              </a:tr>
            </a:tbl>
          </a:graphicData>
        </a:graphic>
      </p:graphicFrame>
      <p:sp>
        <p:nvSpPr>
          <p:cNvPr id="8" name="TextBox 7"/>
          <p:cNvSpPr txBox="1"/>
          <p:nvPr/>
        </p:nvSpPr>
        <p:spPr>
          <a:xfrm>
            <a:off x="4648200" y="2831068"/>
            <a:ext cx="3810000" cy="923330"/>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n-US" dirty="0" smtClean="0"/>
              <a:t>Minimal differential set between iteration 1 and 2 is:</a:t>
            </a:r>
          </a:p>
          <a:p>
            <a:r>
              <a:rPr lang="en-US" dirty="0" err="1" smtClean="0"/>
              <a:t>cmd</a:t>
            </a:r>
            <a:r>
              <a:rPr lang="en-US" dirty="0" smtClean="0"/>
              <a:t>[5] = ‘ ‘ ˄ </a:t>
            </a:r>
            <a:r>
              <a:rPr lang="en-US" dirty="0" err="1" smtClean="0"/>
              <a:t>cmd</a:t>
            </a:r>
            <a:r>
              <a:rPr lang="en-US" dirty="0" smtClean="0"/>
              <a:t>[6] = ‘ ‘ ˄ </a:t>
            </a:r>
            <a:r>
              <a:rPr lang="en-US" dirty="0" err="1" smtClean="0"/>
              <a:t>cmd</a:t>
            </a:r>
            <a:r>
              <a:rPr lang="en-US" dirty="0" smtClean="0"/>
              <a:t>[7] ≠ ‘ ‘ </a:t>
            </a:r>
          </a:p>
        </p:txBody>
      </p:sp>
      <p:sp>
        <p:nvSpPr>
          <p:cNvPr id="14" name="TextBox 13"/>
          <p:cNvSpPr txBox="1"/>
          <p:nvPr/>
        </p:nvSpPr>
        <p:spPr>
          <a:xfrm>
            <a:off x="4648201" y="4114800"/>
            <a:ext cx="4114799" cy="923330"/>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n-US" dirty="0" smtClean="0"/>
              <a:t>Extrapolated to 10 iterations:</a:t>
            </a:r>
          </a:p>
          <a:p>
            <a:r>
              <a:rPr lang="en-US" dirty="0" smtClean="0">
                <a:latin typeface="Cousine" pitchFamily="49" charset="0"/>
              </a:rPr>
              <a:t>get * </a:t>
            </a:r>
            <a:r>
              <a:rPr lang="en-US" dirty="0" smtClean="0">
                <a:solidFill>
                  <a:srgbClr val="FF0000"/>
                </a:solidFill>
                <a:latin typeface="Cousine" pitchFamily="49" charset="0"/>
              </a:rPr>
              <a:t> *  *  *  *  *  *  *  *  *</a:t>
            </a:r>
            <a:endParaRPr lang="en-US" dirty="0">
              <a:solidFill>
                <a:srgbClr val="FF0000"/>
              </a:solidFill>
              <a:latin typeface="Cousine" pitchFamily="49" charset="0"/>
            </a:endParaRPr>
          </a:p>
        </p:txBody>
      </p:sp>
      <p:sp>
        <p:nvSpPr>
          <p:cNvPr id="9" name="Slide Number Placeholder 8"/>
          <p:cNvSpPr>
            <a:spLocks noGrp="1"/>
          </p:cNvSpPr>
          <p:nvPr>
            <p:ph type="sldNum" sz="quarter" idx="12"/>
          </p:nvPr>
        </p:nvSpPr>
        <p:spPr/>
        <p:txBody>
          <a:bodyPr/>
          <a:lstStyle/>
          <a:p>
            <a:fld id="{A39B4162-AEFB-4770-944A-A55BB4716B6E}" type="slidenum">
              <a:rPr lang="en-US" smtClean="0"/>
              <a:pPr/>
              <a:t>66</a:t>
            </a:fld>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 </a:t>
            </a:r>
            <a:r>
              <a:rPr lang="en-US" dirty="0" err="1" smtClean="0"/>
              <a:t>Memcached</a:t>
            </a:r>
            <a:endParaRPr lang="en-US" dirty="0"/>
          </a:p>
        </p:txBody>
      </p:sp>
      <p:sp>
        <p:nvSpPr>
          <p:cNvPr id="6" name="Content Placeholder 5"/>
          <p:cNvSpPr>
            <a:spLocks noGrp="1"/>
          </p:cNvSpPr>
          <p:nvPr>
            <p:ph idx="1"/>
          </p:nvPr>
        </p:nvSpPr>
        <p:spPr/>
        <p:txBody>
          <a:bodyPr/>
          <a:lstStyle/>
          <a:p>
            <a:r>
              <a:rPr lang="en-US" dirty="0" smtClean="0"/>
              <a:t>Target: the while loop in the previous example</a:t>
            </a:r>
          </a:p>
          <a:p>
            <a:r>
              <a:rPr lang="en-US" dirty="0" smtClean="0"/>
              <a:t>Generated 20 tests in 5 minutes</a:t>
            </a:r>
          </a:p>
          <a:p>
            <a:endParaRPr lang="en-US" dirty="0" smtClean="0"/>
          </a:p>
        </p:txBody>
      </p:sp>
      <p:sp>
        <p:nvSpPr>
          <p:cNvPr id="10" name="TextBox 9"/>
          <p:cNvSpPr txBox="1"/>
          <p:nvPr/>
        </p:nvSpPr>
        <p:spPr>
          <a:xfrm>
            <a:off x="4648200" y="2819400"/>
            <a:ext cx="3810000" cy="923330"/>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n-US" dirty="0" smtClean="0"/>
              <a:t>Minimal differential set between iteration 3 and 4 is:</a:t>
            </a:r>
          </a:p>
          <a:p>
            <a:r>
              <a:rPr lang="en-US" dirty="0" err="1" smtClean="0"/>
              <a:t>cmd</a:t>
            </a:r>
            <a:r>
              <a:rPr lang="en-US" dirty="0" smtClean="0"/>
              <a:t>[11] = ‘ ‘ ˄ </a:t>
            </a:r>
            <a:r>
              <a:rPr lang="en-US" dirty="0" err="1" smtClean="0"/>
              <a:t>cmd</a:t>
            </a:r>
            <a:r>
              <a:rPr lang="en-US" dirty="0" smtClean="0"/>
              <a:t>[12] ≠ ‘ ‘ </a:t>
            </a:r>
          </a:p>
        </p:txBody>
      </p:sp>
      <p:graphicFrame>
        <p:nvGraphicFramePr>
          <p:cNvPr id="9" name="Table 8"/>
          <p:cNvGraphicFramePr>
            <a:graphicFrameLocks noGrp="1"/>
          </p:cNvGraphicFramePr>
          <p:nvPr>
            <p:extLst>
              <p:ext uri="{D42A27DB-BD31-4B8C-83A1-F6EECF244321}">
                <p14:modId xmlns:p14="http://schemas.microsoft.com/office/powerpoint/2010/main" xmlns="" val="1531928301"/>
              </p:ext>
            </p:extLst>
          </p:nvPr>
        </p:nvGraphicFramePr>
        <p:xfrm>
          <a:off x="1066800" y="2839720"/>
          <a:ext cx="3352800" cy="1854200"/>
        </p:xfrm>
        <a:graphic>
          <a:graphicData uri="http://schemas.openxmlformats.org/drawingml/2006/table">
            <a:tbl>
              <a:tblPr firstRow="1" bandRow="1">
                <a:tableStyleId>{5C22544A-7EE6-4342-B048-85BDC9FD1C3A}</a:tableStyleId>
              </a:tblPr>
              <a:tblGrid>
                <a:gridCol w="1066800"/>
                <a:gridCol w="2286000"/>
              </a:tblGrid>
              <a:tr h="370840">
                <a:tc>
                  <a:txBody>
                    <a:bodyPr/>
                    <a:lstStyle/>
                    <a:p>
                      <a:r>
                        <a:rPr lang="en-US" dirty="0" err="1" smtClean="0">
                          <a:latin typeface="Cousine" pitchFamily="49" charset="0"/>
                        </a:rPr>
                        <a:t>Iter</a:t>
                      </a:r>
                      <a:r>
                        <a:rPr lang="en-US" dirty="0" smtClean="0">
                          <a:latin typeface="Cousine" pitchFamily="49" charset="0"/>
                        </a:rPr>
                        <a:t> </a:t>
                      </a:r>
                      <a:r>
                        <a:rPr lang="en-US" baseline="0" dirty="0" smtClean="0">
                          <a:latin typeface="Cousine" pitchFamily="49" charset="0"/>
                        </a:rPr>
                        <a:t>#</a:t>
                      </a:r>
                      <a:endParaRPr lang="en-US" dirty="0">
                        <a:latin typeface="Cousine" pitchFamily="49" charset="0"/>
                      </a:endParaRPr>
                    </a:p>
                  </a:txBody>
                  <a:tcPr/>
                </a:tc>
                <a:tc>
                  <a:txBody>
                    <a:bodyPr/>
                    <a:lstStyle/>
                    <a:p>
                      <a:r>
                        <a:rPr lang="en-US" dirty="0" smtClean="0">
                          <a:latin typeface="Cousine" pitchFamily="49" charset="0"/>
                        </a:rPr>
                        <a:t>Path Condition</a:t>
                      </a:r>
                      <a:endParaRPr lang="en-US" dirty="0">
                        <a:latin typeface="Cousine" pitchFamily="49" charset="0"/>
                      </a:endParaRPr>
                    </a:p>
                  </a:txBody>
                  <a:tcPr/>
                </a:tc>
              </a:tr>
              <a:tr h="370840">
                <a:tc>
                  <a:txBody>
                    <a:bodyPr/>
                    <a:lstStyle/>
                    <a:p>
                      <a:r>
                        <a:rPr lang="en-US" dirty="0" smtClean="0">
                          <a:latin typeface="Cousine" pitchFamily="49" charset="0"/>
                        </a:rPr>
                        <a:t>1</a:t>
                      </a:r>
                      <a:endParaRPr lang="en-US" dirty="0">
                        <a:latin typeface="Cousine" pitchFamily="49"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Cousine" pitchFamily="49" charset="0"/>
                        </a:rPr>
                        <a:t>get</a:t>
                      </a:r>
                      <a:r>
                        <a:rPr lang="en-US" baseline="0" dirty="0" smtClean="0">
                          <a:latin typeface="Cousine" pitchFamily="49" charset="0"/>
                        </a:rPr>
                        <a:t> </a:t>
                      </a:r>
                      <a:r>
                        <a:rPr lang="en-US" dirty="0" smtClean="0">
                          <a:latin typeface="Cousine" pitchFamily="49" charset="0"/>
                        </a:rPr>
                        <a:t>*</a:t>
                      </a:r>
                      <a:endParaRPr lang="en-US" dirty="0">
                        <a:latin typeface="Cousine" pitchFamily="49" charset="0"/>
                      </a:endParaRPr>
                    </a:p>
                  </a:txBody>
                  <a:tcPr/>
                </a:tc>
              </a:tr>
              <a:tr h="370840">
                <a:tc>
                  <a:txBody>
                    <a:bodyPr/>
                    <a:lstStyle/>
                    <a:p>
                      <a:r>
                        <a:rPr lang="en-US" dirty="0" smtClean="0">
                          <a:latin typeface="Cousine" pitchFamily="49" charset="0"/>
                        </a:rPr>
                        <a:t>2</a:t>
                      </a:r>
                      <a:endParaRPr lang="en-US" dirty="0">
                        <a:latin typeface="Cousine" pitchFamily="49"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Cousine" pitchFamily="49" charset="0"/>
                        </a:rPr>
                        <a:t>get *  *</a:t>
                      </a:r>
                      <a:endParaRPr lang="en-US" dirty="0">
                        <a:latin typeface="Cousine" pitchFamily="49" charset="0"/>
                      </a:endParaRPr>
                    </a:p>
                  </a:txBody>
                  <a:tcPr/>
                </a:tc>
              </a:tr>
              <a:tr h="370840">
                <a:tc>
                  <a:txBody>
                    <a:bodyPr/>
                    <a:lstStyle/>
                    <a:p>
                      <a:r>
                        <a:rPr lang="en-US" dirty="0" smtClean="0">
                          <a:latin typeface="Cousine" pitchFamily="49" charset="0"/>
                        </a:rPr>
                        <a:t>3</a:t>
                      </a:r>
                      <a:endParaRPr lang="en-US" dirty="0">
                        <a:latin typeface="Cousine" pitchFamily="49" charset="0"/>
                      </a:endParaRPr>
                    </a:p>
                  </a:txBody>
                  <a:tcPr>
                    <a:solidFill>
                      <a:srgbClr val="FFFF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Cousine" pitchFamily="49" charset="0"/>
                        </a:rPr>
                        <a:t>get  ** * ****</a:t>
                      </a:r>
                      <a:endParaRPr lang="en-US" dirty="0">
                        <a:latin typeface="Cousine" pitchFamily="49" charset="0"/>
                      </a:endParaRPr>
                    </a:p>
                  </a:txBody>
                  <a:tcPr>
                    <a:solidFill>
                      <a:srgbClr val="FFFF00"/>
                    </a:solidFill>
                  </a:tcPr>
                </a:tc>
              </a:tr>
              <a:tr h="370840">
                <a:tc>
                  <a:txBody>
                    <a:bodyPr/>
                    <a:lstStyle/>
                    <a:p>
                      <a:r>
                        <a:rPr lang="en-US" dirty="0" smtClean="0">
                          <a:latin typeface="Cousine" pitchFamily="49" charset="0"/>
                        </a:rPr>
                        <a:t>4</a:t>
                      </a:r>
                      <a:endParaRPr lang="en-US" dirty="0">
                        <a:latin typeface="Cousine" pitchFamily="49" charset="0"/>
                      </a:endParaRPr>
                    </a:p>
                  </a:txBody>
                  <a:tcPr>
                    <a:solidFill>
                      <a:srgbClr val="FFFF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Cousine" pitchFamily="49" charset="0"/>
                        </a:rPr>
                        <a:t>get  ** * * *</a:t>
                      </a:r>
                      <a:endParaRPr lang="en-US" dirty="0">
                        <a:latin typeface="Cousine" pitchFamily="49" charset="0"/>
                      </a:endParaRPr>
                    </a:p>
                  </a:txBody>
                  <a:tcPr>
                    <a:solidFill>
                      <a:srgbClr val="FFFF00"/>
                    </a:solidFill>
                  </a:tcPr>
                </a:tc>
              </a:tr>
            </a:tbl>
          </a:graphicData>
        </a:graphic>
      </p:graphicFrame>
      <p:sp>
        <p:nvSpPr>
          <p:cNvPr id="12" name="TextBox 11"/>
          <p:cNvSpPr txBox="1"/>
          <p:nvPr/>
        </p:nvSpPr>
        <p:spPr>
          <a:xfrm>
            <a:off x="4648200" y="4114800"/>
            <a:ext cx="3746538" cy="646331"/>
          </a:xfrm>
          <a:prstGeom prst="rect">
            <a:avLst/>
          </a:prstGeom>
        </p:spPr>
        <p:style>
          <a:lnRef idx="2">
            <a:schemeClr val="accent3"/>
          </a:lnRef>
          <a:fillRef idx="1">
            <a:schemeClr val="lt1"/>
          </a:fillRef>
          <a:effectRef idx="0">
            <a:schemeClr val="accent3"/>
          </a:effectRef>
          <a:fontRef idx="minor">
            <a:schemeClr val="dk1"/>
          </a:fontRef>
        </p:style>
        <p:txBody>
          <a:bodyPr wrap="none" rtlCol="0">
            <a:spAutoFit/>
          </a:bodyPr>
          <a:lstStyle/>
          <a:p>
            <a:r>
              <a:rPr lang="en-US" dirty="0" smtClean="0"/>
              <a:t>Extrapolated to 10 iterations:</a:t>
            </a:r>
          </a:p>
          <a:p>
            <a:r>
              <a:rPr lang="en-US" dirty="0" smtClean="0">
                <a:latin typeface="Cousine" pitchFamily="49" charset="0"/>
              </a:rPr>
              <a:t>get  ** * * </a:t>
            </a:r>
            <a:r>
              <a:rPr lang="en-US" dirty="0" smtClean="0">
                <a:solidFill>
                  <a:srgbClr val="FF0000"/>
                </a:solidFill>
                <a:latin typeface="Cousine" pitchFamily="49" charset="0"/>
              </a:rPr>
              <a:t>* * * * * * *</a:t>
            </a:r>
            <a:endParaRPr lang="en-US" dirty="0"/>
          </a:p>
        </p:txBody>
      </p:sp>
      <p:sp>
        <p:nvSpPr>
          <p:cNvPr id="8" name="Slide Number Placeholder 7"/>
          <p:cNvSpPr>
            <a:spLocks noGrp="1"/>
          </p:cNvSpPr>
          <p:nvPr>
            <p:ph type="sldNum" sz="quarter" idx="12"/>
          </p:nvPr>
        </p:nvSpPr>
        <p:spPr/>
        <p:txBody>
          <a:bodyPr/>
          <a:lstStyle/>
          <a:p>
            <a:fld id="{A39B4162-AEFB-4770-944A-A55BB4716B6E}" type="slidenum">
              <a:rPr lang="en-US" smtClean="0"/>
              <a:pPr/>
              <a:t>67</a:t>
            </a:fld>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 </a:t>
            </a:r>
            <a:r>
              <a:rPr lang="en-US" dirty="0" err="1" smtClean="0"/>
              <a:t>Memcached</a:t>
            </a:r>
            <a:endParaRPr lang="en-US" dirty="0"/>
          </a:p>
        </p:txBody>
      </p:sp>
      <p:sp>
        <p:nvSpPr>
          <p:cNvPr id="6" name="Content Placeholder 5"/>
          <p:cNvSpPr>
            <a:spLocks noGrp="1"/>
          </p:cNvSpPr>
          <p:nvPr>
            <p:ph idx="1"/>
          </p:nvPr>
        </p:nvSpPr>
        <p:spPr/>
        <p:txBody>
          <a:bodyPr/>
          <a:lstStyle/>
          <a:p>
            <a:r>
              <a:rPr lang="en-US" dirty="0" smtClean="0"/>
              <a:t>Target: the while loop in the previous example</a:t>
            </a:r>
          </a:p>
          <a:p>
            <a:r>
              <a:rPr lang="en-US" dirty="0" smtClean="0"/>
              <a:t>Generated 20 tests in 5 minutes</a:t>
            </a:r>
          </a:p>
          <a:p>
            <a:endParaRPr lang="en-US" dirty="0" smtClean="0"/>
          </a:p>
        </p:txBody>
      </p:sp>
      <p:graphicFrame>
        <p:nvGraphicFramePr>
          <p:cNvPr id="9" name="Table 8"/>
          <p:cNvGraphicFramePr>
            <a:graphicFrameLocks noGrp="1"/>
          </p:cNvGraphicFramePr>
          <p:nvPr>
            <p:extLst>
              <p:ext uri="{D42A27DB-BD31-4B8C-83A1-F6EECF244321}">
                <p14:modId xmlns:p14="http://schemas.microsoft.com/office/powerpoint/2010/main" xmlns="" val="303672442"/>
              </p:ext>
            </p:extLst>
          </p:nvPr>
        </p:nvGraphicFramePr>
        <p:xfrm>
          <a:off x="1066800" y="2839720"/>
          <a:ext cx="3352800" cy="1854200"/>
        </p:xfrm>
        <a:graphic>
          <a:graphicData uri="http://schemas.openxmlformats.org/drawingml/2006/table">
            <a:tbl>
              <a:tblPr firstRow="1" bandRow="1">
                <a:tableStyleId>{5C22544A-7EE6-4342-B048-85BDC9FD1C3A}</a:tableStyleId>
              </a:tblPr>
              <a:tblGrid>
                <a:gridCol w="1066800"/>
                <a:gridCol w="2286000"/>
              </a:tblGrid>
              <a:tr h="370840">
                <a:tc>
                  <a:txBody>
                    <a:bodyPr/>
                    <a:lstStyle/>
                    <a:p>
                      <a:r>
                        <a:rPr lang="en-US" dirty="0" err="1" smtClean="0">
                          <a:latin typeface="Cousine" pitchFamily="49" charset="0"/>
                        </a:rPr>
                        <a:t>Iter</a:t>
                      </a:r>
                      <a:r>
                        <a:rPr lang="en-US" dirty="0" smtClean="0">
                          <a:latin typeface="Cousine" pitchFamily="49" charset="0"/>
                        </a:rPr>
                        <a:t> </a:t>
                      </a:r>
                      <a:r>
                        <a:rPr lang="en-US" baseline="0" dirty="0" smtClean="0">
                          <a:latin typeface="Cousine" pitchFamily="49" charset="0"/>
                        </a:rPr>
                        <a:t>#</a:t>
                      </a:r>
                      <a:endParaRPr lang="en-US" dirty="0">
                        <a:latin typeface="Cousine" pitchFamily="49" charset="0"/>
                      </a:endParaRPr>
                    </a:p>
                  </a:txBody>
                  <a:tcPr/>
                </a:tc>
                <a:tc>
                  <a:txBody>
                    <a:bodyPr/>
                    <a:lstStyle/>
                    <a:p>
                      <a:r>
                        <a:rPr lang="en-US" dirty="0" smtClean="0">
                          <a:latin typeface="Cousine" pitchFamily="49" charset="0"/>
                        </a:rPr>
                        <a:t>Path Condition</a:t>
                      </a:r>
                      <a:endParaRPr lang="en-US" dirty="0">
                        <a:latin typeface="Cousine" pitchFamily="49" charset="0"/>
                      </a:endParaRPr>
                    </a:p>
                  </a:txBody>
                  <a:tcPr/>
                </a:tc>
              </a:tr>
              <a:tr h="370840">
                <a:tc>
                  <a:txBody>
                    <a:bodyPr/>
                    <a:lstStyle/>
                    <a:p>
                      <a:r>
                        <a:rPr lang="en-US" dirty="0" smtClean="0">
                          <a:latin typeface="Cousine" pitchFamily="49" charset="0"/>
                        </a:rPr>
                        <a:t>1</a:t>
                      </a:r>
                      <a:endParaRPr lang="en-US" dirty="0">
                        <a:latin typeface="Cousine" pitchFamily="49"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Cousine" pitchFamily="49" charset="0"/>
                        </a:rPr>
                        <a:t>get</a:t>
                      </a:r>
                      <a:r>
                        <a:rPr lang="en-US" baseline="0" dirty="0" smtClean="0">
                          <a:latin typeface="Cousine" pitchFamily="49" charset="0"/>
                        </a:rPr>
                        <a:t> </a:t>
                      </a:r>
                      <a:r>
                        <a:rPr lang="en-US" dirty="0" smtClean="0">
                          <a:latin typeface="Cousine" pitchFamily="49" charset="0"/>
                        </a:rPr>
                        <a:t>*</a:t>
                      </a:r>
                      <a:endParaRPr lang="en-US" dirty="0">
                        <a:latin typeface="Cousine" pitchFamily="49" charset="0"/>
                      </a:endParaRPr>
                    </a:p>
                  </a:txBody>
                  <a:tcPr/>
                </a:tc>
              </a:tr>
              <a:tr h="370840">
                <a:tc>
                  <a:txBody>
                    <a:bodyPr/>
                    <a:lstStyle/>
                    <a:p>
                      <a:r>
                        <a:rPr lang="en-US" dirty="0" smtClean="0">
                          <a:latin typeface="Cousine" pitchFamily="49" charset="0"/>
                        </a:rPr>
                        <a:t>2</a:t>
                      </a:r>
                      <a:endParaRPr lang="en-US" dirty="0">
                        <a:latin typeface="Cousine" pitchFamily="49" charset="0"/>
                      </a:endParaRPr>
                    </a:p>
                  </a:txBody>
                  <a:tcPr>
                    <a:solidFill>
                      <a:srgbClr val="FFFF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Cousine" pitchFamily="49" charset="0"/>
                        </a:rPr>
                        <a:t>get *  *</a:t>
                      </a:r>
                      <a:endParaRPr lang="en-US" dirty="0">
                        <a:latin typeface="Cousine" pitchFamily="49" charset="0"/>
                      </a:endParaRPr>
                    </a:p>
                  </a:txBody>
                  <a:tcPr>
                    <a:solidFill>
                      <a:srgbClr val="FFFF00"/>
                    </a:solidFill>
                  </a:tcPr>
                </a:tc>
              </a:tr>
              <a:tr h="370840">
                <a:tc>
                  <a:txBody>
                    <a:bodyPr/>
                    <a:lstStyle/>
                    <a:p>
                      <a:r>
                        <a:rPr lang="en-US" dirty="0" smtClean="0">
                          <a:latin typeface="Cousine" pitchFamily="49" charset="0"/>
                        </a:rPr>
                        <a:t>3</a:t>
                      </a:r>
                      <a:endParaRPr lang="en-US" dirty="0">
                        <a:latin typeface="Cousine" pitchFamily="49" charset="0"/>
                      </a:endParaRPr>
                    </a:p>
                  </a:txBody>
                  <a:tcPr>
                    <a:solidFill>
                      <a:srgbClr val="FFFF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Cousine" pitchFamily="49" charset="0"/>
                        </a:rPr>
                        <a:t>get  ** * ****</a:t>
                      </a:r>
                      <a:endParaRPr lang="en-US" dirty="0">
                        <a:latin typeface="Cousine" pitchFamily="49" charset="0"/>
                      </a:endParaRPr>
                    </a:p>
                  </a:txBody>
                  <a:tcPr>
                    <a:solidFill>
                      <a:srgbClr val="FFFF00"/>
                    </a:solidFill>
                  </a:tcPr>
                </a:tc>
              </a:tr>
              <a:tr h="370840">
                <a:tc>
                  <a:txBody>
                    <a:bodyPr/>
                    <a:lstStyle/>
                    <a:p>
                      <a:r>
                        <a:rPr lang="en-US" dirty="0" smtClean="0">
                          <a:latin typeface="Cousine" pitchFamily="49" charset="0"/>
                        </a:rPr>
                        <a:t>4</a:t>
                      </a:r>
                      <a:endParaRPr lang="en-US" dirty="0">
                        <a:latin typeface="Cousine" pitchFamily="49"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Cousine" pitchFamily="49" charset="0"/>
                        </a:rPr>
                        <a:t>get  ** * * *</a:t>
                      </a:r>
                      <a:endParaRPr lang="en-US" dirty="0">
                        <a:latin typeface="Cousine" pitchFamily="49" charset="0"/>
                      </a:endParaRPr>
                    </a:p>
                  </a:txBody>
                  <a:tcPr/>
                </a:tc>
              </a:tr>
            </a:tbl>
          </a:graphicData>
        </a:graphic>
      </p:graphicFrame>
      <p:sp>
        <p:nvSpPr>
          <p:cNvPr id="11" name="TextBox 10"/>
          <p:cNvSpPr txBox="1"/>
          <p:nvPr/>
        </p:nvSpPr>
        <p:spPr>
          <a:xfrm>
            <a:off x="4648200" y="2819400"/>
            <a:ext cx="3810000" cy="1754326"/>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n-US" dirty="0" smtClean="0"/>
              <a:t>Minimal differential set between iteration 2 and 3 is:</a:t>
            </a:r>
          </a:p>
          <a:p>
            <a:r>
              <a:rPr lang="en-US" dirty="0" err="1" smtClean="0"/>
              <a:t>cmd</a:t>
            </a:r>
            <a:r>
              <a:rPr lang="en-US" dirty="0" smtClean="0"/>
              <a:t>[4] = ‘ ‘ ˄ </a:t>
            </a:r>
            <a:r>
              <a:rPr lang="en-US" dirty="0" err="1" smtClean="0"/>
              <a:t>cmd</a:t>
            </a:r>
            <a:r>
              <a:rPr lang="en-US" dirty="0" smtClean="0"/>
              <a:t>[5] ≠ ‘ ‘ ˄ </a:t>
            </a:r>
            <a:r>
              <a:rPr lang="en-US" dirty="0" err="1" smtClean="0"/>
              <a:t>cmd</a:t>
            </a:r>
            <a:r>
              <a:rPr lang="en-US" dirty="0" smtClean="0"/>
              <a:t>[6] ≠ ‘ ‘ ˄ </a:t>
            </a:r>
            <a:r>
              <a:rPr lang="en-US" dirty="0" err="1" smtClean="0"/>
              <a:t>cmd</a:t>
            </a:r>
            <a:r>
              <a:rPr lang="en-US" dirty="0" smtClean="0"/>
              <a:t>[7] = ‘ ‘ ˄ </a:t>
            </a:r>
            <a:r>
              <a:rPr lang="en-US" dirty="0" err="1" smtClean="0"/>
              <a:t>cmd</a:t>
            </a:r>
            <a:r>
              <a:rPr lang="en-US" dirty="0" smtClean="0"/>
              <a:t>[8] ≠ ‘ ‘ ˄ </a:t>
            </a:r>
            <a:r>
              <a:rPr lang="en-US" dirty="0" err="1" smtClean="0"/>
              <a:t>cmd</a:t>
            </a:r>
            <a:r>
              <a:rPr lang="en-US" dirty="0" smtClean="0"/>
              <a:t>[9] = ‘ ‘ ˄ </a:t>
            </a:r>
            <a:r>
              <a:rPr lang="en-US" dirty="0" err="1" smtClean="0"/>
              <a:t>cmd</a:t>
            </a:r>
            <a:r>
              <a:rPr lang="en-US" dirty="0" smtClean="0"/>
              <a:t>[10] ≠ ‘ ‘ ˄ </a:t>
            </a:r>
            <a:r>
              <a:rPr lang="en-US" dirty="0" err="1" smtClean="0"/>
              <a:t>cmd</a:t>
            </a:r>
            <a:r>
              <a:rPr lang="en-US" dirty="0" smtClean="0"/>
              <a:t>[11] ≠ ‘ ‘ ˄ </a:t>
            </a:r>
            <a:r>
              <a:rPr lang="en-US" dirty="0" err="1" smtClean="0"/>
              <a:t>cmd</a:t>
            </a:r>
            <a:r>
              <a:rPr lang="en-US" dirty="0" smtClean="0"/>
              <a:t>[12] ≠ ‘ ‘ ˄ </a:t>
            </a:r>
            <a:r>
              <a:rPr lang="en-US" dirty="0" err="1" smtClean="0"/>
              <a:t>cmd</a:t>
            </a:r>
            <a:r>
              <a:rPr lang="en-US" dirty="0" smtClean="0"/>
              <a:t>[13] ≠ ‘ ‘ </a:t>
            </a:r>
          </a:p>
        </p:txBody>
      </p:sp>
      <p:sp>
        <p:nvSpPr>
          <p:cNvPr id="12" name="TextBox 11"/>
          <p:cNvSpPr txBox="1"/>
          <p:nvPr/>
        </p:nvSpPr>
        <p:spPr>
          <a:xfrm>
            <a:off x="4648200" y="4724400"/>
            <a:ext cx="4114800" cy="1754326"/>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n-US" dirty="0" smtClean="0"/>
              <a:t>Extrapolated to 10 iterations:</a:t>
            </a:r>
          </a:p>
          <a:p>
            <a:r>
              <a:rPr lang="en-US" dirty="0" smtClean="0">
                <a:latin typeface="Cousine" pitchFamily="49" charset="0"/>
              </a:rPr>
              <a:t>get </a:t>
            </a:r>
            <a:r>
              <a:rPr lang="en-US" dirty="0" smtClean="0">
                <a:solidFill>
                  <a:srgbClr val="FF0000"/>
                </a:solidFill>
                <a:latin typeface="Cousine" pitchFamily="49" charset="0"/>
              </a:rPr>
              <a:t> ** * **** ** * **** ** * **** ** * **** ** * **** ** * **** ** * **** ** * ****</a:t>
            </a:r>
          </a:p>
          <a:p>
            <a:r>
              <a:rPr lang="en-US" b="1" dirty="0" smtClean="0">
                <a:solidFill>
                  <a:srgbClr val="FF0000"/>
                </a:solidFill>
              </a:rPr>
              <a:t>Actual iterations: 24</a:t>
            </a:r>
          </a:p>
        </p:txBody>
      </p:sp>
      <p:sp>
        <p:nvSpPr>
          <p:cNvPr id="8" name="Slide Number Placeholder 7"/>
          <p:cNvSpPr>
            <a:spLocks noGrp="1"/>
          </p:cNvSpPr>
          <p:nvPr>
            <p:ph type="sldNum" sz="quarter" idx="12"/>
          </p:nvPr>
        </p:nvSpPr>
        <p:spPr/>
        <p:txBody>
          <a:bodyPr/>
          <a:lstStyle/>
          <a:p>
            <a:fld id="{A39B4162-AEFB-4770-944A-A55BB4716B6E}" type="slidenum">
              <a:rPr lang="en-US" smtClean="0"/>
              <a:pPr/>
              <a:t>68</a:t>
            </a:fld>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Lancet</a:t>
            </a:r>
            <a:endParaRPr lang="en-US" dirty="0"/>
          </a:p>
        </p:txBody>
      </p:sp>
      <p:sp>
        <p:nvSpPr>
          <p:cNvPr id="3" name="Content Placeholder 2"/>
          <p:cNvSpPr>
            <a:spLocks noGrp="1"/>
          </p:cNvSpPr>
          <p:nvPr>
            <p:ph idx="1"/>
          </p:nvPr>
        </p:nvSpPr>
        <p:spPr/>
        <p:txBody>
          <a:bodyPr>
            <a:normAutofit lnSpcReduction="10000"/>
          </a:bodyPr>
          <a:lstStyle/>
          <a:p>
            <a:r>
              <a:rPr lang="en-US" dirty="0" smtClean="0"/>
              <a:t>Lancet is the first systematic tool that can generate targeted performance </a:t>
            </a:r>
            <a:r>
              <a:rPr lang="en-US" dirty="0" smtClean="0"/>
              <a:t>tests</a:t>
            </a:r>
            <a:endParaRPr lang="en-US" dirty="0" smtClean="0"/>
          </a:p>
          <a:p>
            <a:r>
              <a:rPr lang="en-US" dirty="0" smtClean="0"/>
              <a:t>Through the use of constraint inference, Lancet is able to generate large-scale </a:t>
            </a:r>
            <a:r>
              <a:rPr lang="en-US" dirty="0" smtClean="0"/>
              <a:t>tests without running symbolic execution at large scale</a:t>
            </a:r>
            <a:endParaRPr lang="en-US" dirty="0" smtClean="0"/>
          </a:p>
          <a:p>
            <a:r>
              <a:rPr lang="en-US" dirty="0" smtClean="0"/>
              <a:t>We demonstrate through </a:t>
            </a:r>
            <a:r>
              <a:rPr lang="en-US" dirty="0" smtClean="0"/>
              <a:t>case studies with real </a:t>
            </a:r>
            <a:r>
              <a:rPr lang="en-US" dirty="0" smtClean="0"/>
              <a:t>applications that Lancet is efficient and effective for performance </a:t>
            </a:r>
            <a:r>
              <a:rPr lang="en-US" dirty="0" smtClean="0"/>
              <a:t>test generation</a:t>
            </a:r>
            <a:endParaRPr lang="en-US" dirty="0"/>
          </a:p>
        </p:txBody>
      </p:sp>
      <p:sp>
        <p:nvSpPr>
          <p:cNvPr id="5" name="Slide Number Placeholder 4"/>
          <p:cNvSpPr>
            <a:spLocks noGrp="1"/>
          </p:cNvSpPr>
          <p:nvPr>
            <p:ph type="sldNum" sz="quarter" idx="12"/>
          </p:nvPr>
        </p:nvSpPr>
        <p:spPr/>
        <p:txBody>
          <a:bodyPr/>
          <a:lstStyle/>
          <a:p>
            <a:fld id="{A39B4162-AEFB-4770-944A-A55BB4716B6E}" type="slidenum">
              <a:rPr lang="en-US" smtClean="0"/>
              <a:pPr/>
              <a:t>69</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Scale-dependent </a:t>
            </a:r>
            <a:r>
              <a:rPr lang="en-US" dirty="0" smtClean="0"/>
              <a:t>Bugs</a:t>
            </a:r>
            <a:endParaRPr lang="en-US" dirty="0"/>
          </a:p>
        </p:txBody>
      </p:sp>
      <p:sp>
        <p:nvSpPr>
          <p:cNvPr id="3" name="Content Placeholder 2"/>
          <p:cNvSpPr>
            <a:spLocks noGrp="1"/>
          </p:cNvSpPr>
          <p:nvPr>
            <p:ph idx="1"/>
          </p:nvPr>
        </p:nvSpPr>
        <p:spPr/>
        <p:txBody>
          <a:bodyPr>
            <a:normAutofit lnSpcReduction="10000"/>
          </a:bodyPr>
          <a:lstStyle/>
          <a:p>
            <a:r>
              <a:rPr lang="en-US" dirty="0" smtClean="0"/>
              <a:t>Behavioral Characteristics</a:t>
            </a:r>
          </a:p>
          <a:p>
            <a:pPr lvl="1"/>
            <a:r>
              <a:rPr lang="en-US" dirty="0" smtClean="0"/>
              <a:t>Remain unnoticed at small scales</a:t>
            </a:r>
          </a:p>
          <a:p>
            <a:pPr lvl="1"/>
            <a:r>
              <a:rPr lang="en-US" dirty="0" smtClean="0"/>
              <a:t>Manifest at large scale runs</a:t>
            </a:r>
          </a:p>
          <a:p>
            <a:r>
              <a:rPr lang="en-US" dirty="0" smtClean="0"/>
              <a:t>Examples</a:t>
            </a:r>
          </a:p>
          <a:p>
            <a:pPr lvl="1"/>
            <a:r>
              <a:rPr lang="en-US" dirty="0" smtClean="0"/>
              <a:t>The integer overflow in </a:t>
            </a:r>
            <a:r>
              <a:rPr lang="en-US" dirty="0" err="1" smtClean="0"/>
              <a:t>MPI_Allgather</a:t>
            </a:r>
            <a:endParaRPr lang="en-US" dirty="0" smtClean="0"/>
          </a:p>
          <a:p>
            <a:pPr lvl="1"/>
            <a:r>
              <a:rPr lang="en-US" dirty="0" smtClean="0"/>
              <a:t>An infinite loop triggered by receiving a large DHT message in Transmission</a:t>
            </a:r>
          </a:p>
          <a:p>
            <a:pPr lvl="1"/>
            <a:r>
              <a:rPr lang="en-US" dirty="0" smtClean="0"/>
              <a:t>A LRU cache implemented as a linked list in </a:t>
            </a:r>
            <a:r>
              <a:rPr lang="en-US" dirty="0" err="1" smtClean="0"/>
              <a:t>MySQL</a:t>
            </a:r>
            <a:endParaRPr lang="en-US" dirty="0" smtClean="0"/>
          </a:p>
        </p:txBody>
      </p:sp>
      <p:sp>
        <p:nvSpPr>
          <p:cNvPr id="6" name="Slide Number Placeholder 5"/>
          <p:cNvSpPr>
            <a:spLocks noGrp="1"/>
          </p:cNvSpPr>
          <p:nvPr>
            <p:ph type="sldNum" sz="quarter" idx="12"/>
          </p:nvPr>
        </p:nvSpPr>
        <p:spPr/>
        <p:txBody>
          <a:bodyPr/>
          <a:lstStyle/>
          <a:p>
            <a:fld id="{A39B4162-AEFB-4770-944A-A55BB4716B6E}" type="slidenum">
              <a:rPr lang="en-US" smtClean="0"/>
              <a:pPr/>
              <a:t>7</a:t>
            </a:fld>
            <a:endParaRPr lang="en-US"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a:t>
            </a:r>
            <a:endParaRPr lang="en-US" dirty="0"/>
          </a:p>
        </p:txBody>
      </p:sp>
      <p:sp>
        <p:nvSpPr>
          <p:cNvPr id="3" name="Content Placeholder 2"/>
          <p:cNvSpPr>
            <a:spLocks noGrp="1"/>
          </p:cNvSpPr>
          <p:nvPr>
            <p:ph idx="1"/>
          </p:nvPr>
        </p:nvSpPr>
        <p:spPr/>
        <p:txBody>
          <a:bodyPr/>
          <a:lstStyle/>
          <a:p>
            <a:endParaRPr lang="en-US"/>
          </a:p>
        </p:txBody>
      </p:sp>
      <p:sp>
        <p:nvSpPr>
          <p:cNvPr id="5" name="Slide Number Placeholder 4"/>
          <p:cNvSpPr>
            <a:spLocks noGrp="1"/>
          </p:cNvSpPr>
          <p:nvPr>
            <p:ph type="sldNum" sz="quarter" idx="12"/>
          </p:nvPr>
        </p:nvSpPr>
        <p:spPr/>
        <p:txBody>
          <a:bodyPr/>
          <a:lstStyle/>
          <a:p>
            <a:fld id="{A39B4162-AEFB-4770-944A-A55BB4716B6E}" type="slidenum">
              <a:rPr lang="en-US" smtClean="0"/>
              <a:pPr/>
              <a:t>70</a:t>
            </a:fld>
            <a:endParaRPr lang="en-US" dirty="0"/>
          </a:p>
        </p:txBody>
      </p:sp>
    </p:spTree>
    <p:extLst>
      <p:ext uri="{BB962C8B-B14F-4D97-AF65-F5344CB8AC3E}">
        <p14:creationId xmlns:p14="http://schemas.microsoft.com/office/powerpoint/2010/main" xmlns="" val="165355019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developer2.png"/>
          <p:cNvPicPr>
            <a:picLocks noChangeAspect="1"/>
          </p:cNvPicPr>
          <p:nvPr/>
        </p:nvPicPr>
        <p:blipFill>
          <a:blip r:embed="rId3" cstate="print"/>
          <a:stretch>
            <a:fillRect/>
          </a:stretch>
        </p:blipFill>
        <p:spPr>
          <a:xfrm>
            <a:off x="1295400" y="4391025"/>
            <a:ext cx="6677025" cy="2009775"/>
          </a:xfrm>
          <a:prstGeom prst="rect">
            <a:avLst/>
          </a:prstGeom>
        </p:spPr>
      </p:pic>
      <p:sp>
        <p:nvSpPr>
          <p:cNvPr id="2" name="Title 1"/>
          <p:cNvSpPr>
            <a:spLocks noGrp="1"/>
          </p:cNvSpPr>
          <p:nvPr>
            <p:ph type="title"/>
          </p:nvPr>
        </p:nvSpPr>
        <p:spPr/>
        <p:txBody>
          <a:bodyPr>
            <a:noAutofit/>
          </a:bodyPr>
          <a:lstStyle/>
          <a:p>
            <a:r>
              <a:rPr lang="en-US" sz="3600" dirty="0" smtClean="0"/>
              <a:t>Why Are They Scale-dependent?</a:t>
            </a:r>
          </a:p>
        </p:txBody>
      </p:sp>
      <p:sp>
        <p:nvSpPr>
          <p:cNvPr id="3" name="Content Placeholder 2"/>
          <p:cNvSpPr>
            <a:spLocks noGrp="1"/>
          </p:cNvSpPr>
          <p:nvPr>
            <p:ph idx="1"/>
          </p:nvPr>
        </p:nvSpPr>
        <p:spPr/>
        <p:txBody>
          <a:bodyPr>
            <a:normAutofit/>
          </a:bodyPr>
          <a:lstStyle/>
          <a:p>
            <a:r>
              <a:rPr lang="en-US" sz="2800" dirty="0" smtClean="0"/>
              <a:t>The gap between development and production environments makes applications vulnerable to such bugs</a:t>
            </a:r>
          </a:p>
          <a:p>
            <a:pPr lvl="1"/>
            <a:r>
              <a:rPr lang="en-US" sz="2400" dirty="0" smtClean="0"/>
              <a:t>Developed and tested on small-scale desktops with mock inputs</a:t>
            </a:r>
          </a:p>
          <a:p>
            <a:pPr lvl="1"/>
            <a:r>
              <a:rPr lang="en-US" sz="2400" dirty="0" smtClean="0"/>
              <a:t>Deployed in large-scale production systems to handle real user data</a:t>
            </a:r>
          </a:p>
        </p:txBody>
      </p:sp>
      <p:sp>
        <p:nvSpPr>
          <p:cNvPr id="6" name="Slide Number Placeholder 5"/>
          <p:cNvSpPr>
            <a:spLocks noGrp="1"/>
          </p:cNvSpPr>
          <p:nvPr>
            <p:ph type="sldNum" sz="quarter" idx="12"/>
          </p:nvPr>
        </p:nvSpPr>
        <p:spPr/>
        <p:txBody>
          <a:bodyPr/>
          <a:lstStyle/>
          <a:p>
            <a:fld id="{A39B4162-AEFB-4770-944A-A55BB4716B6E}" type="slidenum">
              <a:rPr lang="en-US" smtClean="0"/>
              <a:pPr/>
              <a:t>71</a:t>
            </a:fld>
            <a:endParaRPr lang="en-US" dirty="0"/>
          </a:p>
        </p:txBody>
      </p:sp>
    </p:spTree>
    <p:extLst>
      <p:ext uri="{BB962C8B-B14F-4D97-AF65-F5344CB8AC3E}">
        <p14:creationId xmlns:p14="http://schemas.microsoft.com/office/powerpoint/2010/main" xmlns="" val="3396823320"/>
      </p:ext>
    </p:extLst>
  </p:cSld>
  <p:clrMapOvr>
    <a:masterClrMapping/>
  </p:clrMapOv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Why </a:t>
            </a:r>
            <a:r>
              <a:rPr lang="en-US" dirty="0"/>
              <a:t>N</a:t>
            </a:r>
            <a:r>
              <a:rPr lang="en-US" dirty="0" smtClean="0"/>
              <a:t>ot </a:t>
            </a:r>
            <a:r>
              <a:rPr lang="en-US" dirty="0"/>
              <a:t>T</a:t>
            </a:r>
            <a:r>
              <a:rPr lang="en-US" dirty="0" smtClean="0"/>
              <a:t>est at Scale?</a:t>
            </a:r>
            <a:endParaRPr lang="en-US" dirty="0"/>
          </a:p>
        </p:txBody>
      </p:sp>
      <p:sp>
        <p:nvSpPr>
          <p:cNvPr id="3" name="Content Placeholder 2"/>
          <p:cNvSpPr>
            <a:spLocks noGrp="1"/>
          </p:cNvSpPr>
          <p:nvPr>
            <p:ph idx="1"/>
          </p:nvPr>
        </p:nvSpPr>
        <p:spPr/>
        <p:txBody>
          <a:bodyPr>
            <a:normAutofit/>
          </a:bodyPr>
          <a:lstStyle/>
          <a:p>
            <a:r>
              <a:rPr lang="en-US" dirty="0" smtClean="0"/>
              <a:t>Lack of resources</a:t>
            </a:r>
          </a:p>
          <a:p>
            <a:pPr lvl="1"/>
            <a:r>
              <a:rPr lang="en-US" dirty="0" smtClean="0"/>
              <a:t>User data is hard to get</a:t>
            </a:r>
          </a:p>
          <a:p>
            <a:pPr lvl="1"/>
            <a:r>
              <a:rPr lang="en-US" dirty="0" smtClean="0"/>
              <a:t>Production systems are expensive</a:t>
            </a:r>
          </a:p>
          <a:p>
            <a:r>
              <a:rPr lang="en-US" dirty="0" smtClean="0"/>
              <a:t>Difficult to debug</a:t>
            </a:r>
          </a:p>
          <a:p>
            <a:pPr lvl="1"/>
            <a:r>
              <a:rPr lang="en-US" dirty="0" smtClean="0"/>
              <a:t>Large-scale runs generate large-scale logs</a:t>
            </a:r>
          </a:p>
          <a:p>
            <a:pPr lvl="1"/>
            <a:r>
              <a:rPr lang="en-US" dirty="0" smtClean="0"/>
              <a:t>Might not have a correct run to compare with</a:t>
            </a:r>
          </a:p>
          <a:p>
            <a:r>
              <a:rPr lang="en-US" dirty="0" smtClean="0"/>
              <a:t>New trend</a:t>
            </a:r>
          </a:p>
          <a:p>
            <a:pPr lvl="1"/>
            <a:r>
              <a:rPr lang="en-US" dirty="0" smtClean="0"/>
              <a:t>Fault inject in production [</a:t>
            </a:r>
            <a:r>
              <a:rPr lang="en-US" dirty="0" err="1" smtClean="0"/>
              <a:t>Allspaw</a:t>
            </a:r>
            <a:r>
              <a:rPr lang="en-US" dirty="0" smtClean="0"/>
              <a:t> CACM</a:t>
            </a:r>
            <a:r>
              <a:rPr lang="en-US" dirty="0"/>
              <a:t> </a:t>
            </a:r>
            <a:r>
              <a:rPr lang="en-US" dirty="0" smtClean="0"/>
              <a:t>55(10)]</a:t>
            </a:r>
          </a:p>
        </p:txBody>
      </p:sp>
      <p:sp>
        <p:nvSpPr>
          <p:cNvPr id="5" name="Slide Number Placeholder 4"/>
          <p:cNvSpPr>
            <a:spLocks noGrp="1"/>
          </p:cNvSpPr>
          <p:nvPr>
            <p:ph type="sldNum" sz="quarter" idx="12"/>
          </p:nvPr>
        </p:nvSpPr>
        <p:spPr/>
        <p:txBody>
          <a:bodyPr/>
          <a:lstStyle/>
          <a:p>
            <a:fld id="{A39B4162-AEFB-4770-944A-A55BB4716B6E}" type="slidenum">
              <a:rPr lang="en-US" smtClean="0"/>
              <a:pPr/>
              <a:t>72</a:t>
            </a:fld>
            <a:endParaRPr lang="en-US" dirty="0"/>
          </a:p>
        </p:txBody>
      </p:sp>
    </p:spTree>
    <p:extLst>
      <p:ext uri="{BB962C8B-B14F-4D97-AF65-F5344CB8AC3E}">
        <p14:creationId xmlns:p14="http://schemas.microsoft.com/office/powerpoint/2010/main" xmlns="" val="1003130465"/>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Overhead on NAS Parallel Benchmarks</a:t>
            </a:r>
            <a:endParaRPr lang="en-US" dirty="0"/>
          </a:p>
        </p:txBody>
      </p:sp>
      <p:pic>
        <p:nvPicPr>
          <p:cNvPr id="30722" name="Picture 2" descr="https://lh6.googleusercontent.com/4_ZpCemTPkFThevm6ZD9lhWYMheTpxO3K1G2jSy5iE0EuxxNxp5moRi_UZcjaSgzEI0Ieyr6A0u38GIsNfUqEtQ7rHxekcDKUdh0kOvEamRlGTlgfLtpVas3aMU"/>
          <p:cNvPicPr>
            <a:picLocks noChangeAspect="1" noChangeArrowheads="1"/>
          </p:cNvPicPr>
          <p:nvPr/>
        </p:nvPicPr>
        <p:blipFill>
          <a:blip r:embed="rId2" cstate="print"/>
          <a:srcRect/>
          <a:stretch>
            <a:fillRect/>
          </a:stretch>
        </p:blipFill>
        <p:spPr bwMode="auto">
          <a:xfrm>
            <a:off x="2209800" y="1590675"/>
            <a:ext cx="4648200" cy="2828925"/>
          </a:xfrm>
          <a:prstGeom prst="rect">
            <a:avLst/>
          </a:prstGeom>
          <a:noFill/>
        </p:spPr>
      </p:pic>
      <p:sp>
        <p:nvSpPr>
          <p:cNvPr id="7" name="Shape 239"/>
          <p:cNvSpPr txBox="1"/>
          <p:nvPr/>
        </p:nvSpPr>
        <p:spPr>
          <a:xfrm rot="-137">
            <a:off x="836726" y="4419750"/>
            <a:ext cx="7518299" cy="1286100"/>
          </a:xfrm>
          <a:prstGeom prst="rect">
            <a:avLst/>
          </a:prstGeom>
          <a:solidFill>
            <a:srgbClr val="FF9900"/>
          </a:solidFill>
        </p:spPr>
        <p:txBody>
          <a:bodyPr lIns="91425" tIns="91425" rIns="91425" bIns="91425" anchor="t" anchorCtr="0">
            <a:noAutofit/>
          </a:bodyPr>
          <a:lstStyle/>
          <a:p>
            <a:pPr lvl="0" algn="ctr" rtl="0">
              <a:buNone/>
            </a:pPr>
            <a:r>
              <a:rPr lang="en" dirty="0" smtClean="0"/>
              <a:t>
</a:t>
            </a:r>
            <a:r>
              <a:rPr lang="en" sz="3000" b="1" dirty="0" smtClean="0">
                <a:latin typeface="Comic Sans MS"/>
                <a:sym typeface="Comic Sans MS"/>
              </a:rPr>
              <a:t>Geometric Mean: 11.4%</a:t>
            </a:r>
            <a:endParaRPr lang="en" sz="3000" b="1" dirty="0">
              <a:latin typeface="Comic Sans MS"/>
              <a:ea typeface="Comic Sans MS"/>
              <a:cs typeface="Comic Sans MS"/>
              <a:sym typeface="Comic Sans MS"/>
            </a:endParaRPr>
          </a:p>
        </p:txBody>
      </p:sp>
      <p:sp>
        <p:nvSpPr>
          <p:cNvPr id="6" name="Slide Number Placeholder 5"/>
          <p:cNvSpPr>
            <a:spLocks noGrp="1"/>
          </p:cNvSpPr>
          <p:nvPr>
            <p:ph type="sldNum" sz="quarter" idx="12"/>
          </p:nvPr>
        </p:nvSpPr>
        <p:spPr/>
        <p:txBody>
          <a:bodyPr/>
          <a:lstStyle/>
          <a:p>
            <a:fld id="{A39B4162-AEFB-4770-944A-A55BB4716B6E}" type="slidenum">
              <a:rPr lang="en-US" smtClean="0"/>
              <a:pPr/>
              <a:t>73</a:t>
            </a:fld>
            <a:endParaRPr lang="en-US" dirty="0"/>
          </a:p>
        </p:txBody>
      </p:sp>
    </p:spTree>
    <p:extLst>
      <p:ext uri="{BB962C8B-B14F-4D97-AF65-F5344CB8AC3E}">
        <p14:creationId xmlns:p14="http://schemas.microsoft.com/office/powerpoint/2010/main" xmlns="" val="1247887364"/>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Explicit </a:t>
            </a:r>
            <a:r>
              <a:rPr lang="en-US" dirty="0"/>
              <a:t>Mode </a:t>
            </a:r>
            <a:r>
              <a:rPr lang="en-US" dirty="0" smtClean="0"/>
              <a:t>versus KLEE</a:t>
            </a:r>
            <a:endParaRPr lang="en-US" dirty="0"/>
          </a:p>
        </p:txBody>
      </p:sp>
      <p:sp>
        <p:nvSpPr>
          <p:cNvPr id="3" name="Content Placeholder 2"/>
          <p:cNvSpPr>
            <a:spLocks noGrp="1"/>
          </p:cNvSpPr>
          <p:nvPr>
            <p:ph idx="1"/>
          </p:nvPr>
        </p:nvSpPr>
        <p:spPr/>
        <p:txBody>
          <a:bodyPr/>
          <a:lstStyle/>
          <a:p>
            <a:r>
              <a:rPr lang="en-US" dirty="0" smtClean="0"/>
              <a:t>Benchmarks: </a:t>
            </a:r>
            <a:r>
              <a:rPr lang="en-US" dirty="0" err="1" smtClean="0"/>
              <a:t>libquantum</a:t>
            </a:r>
            <a:r>
              <a:rPr lang="en-US" dirty="0" smtClean="0"/>
              <a:t>, </a:t>
            </a:r>
            <a:r>
              <a:rPr lang="en-US" dirty="0" err="1" smtClean="0"/>
              <a:t>lbm</a:t>
            </a:r>
            <a:r>
              <a:rPr lang="en-US" dirty="0" smtClean="0"/>
              <a:t>, </a:t>
            </a:r>
            <a:r>
              <a:rPr lang="en-US" dirty="0" err="1" smtClean="0"/>
              <a:t>wc</a:t>
            </a:r>
            <a:r>
              <a:rPr lang="en-US" dirty="0" smtClean="0"/>
              <a:t>, </a:t>
            </a:r>
            <a:r>
              <a:rPr lang="en-US" dirty="0" err="1" smtClean="0"/>
              <a:t>mvm</a:t>
            </a:r>
            <a:endParaRPr lang="en-US" dirty="0" smtClean="0"/>
          </a:p>
        </p:txBody>
      </p:sp>
      <p:pic>
        <p:nvPicPr>
          <p:cNvPr id="5" name="Picture 4" descr="explicit.PNG"/>
          <p:cNvPicPr>
            <a:picLocks noChangeAspect="1"/>
          </p:cNvPicPr>
          <p:nvPr/>
        </p:nvPicPr>
        <p:blipFill>
          <a:blip r:embed="rId2" cstate="print"/>
          <a:stretch>
            <a:fillRect/>
          </a:stretch>
        </p:blipFill>
        <p:spPr>
          <a:xfrm>
            <a:off x="1445180" y="2658684"/>
            <a:ext cx="6098620" cy="3132517"/>
          </a:xfrm>
          <a:prstGeom prst="rect">
            <a:avLst/>
          </a:prstGeom>
        </p:spPr>
      </p:pic>
      <p:sp>
        <p:nvSpPr>
          <p:cNvPr id="6" name="Slide Number Placeholder 5"/>
          <p:cNvSpPr>
            <a:spLocks noGrp="1"/>
          </p:cNvSpPr>
          <p:nvPr>
            <p:ph type="sldNum" sz="quarter" idx="12"/>
          </p:nvPr>
        </p:nvSpPr>
        <p:spPr/>
        <p:txBody>
          <a:bodyPr/>
          <a:lstStyle/>
          <a:p>
            <a:fld id="{A39B4162-AEFB-4770-944A-A55BB4716B6E}" type="slidenum">
              <a:rPr lang="en-US" smtClean="0"/>
              <a:pPr/>
              <a:t>74</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Statistical Debugging</a:t>
            </a:r>
          </a:p>
        </p:txBody>
      </p:sp>
      <p:sp>
        <p:nvSpPr>
          <p:cNvPr id="3" name="Content Placeholder 2"/>
          <p:cNvSpPr>
            <a:spLocks noGrp="1"/>
          </p:cNvSpPr>
          <p:nvPr>
            <p:ph idx="1"/>
          </p:nvPr>
        </p:nvSpPr>
        <p:spPr/>
        <p:txBody>
          <a:bodyPr>
            <a:normAutofit/>
          </a:bodyPr>
          <a:lstStyle/>
          <a:p>
            <a:r>
              <a:rPr lang="en-US" dirty="0" smtClean="0"/>
              <a:t>Previous Works </a:t>
            </a:r>
            <a:r>
              <a:rPr lang="en-US" sz="2800" dirty="0" smtClean="0"/>
              <a:t>[</a:t>
            </a:r>
            <a:r>
              <a:rPr lang="en-US" sz="2800" dirty="0" err="1" smtClean="0"/>
              <a:t>Bronevetsky</a:t>
            </a:r>
            <a:r>
              <a:rPr lang="en-US" sz="2800" dirty="0" smtClean="0"/>
              <a:t> DSN ‘10] [Mirgorodskiy SC ’06] [Chilimbi ICSE ‘09] [Liblit  PLDI ‘03]</a:t>
            </a:r>
            <a:endParaRPr lang="en-US" dirty="0" smtClean="0"/>
          </a:p>
          <a:p>
            <a:pPr lvl="1"/>
            <a:r>
              <a:rPr lang="en-US" dirty="0" smtClean="0"/>
              <a:t>Represent program behaviors as a set of features</a:t>
            </a:r>
          </a:p>
          <a:p>
            <a:pPr lvl="1"/>
            <a:r>
              <a:rPr lang="en-US" dirty="0" smtClean="0"/>
              <a:t>Build models of these features based on training runs</a:t>
            </a:r>
          </a:p>
          <a:p>
            <a:pPr lvl="1"/>
            <a:r>
              <a:rPr lang="en-US" dirty="0" smtClean="0"/>
              <a:t>Apply the models to production runs</a:t>
            </a:r>
          </a:p>
          <a:p>
            <a:pPr lvl="2"/>
            <a:r>
              <a:rPr lang="en-US" dirty="0" smtClean="0"/>
              <a:t>detect anomalous features</a:t>
            </a:r>
          </a:p>
          <a:p>
            <a:pPr lvl="2"/>
            <a:r>
              <a:rPr lang="en-US" dirty="0" smtClean="0"/>
              <a:t>identify </a:t>
            </a:r>
            <a:r>
              <a:rPr lang="en-US" dirty="0"/>
              <a:t>the features </a:t>
            </a:r>
            <a:r>
              <a:rPr lang="en-US" dirty="0" smtClean="0"/>
              <a:t>strongly </a:t>
            </a:r>
            <a:r>
              <a:rPr lang="en-US" dirty="0"/>
              <a:t>correlated with </a:t>
            </a:r>
            <a:r>
              <a:rPr lang="en-US" dirty="0" smtClean="0"/>
              <a:t>failures</a:t>
            </a:r>
          </a:p>
        </p:txBody>
      </p:sp>
      <p:sp>
        <p:nvSpPr>
          <p:cNvPr id="5" name="Slide Number Placeholder 4"/>
          <p:cNvSpPr>
            <a:spLocks noGrp="1"/>
          </p:cNvSpPr>
          <p:nvPr>
            <p:ph type="sldNum" sz="quarter" idx="12"/>
          </p:nvPr>
        </p:nvSpPr>
        <p:spPr/>
        <p:txBody>
          <a:bodyPr/>
          <a:lstStyle/>
          <a:p>
            <a:fld id="{A39B4162-AEFB-4770-944A-A55BB4716B6E}" type="slidenum">
              <a:rPr lang="en-US" smtClean="0"/>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33"/>
          <p:cNvSpPr/>
          <p:nvPr/>
        </p:nvSpPr>
        <p:spPr>
          <a:xfrm>
            <a:off x="7010400" y="1938754"/>
            <a:ext cx="1219200" cy="3581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p:cNvSpPr/>
          <p:nvPr/>
        </p:nvSpPr>
        <p:spPr>
          <a:xfrm>
            <a:off x="3886200" y="1938754"/>
            <a:ext cx="3124200" cy="35814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normAutofit fontScale="90000"/>
          </a:bodyPr>
          <a:lstStyle/>
          <a:p>
            <a:r>
              <a:rPr lang="en-US" dirty="0" smtClean="0"/>
              <a:t>Modeling Scale-dependent Behavior</a:t>
            </a:r>
            <a:endParaRPr lang="en-US" dirty="0"/>
          </a:p>
        </p:txBody>
      </p:sp>
      <p:cxnSp>
        <p:nvCxnSpPr>
          <p:cNvPr id="8" name="Straight Arrow Connector 7"/>
          <p:cNvCxnSpPr/>
          <p:nvPr/>
        </p:nvCxnSpPr>
        <p:spPr>
          <a:xfrm flipV="1">
            <a:off x="3810000" y="1633954"/>
            <a:ext cx="0" cy="3962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3810000" y="5596354"/>
            <a:ext cx="45720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702429" y="5596354"/>
            <a:ext cx="774571" cy="369332"/>
          </a:xfrm>
          <a:prstGeom prst="rect">
            <a:avLst/>
          </a:prstGeom>
          <a:noFill/>
        </p:spPr>
        <p:txBody>
          <a:bodyPr wrap="none" rtlCol="0">
            <a:spAutoFit/>
          </a:bodyPr>
          <a:lstStyle/>
          <a:p>
            <a:r>
              <a:rPr lang="en-US" dirty="0" smtClean="0"/>
              <a:t>RUN #</a:t>
            </a:r>
            <a:endParaRPr lang="en-US" dirty="0"/>
          </a:p>
        </p:txBody>
      </p:sp>
      <p:sp>
        <p:nvSpPr>
          <p:cNvPr id="13" name="TextBox 12"/>
          <p:cNvSpPr txBox="1"/>
          <p:nvPr/>
        </p:nvSpPr>
        <p:spPr>
          <a:xfrm rot="10800000">
            <a:off x="3348335" y="2167354"/>
            <a:ext cx="461665" cy="2717026"/>
          </a:xfrm>
          <a:prstGeom prst="rect">
            <a:avLst/>
          </a:prstGeom>
          <a:noFill/>
        </p:spPr>
        <p:txBody>
          <a:bodyPr vert="eaVert" wrap="none" rtlCol="0">
            <a:spAutoFit/>
          </a:bodyPr>
          <a:lstStyle/>
          <a:p>
            <a:r>
              <a:rPr lang="en-US" dirty="0" smtClean="0"/>
              <a:t># OF TIMES LOOP EXECUTES</a:t>
            </a:r>
            <a:endParaRPr lang="en-US" dirty="0"/>
          </a:p>
        </p:txBody>
      </p:sp>
      <p:sp>
        <p:nvSpPr>
          <p:cNvPr id="22" name="Oval 21"/>
          <p:cNvSpPr/>
          <p:nvPr/>
        </p:nvSpPr>
        <p:spPr>
          <a:xfrm rot="16200000">
            <a:off x="5334000" y="5123915"/>
            <a:ext cx="91440" cy="914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p:cNvSpPr/>
          <p:nvPr/>
        </p:nvSpPr>
        <p:spPr>
          <a:xfrm rot="16200000">
            <a:off x="4038600" y="4707355"/>
            <a:ext cx="91440" cy="914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Oval 23"/>
          <p:cNvSpPr/>
          <p:nvPr/>
        </p:nvSpPr>
        <p:spPr>
          <a:xfrm rot="16200000">
            <a:off x="5943600" y="4290795"/>
            <a:ext cx="91440" cy="914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Oval 24"/>
          <p:cNvSpPr/>
          <p:nvPr/>
        </p:nvSpPr>
        <p:spPr>
          <a:xfrm rot="16200000">
            <a:off x="5029200" y="3874235"/>
            <a:ext cx="91440" cy="914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Oval 25"/>
          <p:cNvSpPr/>
          <p:nvPr/>
        </p:nvSpPr>
        <p:spPr>
          <a:xfrm rot="16200000">
            <a:off x="4556760" y="3457675"/>
            <a:ext cx="91440" cy="914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Oval 26"/>
          <p:cNvSpPr/>
          <p:nvPr/>
        </p:nvSpPr>
        <p:spPr>
          <a:xfrm rot="16200000">
            <a:off x="6705600" y="3041115"/>
            <a:ext cx="91440" cy="914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Oval 27"/>
          <p:cNvSpPr/>
          <p:nvPr/>
        </p:nvSpPr>
        <p:spPr>
          <a:xfrm rot="16200000">
            <a:off x="6248400" y="2624555"/>
            <a:ext cx="91440" cy="914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Oval 28"/>
          <p:cNvSpPr/>
          <p:nvPr/>
        </p:nvSpPr>
        <p:spPr>
          <a:xfrm rot="16200000">
            <a:off x="7924800" y="2207995"/>
            <a:ext cx="91440" cy="914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Oval 30"/>
          <p:cNvSpPr/>
          <p:nvPr/>
        </p:nvSpPr>
        <p:spPr>
          <a:xfrm rot="16200000">
            <a:off x="7528560" y="3005555"/>
            <a:ext cx="91440" cy="914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Oval 31"/>
          <p:cNvSpPr/>
          <p:nvPr/>
        </p:nvSpPr>
        <p:spPr>
          <a:xfrm rot="16200000">
            <a:off x="7086600" y="2609314"/>
            <a:ext cx="91440" cy="914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p:cNvSpPr/>
          <p:nvPr/>
        </p:nvSpPr>
        <p:spPr>
          <a:xfrm>
            <a:off x="838200" y="2395954"/>
            <a:ext cx="2362200" cy="19050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Is there a bug in one of the production runs?</a:t>
            </a:r>
            <a:endParaRPr lang="en-US" sz="2400" dirty="0"/>
          </a:p>
        </p:txBody>
      </p:sp>
      <p:sp>
        <p:nvSpPr>
          <p:cNvPr id="37" name="TextBox 36"/>
          <p:cNvSpPr txBox="1"/>
          <p:nvPr/>
        </p:nvSpPr>
        <p:spPr>
          <a:xfrm>
            <a:off x="4648200" y="1600200"/>
            <a:ext cx="1254574" cy="338554"/>
          </a:xfrm>
          <a:prstGeom prst="rect">
            <a:avLst/>
          </a:prstGeom>
          <a:noFill/>
        </p:spPr>
        <p:txBody>
          <a:bodyPr wrap="none" rtlCol="0">
            <a:spAutoFit/>
          </a:bodyPr>
          <a:lstStyle/>
          <a:p>
            <a:r>
              <a:rPr lang="en-US" sz="1600" dirty="0" smtClean="0"/>
              <a:t>Training runs</a:t>
            </a:r>
            <a:endParaRPr lang="en-US" sz="1600" dirty="0"/>
          </a:p>
        </p:txBody>
      </p:sp>
      <p:sp>
        <p:nvSpPr>
          <p:cNvPr id="38" name="TextBox 37"/>
          <p:cNvSpPr txBox="1"/>
          <p:nvPr/>
        </p:nvSpPr>
        <p:spPr>
          <a:xfrm>
            <a:off x="6866970" y="1600200"/>
            <a:ext cx="1515030" cy="338554"/>
          </a:xfrm>
          <a:prstGeom prst="rect">
            <a:avLst/>
          </a:prstGeom>
          <a:noFill/>
        </p:spPr>
        <p:txBody>
          <a:bodyPr wrap="none" rtlCol="0">
            <a:spAutoFit/>
          </a:bodyPr>
          <a:lstStyle/>
          <a:p>
            <a:r>
              <a:rPr lang="en-US" sz="1600" dirty="0" smtClean="0"/>
              <a:t>Production runs</a:t>
            </a:r>
            <a:endParaRPr lang="en-US" sz="1600" dirty="0"/>
          </a:p>
        </p:txBody>
      </p:sp>
      <p:sp>
        <p:nvSpPr>
          <p:cNvPr id="30" name="Slide Number Placeholder 29"/>
          <p:cNvSpPr>
            <a:spLocks noGrp="1"/>
          </p:cNvSpPr>
          <p:nvPr>
            <p:ph type="sldNum" sz="quarter" idx="12"/>
          </p:nvPr>
        </p:nvSpPr>
        <p:spPr/>
        <p:txBody>
          <a:bodyPr/>
          <a:lstStyle/>
          <a:p>
            <a:fld id="{A39B4162-AEFB-4770-944A-A55BB4716B6E}" type="slidenum">
              <a:rPr lang="en-US" smtClean="0"/>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2605</TotalTime>
  <Words>5228</Words>
  <Application>Microsoft Office PowerPoint</Application>
  <PresentationFormat>On-screen Show (4:3)</PresentationFormat>
  <Paragraphs>1014</Paragraphs>
  <Slides>74</Slides>
  <Notes>18</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74</vt:i4>
      </vt:variant>
    </vt:vector>
  </HeadingPairs>
  <TitlesOfParts>
    <vt:vector size="77" baseType="lpstr">
      <vt:lpstr>Office Theme</vt:lpstr>
      <vt:lpstr>Visio</vt:lpstr>
      <vt:lpstr>Equation</vt:lpstr>
      <vt:lpstr>Techniques for Finding Scalability Bugs</vt:lpstr>
      <vt:lpstr>Overview</vt:lpstr>
      <vt:lpstr>Overview</vt:lpstr>
      <vt:lpstr>A Real Bug in MPI</vt:lpstr>
      <vt:lpstr>A Real Bug in MPI</vt:lpstr>
      <vt:lpstr>A Real Bug in MPI</vt:lpstr>
      <vt:lpstr>Scale-dependent Bugs</vt:lpstr>
      <vt:lpstr>Statistical Debugging</vt:lpstr>
      <vt:lpstr>Modeling Scale-dependent Behavior</vt:lpstr>
      <vt:lpstr>Modeling Scale-dependent Behavior</vt:lpstr>
      <vt:lpstr>Modeling Scale-dependent Behavior</vt:lpstr>
      <vt:lpstr>Modeling Scale-dependent Behavior</vt:lpstr>
      <vt:lpstr>Previous Research</vt:lpstr>
      <vt:lpstr>Vrisha</vt:lpstr>
      <vt:lpstr>Previous Research</vt:lpstr>
      <vt:lpstr>Abhranta</vt:lpstr>
      <vt:lpstr>Limitations of Previous Research</vt:lpstr>
      <vt:lpstr>WuKong [HPDC ‘13]</vt:lpstr>
      <vt:lpstr>The Workflow</vt:lpstr>
      <vt:lpstr>Feature</vt:lpstr>
      <vt:lpstr>Model</vt:lpstr>
      <vt:lpstr>Inference: Bug Localization</vt:lpstr>
      <vt:lpstr>Optimization: Feature Pruning</vt:lpstr>
      <vt:lpstr>Optimization: Feature Pruning</vt:lpstr>
      <vt:lpstr>Evaluation</vt:lpstr>
      <vt:lpstr>AMG2006: Modeling Accuracy</vt:lpstr>
      <vt:lpstr>AMG2006: Fault Injection</vt:lpstr>
      <vt:lpstr>Case Study: An Infinite Loop in Transmission</vt:lpstr>
      <vt:lpstr>Case Study: An Infinite Loop in Transmission</vt:lpstr>
      <vt:lpstr>Case Study: An Infinite Loop in Transmission</vt:lpstr>
      <vt:lpstr>Summary of WuKong</vt:lpstr>
      <vt:lpstr>Overview</vt:lpstr>
      <vt:lpstr>Motivation</vt:lpstr>
      <vt:lpstr>Common Practice for Performance Testing</vt:lpstr>
      <vt:lpstr>Symbolic Execution</vt:lpstr>
      <vt:lpstr>Symbolic Execution</vt:lpstr>
      <vt:lpstr>Symbolic Execution</vt:lpstr>
      <vt:lpstr>Symbolic Execution</vt:lpstr>
      <vt:lpstr>Symbolic Execution</vt:lpstr>
      <vt:lpstr>Symbolic Execution</vt:lpstr>
      <vt:lpstr>Symbolic Execution</vt:lpstr>
      <vt:lpstr>Symbolic Execution</vt:lpstr>
      <vt:lpstr>Symbolic Execution</vt:lpstr>
      <vt:lpstr>Symbolic Execution</vt:lpstr>
      <vt:lpstr>Symbolic Execution</vt:lpstr>
      <vt:lpstr>Symbolic Execution</vt:lpstr>
      <vt:lpstr>Symbolic Execution</vt:lpstr>
      <vt:lpstr>Symbolic Execution versus Loop</vt:lpstr>
      <vt:lpstr>Key Idea</vt:lpstr>
      <vt:lpstr>Lancet</vt:lpstr>
      <vt:lpstr>Explicit Mode</vt:lpstr>
      <vt:lpstr>Inference Mode</vt:lpstr>
      <vt:lpstr>Inference of Path Condition</vt:lpstr>
      <vt:lpstr>Compute Differential Set</vt:lpstr>
      <vt:lpstr>An Example Loop</vt:lpstr>
      <vt:lpstr>An Example Loop</vt:lpstr>
      <vt:lpstr>An Example Loop</vt:lpstr>
      <vt:lpstr>Extrapolate Differential Set</vt:lpstr>
      <vt:lpstr>An Example Loop</vt:lpstr>
      <vt:lpstr>An Example Loop</vt:lpstr>
      <vt:lpstr>Assembly Path Condition</vt:lpstr>
      <vt:lpstr>An Example Loop</vt:lpstr>
      <vt:lpstr>Evaluation</vt:lpstr>
      <vt:lpstr>Case Study: Memcached</vt:lpstr>
      <vt:lpstr>Case Study: Memcached</vt:lpstr>
      <vt:lpstr>Case Study: Memcached</vt:lpstr>
      <vt:lpstr>Case Study: Memcached</vt:lpstr>
      <vt:lpstr>Case Study: Memcached</vt:lpstr>
      <vt:lpstr>Summary of Lancet</vt:lpstr>
      <vt:lpstr>Backup</vt:lpstr>
      <vt:lpstr>Why Are They Scale-dependent?</vt:lpstr>
      <vt:lpstr>Why Not Test at Scale?</vt:lpstr>
      <vt:lpstr>Overhead on NAS Parallel Benchmarks</vt:lpstr>
      <vt:lpstr>Explicit Mode versus KLEE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WuKong: Automatically Detecting and Localizing Bugs that Manifest at Large System Scales</dc:title>
  <dc:creator>bwzhou</dc:creator>
  <cp:lastModifiedBy>bwzhou</cp:lastModifiedBy>
  <cp:revision>250</cp:revision>
  <dcterms:created xsi:type="dcterms:W3CDTF">2013-06-18T04:39:27Z</dcterms:created>
  <dcterms:modified xsi:type="dcterms:W3CDTF">2014-07-14T02:42:58Z</dcterms:modified>
</cp:coreProperties>
</file>