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11.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457" r:id="rId2"/>
    <p:sldId id="620" r:id="rId3"/>
    <p:sldId id="507" r:id="rId4"/>
    <p:sldId id="506" r:id="rId5"/>
    <p:sldId id="598" r:id="rId6"/>
    <p:sldId id="514" r:id="rId7"/>
    <p:sldId id="621" r:id="rId8"/>
    <p:sldId id="515" r:id="rId9"/>
    <p:sldId id="516" r:id="rId10"/>
    <p:sldId id="517" r:id="rId11"/>
    <p:sldId id="518" r:id="rId12"/>
    <p:sldId id="622" r:id="rId13"/>
    <p:sldId id="521" r:id="rId14"/>
    <p:sldId id="522" r:id="rId15"/>
    <p:sldId id="523" r:id="rId16"/>
    <p:sldId id="524" r:id="rId17"/>
    <p:sldId id="525" r:id="rId18"/>
    <p:sldId id="527" r:id="rId19"/>
    <p:sldId id="528" r:id="rId20"/>
    <p:sldId id="52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530" r:id="rId42"/>
    <p:sldId id="531" r:id="rId43"/>
    <p:sldId id="534" r:id="rId44"/>
    <p:sldId id="533" r:id="rId45"/>
    <p:sldId id="586" r:id="rId46"/>
    <p:sldId id="587" r:id="rId47"/>
    <p:sldId id="588" r:id="rId48"/>
    <p:sldId id="589" r:id="rId49"/>
    <p:sldId id="546" r:id="rId50"/>
    <p:sldId id="590" r:id="rId51"/>
    <p:sldId id="545" r:id="rId52"/>
    <p:sldId id="596" r:id="rId53"/>
    <p:sldId id="548" r:id="rId54"/>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CC0000"/>
    <a:srgbClr val="CC3300"/>
    <a:srgbClr val="3333FF"/>
    <a:srgbClr val="0000FF"/>
    <a:srgbClr val="FF99CC"/>
    <a:srgbClr val="66006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7" autoAdjust="0"/>
    <p:restoredTop sz="76570" autoAdjust="0"/>
  </p:normalViewPr>
  <p:slideViewPr>
    <p:cSldViewPr snapToGrid="0">
      <p:cViewPr>
        <p:scale>
          <a:sx n="100" d="100"/>
          <a:sy n="100" d="100"/>
        </p:scale>
        <p:origin x="-2288"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faarshad:Dropbox:OneDrive:GoogleDrive:research:detection-diagnosis:running-docs:Griffin-dup-detection:Results:duplicate-detection-results-sensitivity-icac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faarshad:Dropbox:OneDrive:GoogleDrive:research:detection-diagnosis:running-docs:Griffin-dup-detection:Results:duplicate-detection-results-sensitivity-icac2014.xlsx" TargetMode="External"/><Relationship Id="rId2"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faarshad:Dropbox:OneDrive:GoogleDrive:research:detection-diagnosis:running-docs:Griffin-dup-detection:Results:duplicate-detection-results-sensitivity-icac20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faarshad:Dropbox:SkyDrive:GoogleDrive:jobs:companies:IBM-TJ-Watson:presentation:sample_correlation4slide1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Lbls>
            <c:dLbl>
              <c:idx val="0"/>
              <c:layout>
                <c:manualLayout>
                  <c:x val="-0.124216381315325"/>
                  <c:y val="0.0766193004944149"/>
                </c:manualLayout>
              </c:layout>
              <c:showLegendKey val="0"/>
              <c:showVal val="0"/>
              <c:showCatName val="0"/>
              <c:showSerName val="0"/>
              <c:showPercent val="1"/>
              <c:showBubbleSize val="0"/>
            </c:dLbl>
            <c:dLbl>
              <c:idx val="1"/>
              <c:layout>
                <c:manualLayout>
                  <c:x val="0.16336032729005"/>
                  <c:y val="-0.085264237319172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Sheet1!$A$2:$A$3</c:f>
              <c:strCache>
                <c:ptCount val="2"/>
                <c:pt idx="0">
                  <c:v>Configuration</c:v>
                </c:pt>
                <c:pt idx="1">
                  <c:v>Non-Configuration</c:v>
                </c:pt>
              </c:strCache>
            </c:strRef>
          </c:cat>
          <c:val>
            <c:numRef>
              <c:f>Sheet1!$B$2:$B$3</c:f>
              <c:numCache>
                <c:formatCode>General</c:formatCode>
                <c:ptCount val="2"/>
                <c:pt idx="0">
                  <c:v>33.0</c:v>
                </c:pt>
                <c:pt idx="1">
                  <c:v>67.0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38089500378289"/>
          <c:y val="0.690878593664164"/>
          <c:w val="0.6155462773559"/>
          <c:h val="0.20214466214978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Time</a:t>
            </a:r>
            <a:endParaRPr lang="en-US" dirty="0"/>
          </a:p>
        </c:rich>
      </c:tx>
      <c:layout>
        <c:manualLayout>
          <c:xMode val="edge"/>
          <c:yMode val="edge"/>
          <c:x val="0.277319859000183"/>
          <c:y val="0.0283400809716599"/>
        </c:manualLayout>
      </c:layout>
      <c:overlay val="0"/>
    </c:title>
    <c:autoTitleDeleted val="0"/>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18806766160044"/>
                  <c:y val="0.137348018744621"/>
                </c:manualLayout>
              </c:layout>
              <c:showLegendKey val="0"/>
              <c:showVal val="0"/>
              <c:showCatName val="0"/>
              <c:showSerName val="0"/>
              <c:showPercent val="1"/>
              <c:showBubbleSize val="0"/>
            </c:dLbl>
            <c:dLbl>
              <c:idx val="1"/>
              <c:layout>
                <c:manualLayout>
                  <c:x val="0.121930736128914"/>
                  <c:y val="-0.202673021135516"/>
                </c:manualLayout>
              </c:layout>
              <c:showLegendKey val="0"/>
              <c:showVal val="0"/>
              <c:showCatName val="0"/>
              <c:showSerName val="0"/>
              <c:showPercent val="1"/>
              <c:showBubbleSize val="0"/>
            </c:dLbl>
            <c:dLbl>
              <c:idx val="2"/>
              <c:layout>
                <c:manualLayout>
                  <c:x val="0.0719865867057316"/>
                  <c:y val="0.112195160827569"/>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Boot-time</c:v>
                </c:pt>
                <c:pt idx="1">
                  <c:v>Run-time</c:v>
                </c:pt>
                <c:pt idx="2">
                  <c:v>Pre-boot-time</c:v>
                </c:pt>
              </c:strCache>
            </c:strRef>
          </c:cat>
          <c:val>
            <c:numRef>
              <c:f>Sheet1!$B$2:$B$4</c:f>
              <c:numCache>
                <c:formatCode>General</c:formatCode>
                <c:ptCount val="3"/>
                <c:pt idx="0">
                  <c:v>24.0</c:v>
                </c:pt>
                <c:pt idx="1">
                  <c:v>66.0</c:v>
                </c:pt>
                <c:pt idx="2">
                  <c:v>10.0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142080433986449"/>
          <c:y val="0.746030157161529"/>
          <c:w val="0.480373786852225"/>
          <c:h val="0.23372692785871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5078351034609"/>
                  <c:y val="0.0685221078134464"/>
                </c:manualLayout>
              </c:layout>
              <c:showLegendKey val="0"/>
              <c:showVal val="0"/>
              <c:showCatName val="0"/>
              <c:showSerName val="0"/>
              <c:showPercent val="1"/>
              <c:showBubbleSize val="0"/>
            </c:dLbl>
            <c:dLbl>
              <c:idx val="1"/>
              <c:layout>
                <c:manualLayout>
                  <c:x val="0.0754191082219374"/>
                  <c:y val="-0.194575855143613"/>
                </c:manualLayout>
              </c:layout>
              <c:showLegendKey val="0"/>
              <c:showVal val="0"/>
              <c:showCatName val="0"/>
              <c:showSerName val="0"/>
              <c:showPercent val="1"/>
              <c:showBubbleSize val="0"/>
            </c:dLbl>
            <c:dLbl>
              <c:idx val="2"/>
              <c:layout>
                <c:manualLayout>
                  <c:x val="0.145563770371727"/>
                  <c:y val="0.123008384073448"/>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Parameter</c:v>
                </c:pt>
                <c:pt idx="1">
                  <c:v>Compatibility</c:v>
                </c:pt>
                <c:pt idx="2">
                  <c:v>Miss-Component</c:v>
                </c:pt>
              </c:strCache>
            </c:strRef>
          </c:cat>
          <c:val>
            <c:numRef>
              <c:f>Sheet1!$B$2:$B$4</c:f>
              <c:numCache>
                <c:formatCode>General</c:formatCode>
                <c:ptCount val="3"/>
                <c:pt idx="0">
                  <c:v>36.0</c:v>
                </c:pt>
                <c:pt idx="1">
                  <c:v>36.0</c:v>
                </c:pt>
                <c:pt idx="2">
                  <c:v>28.0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39155603369346"/>
                  <c:y val="0.0847161210111893"/>
                </c:manualLayout>
              </c:layout>
              <c:showLegendKey val="0"/>
              <c:showVal val="0"/>
              <c:showCatName val="0"/>
              <c:showSerName val="0"/>
              <c:showPercent val="1"/>
              <c:showBubbleSize val="0"/>
            </c:dLbl>
            <c:dLbl>
              <c:idx val="1"/>
              <c:layout>
                <c:manualLayout>
                  <c:x val="0.159721433803333"/>
                  <c:y val="-0.145993177978259"/>
                </c:manualLayout>
              </c:layout>
              <c:showLegendKey val="0"/>
              <c:showVal val="0"/>
              <c:showCatName val="0"/>
              <c:showSerName val="0"/>
              <c:showPercent val="1"/>
              <c:showBubbleSize val="0"/>
            </c:dLbl>
            <c:dLbl>
              <c:idx val="2"/>
              <c:delete val="1"/>
            </c:dLbl>
            <c:showLegendKey val="0"/>
            <c:showVal val="0"/>
            <c:showCatName val="0"/>
            <c:showSerName val="0"/>
            <c:showPercent val="1"/>
            <c:showBubbleSize val="0"/>
            <c:showLeaderLines val="1"/>
          </c:dLbls>
          <c:cat>
            <c:strRef>
              <c:f>Sheet1!$A$2:$A$4</c:f>
              <c:strCache>
                <c:ptCount val="3"/>
                <c:pt idx="0">
                  <c:v>Boot-time</c:v>
                </c:pt>
                <c:pt idx="1">
                  <c:v>Run-time</c:v>
                </c:pt>
                <c:pt idx="2">
                  <c:v>Pre-boot-time</c:v>
                </c:pt>
              </c:strCache>
            </c:strRef>
          </c:cat>
          <c:val>
            <c:numRef>
              <c:f>Sheet1!$B$2:$B$4</c:f>
              <c:numCache>
                <c:formatCode>General</c:formatCode>
                <c:ptCount val="3"/>
                <c:pt idx="0">
                  <c:v>31.0</c:v>
                </c:pt>
                <c:pt idx="1">
                  <c:v>69.0</c:v>
                </c:pt>
                <c:pt idx="2">
                  <c:v>0.0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Accuracy</c:v>
          </c:tx>
          <c:spPr>
            <a:ln w="50800" cap="rnd">
              <a:solidFill>
                <a:schemeClr val="tx1"/>
              </a:solidFill>
              <a:round/>
            </a:ln>
            <a:effectLst/>
          </c:spPr>
          <c:marker>
            <c:symbol val="none"/>
          </c:marker>
          <c:cat>
            <c:numRef>
              <c:f>'detection-data'!$L$3:$L$42</c:f>
              <c:numCache>
                <c:formatCode>General</c:formatCode>
                <c:ptCount val="40"/>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numCache>
            </c:numRef>
          </c:cat>
          <c:val>
            <c:numRef>
              <c:f>'detection-data'!$Q$3:$Q$42</c:f>
              <c:numCache>
                <c:formatCode>General</c:formatCode>
                <c:ptCount val="40"/>
                <c:pt idx="0">
                  <c:v>90.0</c:v>
                </c:pt>
                <c:pt idx="1">
                  <c:v>90.0</c:v>
                </c:pt>
                <c:pt idx="2">
                  <c:v>90.0</c:v>
                </c:pt>
                <c:pt idx="3">
                  <c:v>90.0</c:v>
                </c:pt>
                <c:pt idx="4">
                  <c:v>85.0</c:v>
                </c:pt>
                <c:pt idx="5">
                  <c:v>85.0</c:v>
                </c:pt>
                <c:pt idx="6">
                  <c:v>90.0</c:v>
                </c:pt>
                <c:pt idx="7">
                  <c:v>90.0</c:v>
                </c:pt>
                <c:pt idx="8">
                  <c:v>90.0</c:v>
                </c:pt>
                <c:pt idx="9">
                  <c:v>90.0</c:v>
                </c:pt>
                <c:pt idx="10">
                  <c:v>90.0</c:v>
                </c:pt>
                <c:pt idx="11">
                  <c:v>90.0</c:v>
                </c:pt>
                <c:pt idx="12">
                  <c:v>90.0</c:v>
                </c:pt>
                <c:pt idx="13">
                  <c:v>90.0</c:v>
                </c:pt>
                <c:pt idx="14">
                  <c:v>90.0</c:v>
                </c:pt>
                <c:pt idx="15">
                  <c:v>90.0</c:v>
                </c:pt>
                <c:pt idx="16">
                  <c:v>90.0</c:v>
                </c:pt>
                <c:pt idx="17">
                  <c:v>90.0</c:v>
                </c:pt>
                <c:pt idx="18">
                  <c:v>90.0</c:v>
                </c:pt>
                <c:pt idx="19">
                  <c:v>90.0</c:v>
                </c:pt>
                <c:pt idx="20">
                  <c:v>90.0</c:v>
                </c:pt>
                <c:pt idx="21">
                  <c:v>90.0</c:v>
                </c:pt>
                <c:pt idx="22">
                  <c:v>90.0</c:v>
                </c:pt>
                <c:pt idx="23">
                  <c:v>90.0</c:v>
                </c:pt>
                <c:pt idx="24">
                  <c:v>90.0</c:v>
                </c:pt>
                <c:pt idx="25">
                  <c:v>90.0</c:v>
                </c:pt>
                <c:pt idx="26">
                  <c:v>90.0</c:v>
                </c:pt>
                <c:pt idx="27">
                  <c:v>90.0</c:v>
                </c:pt>
                <c:pt idx="28">
                  <c:v>90.0</c:v>
                </c:pt>
                <c:pt idx="29">
                  <c:v>90.0</c:v>
                </c:pt>
                <c:pt idx="30">
                  <c:v>90.0</c:v>
                </c:pt>
                <c:pt idx="31">
                  <c:v>90.0</c:v>
                </c:pt>
                <c:pt idx="32">
                  <c:v>90.0</c:v>
                </c:pt>
                <c:pt idx="33">
                  <c:v>90.0</c:v>
                </c:pt>
                <c:pt idx="34">
                  <c:v>90.0</c:v>
                </c:pt>
                <c:pt idx="35">
                  <c:v>90.0</c:v>
                </c:pt>
                <c:pt idx="36">
                  <c:v>90.0</c:v>
                </c:pt>
                <c:pt idx="37">
                  <c:v>90.0</c:v>
                </c:pt>
                <c:pt idx="38">
                  <c:v>90.0</c:v>
                </c:pt>
                <c:pt idx="39">
                  <c:v>90.0</c:v>
                </c:pt>
              </c:numCache>
            </c:numRef>
          </c:val>
          <c:smooth val="0"/>
        </c:ser>
        <c:ser>
          <c:idx val="1"/>
          <c:order val="1"/>
          <c:tx>
            <c:v>Precision</c:v>
          </c:tx>
          <c:spPr>
            <a:ln w="50800" cap="rnd">
              <a:solidFill>
                <a:schemeClr val="tx1"/>
              </a:solidFill>
              <a:prstDash val="sysDot"/>
              <a:round/>
            </a:ln>
            <a:effectLst/>
          </c:spPr>
          <c:marker>
            <c:symbol val="none"/>
          </c:marker>
          <c:cat>
            <c:numRef>
              <c:f>'detection-data'!$L$3:$L$42</c:f>
              <c:numCache>
                <c:formatCode>General</c:formatCode>
                <c:ptCount val="40"/>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numCache>
            </c:numRef>
          </c:cat>
          <c:val>
            <c:numRef>
              <c:f>'detection-data'!$R$3:$R$42</c:f>
              <c:numCache>
                <c:formatCode>0.0</c:formatCode>
                <c:ptCount val="40"/>
                <c:pt idx="0">
                  <c:v>71.42857142857135</c:v>
                </c:pt>
                <c:pt idx="1">
                  <c:v>71.42857142857135</c:v>
                </c:pt>
                <c:pt idx="2">
                  <c:v>71.42857142857135</c:v>
                </c:pt>
                <c:pt idx="3">
                  <c:v>71.42857142857135</c:v>
                </c:pt>
                <c:pt idx="4">
                  <c:v>66.66666666666665</c:v>
                </c:pt>
                <c:pt idx="5">
                  <c:v>66.66666666666665</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numCache>
            </c:numRef>
          </c:val>
          <c:smooth val="0"/>
        </c:ser>
        <c:dLbls>
          <c:showLegendKey val="0"/>
          <c:showVal val="0"/>
          <c:showCatName val="0"/>
          <c:showSerName val="0"/>
          <c:showPercent val="0"/>
          <c:showBubbleSize val="0"/>
        </c:dLbls>
        <c:marker val="1"/>
        <c:smooth val="0"/>
        <c:axId val="1848965336"/>
        <c:axId val="1849368424"/>
      </c:lineChart>
      <c:catAx>
        <c:axId val="1848965336"/>
        <c:scaling>
          <c:orientation val="minMax"/>
        </c:scaling>
        <c:delete val="0"/>
        <c:axPos val="b"/>
        <c:title>
          <c:tx>
            <c:rich>
              <a:bodyPr rot="0" vert="horz"/>
              <a:lstStyle/>
              <a:p>
                <a:pPr>
                  <a:defRPr/>
                </a:pPr>
                <a:r>
                  <a:rPr lang="en-US"/>
                  <a:t>Threshold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49368424"/>
        <c:crosses val="autoZero"/>
        <c:auto val="0"/>
        <c:lblAlgn val="ctr"/>
        <c:lblOffset val="100"/>
        <c:tickLblSkip val="5"/>
        <c:noMultiLvlLbl val="0"/>
      </c:catAx>
      <c:valAx>
        <c:axId val="1849368424"/>
        <c:scaling>
          <c:orientation val="minMax"/>
          <c:max val="105.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48965336"/>
        <c:crosses val="autoZero"/>
        <c:crossBetween val="between"/>
        <c:majorUnit val="10.0"/>
      </c:valAx>
      <c:spPr>
        <a:noFill/>
        <a:ln>
          <a:solidFill>
            <a:schemeClr val="tx1"/>
          </a:solid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b="1" i="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Accuracy</c:v>
          </c:tx>
          <c:spPr>
            <a:ln w="50800" cap="rnd">
              <a:solidFill>
                <a:schemeClr val="tx1"/>
              </a:solidFill>
              <a:round/>
            </a:ln>
            <a:effectLst/>
          </c:spPr>
          <c:marker>
            <c:symbol val="none"/>
          </c:marker>
          <c:cat>
            <c:numRef>
              <c:f>'detection-data'!$L$3:$L$47</c:f>
              <c:numCache>
                <c:formatCode>General</c:formatCode>
                <c:ptCount val="45"/>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numCache>
            </c:numRef>
          </c:cat>
          <c:val>
            <c:numRef>
              <c:f>'detection-data'!$X$3:$X$47</c:f>
              <c:numCache>
                <c:formatCode>General</c:formatCode>
                <c:ptCount val="45"/>
                <c:pt idx="0">
                  <c:v>50.0</c:v>
                </c:pt>
                <c:pt idx="1">
                  <c:v>60.0</c:v>
                </c:pt>
                <c:pt idx="2">
                  <c:v>60.0</c:v>
                </c:pt>
                <c:pt idx="3">
                  <c:v>60.0</c:v>
                </c:pt>
                <c:pt idx="4">
                  <c:v>60.0</c:v>
                </c:pt>
                <c:pt idx="5">
                  <c:v>60.0</c:v>
                </c:pt>
                <c:pt idx="6">
                  <c:v>60.0</c:v>
                </c:pt>
                <c:pt idx="7">
                  <c:v>60.0</c:v>
                </c:pt>
                <c:pt idx="8">
                  <c:v>55.0</c:v>
                </c:pt>
                <c:pt idx="9">
                  <c:v>55.0</c:v>
                </c:pt>
                <c:pt idx="10">
                  <c:v>55.0</c:v>
                </c:pt>
                <c:pt idx="11">
                  <c:v>55.0</c:v>
                </c:pt>
                <c:pt idx="12">
                  <c:v>55.0</c:v>
                </c:pt>
                <c:pt idx="13">
                  <c:v>55.0</c:v>
                </c:pt>
                <c:pt idx="14">
                  <c:v>55.0</c:v>
                </c:pt>
                <c:pt idx="15">
                  <c:v>55.0</c:v>
                </c:pt>
                <c:pt idx="16">
                  <c:v>60.0</c:v>
                </c:pt>
                <c:pt idx="17">
                  <c:v>60.0</c:v>
                </c:pt>
                <c:pt idx="18">
                  <c:v>60.0</c:v>
                </c:pt>
                <c:pt idx="19">
                  <c:v>60.0</c:v>
                </c:pt>
                <c:pt idx="20">
                  <c:v>55.0</c:v>
                </c:pt>
                <c:pt idx="21">
                  <c:v>55.0</c:v>
                </c:pt>
                <c:pt idx="22">
                  <c:v>55.0</c:v>
                </c:pt>
                <c:pt idx="23">
                  <c:v>60.0</c:v>
                </c:pt>
                <c:pt idx="24">
                  <c:v>65.0</c:v>
                </c:pt>
                <c:pt idx="25">
                  <c:v>70.0</c:v>
                </c:pt>
                <c:pt idx="26">
                  <c:v>70.0</c:v>
                </c:pt>
                <c:pt idx="27">
                  <c:v>70.0</c:v>
                </c:pt>
                <c:pt idx="28">
                  <c:v>70.0</c:v>
                </c:pt>
                <c:pt idx="29">
                  <c:v>70.0</c:v>
                </c:pt>
                <c:pt idx="30">
                  <c:v>70.0</c:v>
                </c:pt>
                <c:pt idx="31">
                  <c:v>65.0</c:v>
                </c:pt>
                <c:pt idx="32">
                  <c:v>65.0</c:v>
                </c:pt>
                <c:pt idx="33">
                  <c:v>60.0</c:v>
                </c:pt>
                <c:pt idx="34">
                  <c:v>60.0</c:v>
                </c:pt>
                <c:pt idx="35">
                  <c:v>60.0</c:v>
                </c:pt>
                <c:pt idx="36">
                  <c:v>60.0</c:v>
                </c:pt>
                <c:pt idx="37">
                  <c:v>60.0</c:v>
                </c:pt>
                <c:pt idx="38">
                  <c:v>60.0</c:v>
                </c:pt>
                <c:pt idx="39">
                  <c:v>60.0</c:v>
                </c:pt>
                <c:pt idx="40">
                  <c:v>60.0</c:v>
                </c:pt>
                <c:pt idx="41">
                  <c:v>60.0</c:v>
                </c:pt>
                <c:pt idx="42">
                  <c:v>60.0</c:v>
                </c:pt>
                <c:pt idx="43">
                  <c:v>60.0</c:v>
                </c:pt>
                <c:pt idx="44">
                  <c:v>60.0</c:v>
                </c:pt>
              </c:numCache>
            </c:numRef>
          </c:val>
          <c:smooth val="0"/>
        </c:ser>
        <c:ser>
          <c:idx val="1"/>
          <c:order val="1"/>
          <c:tx>
            <c:v>Precision</c:v>
          </c:tx>
          <c:spPr>
            <a:ln w="50800" cap="rnd">
              <a:solidFill>
                <a:schemeClr val="tx1"/>
              </a:solidFill>
              <a:prstDash val="sysDot"/>
              <a:round/>
            </a:ln>
            <a:effectLst/>
          </c:spPr>
          <c:marker>
            <c:symbol val="none"/>
          </c:marker>
          <c:cat>
            <c:numRef>
              <c:f>'detection-data'!$L$3:$L$47</c:f>
              <c:numCache>
                <c:formatCode>General</c:formatCode>
                <c:ptCount val="45"/>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numCache>
            </c:numRef>
          </c:cat>
          <c:val>
            <c:numRef>
              <c:f>'detection-data'!$Y$3:$Y$47</c:f>
              <c:numCache>
                <c:formatCode>0.0</c:formatCode>
                <c:ptCount val="45"/>
                <c:pt idx="0">
                  <c:v>50.0</c:v>
                </c:pt>
                <c:pt idx="1">
                  <c:v>56.25</c:v>
                </c:pt>
                <c:pt idx="2">
                  <c:v>56.25</c:v>
                </c:pt>
                <c:pt idx="3">
                  <c:v>56.25</c:v>
                </c:pt>
                <c:pt idx="4">
                  <c:v>56.25</c:v>
                </c:pt>
                <c:pt idx="5">
                  <c:v>56.25</c:v>
                </c:pt>
                <c:pt idx="6">
                  <c:v>56.25</c:v>
                </c:pt>
                <c:pt idx="7">
                  <c:v>56.25</c:v>
                </c:pt>
                <c:pt idx="8">
                  <c:v>53.33333333333334</c:v>
                </c:pt>
                <c:pt idx="9">
                  <c:v>53.33333333333334</c:v>
                </c:pt>
                <c:pt idx="10">
                  <c:v>53.33333333333334</c:v>
                </c:pt>
                <c:pt idx="11">
                  <c:v>53.33333333333334</c:v>
                </c:pt>
                <c:pt idx="12">
                  <c:v>53.33333333333334</c:v>
                </c:pt>
                <c:pt idx="13">
                  <c:v>53.33333333333334</c:v>
                </c:pt>
                <c:pt idx="14">
                  <c:v>53.33333333333334</c:v>
                </c:pt>
                <c:pt idx="15">
                  <c:v>53.33333333333334</c:v>
                </c:pt>
                <c:pt idx="16">
                  <c:v>57.14285714285714</c:v>
                </c:pt>
                <c:pt idx="17">
                  <c:v>58.33333333333334</c:v>
                </c:pt>
                <c:pt idx="18">
                  <c:v>58.33333333333334</c:v>
                </c:pt>
                <c:pt idx="19">
                  <c:v>58.33333333333334</c:v>
                </c:pt>
                <c:pt idx="20">
                  <c:v>55.55555555555556</c:v>
                </c:pt>
                <c:pt idx="21">
                  <c:v>55.55555555555556</c:v>
                </c:pt>
                <c:pt idx="22">
                  <c:v>55.55555555555556</c:v>
                </c:pt>
                <c:pt idx="23">
                  <c:v>62.5</c:v>
                </c:pt>
                <c:pt idx="24">
                  <c:v>71.42857142857135</c:v>
                </c:pt>
                <c:pt idx="25">
                  <c:v>83.33333333333313</c:v>
                </c:pt>
                <c:pt idx="26">
                  <c:v>83.33333333333313</c:v>
                </c:pt>
                <c:pt idx="27">
                  <c:v>83.33333333333313</c:v>
                </c:pt>
                <c:pt idx="28">
                  <c:v>83.33333333333313</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pt idx="43">
                  <c:v>100.0</c:v>
                </c:pt>
                <c:pt idx="44">
                  <c:v>100.0</c:v>
                </c:pt>
              </c:numCache>
            </c:numRef>
          </c:val>
          <c:smooth val="0"/>
        </c:ser>
        <c:dLbls>
          <c:showLegendKey val="0"/>
          <c:showVal val="0"/>
          <c:showCatName val="0"/>
          <c:showSerName val="0"/>
          <c:showPercent val="0"/>
          <c:showBubbleSize val="0"/>
        </c:dLbls>
        <c:marker val="1"/>
        <c:smooth val="0"/>
        <c:axId val="1849419112"/>
        <c:axId val="1848810888"/>
      </c:lineChart>
      <c:catAx>
        <c:axId val="184941911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i="0">
                    <a:solidFill>
                      <a:schemeClr val="tx1"/>
                    </a:solidFill>
                  </a:rPr>
                  <a:t>Threshold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848810888"/>
        <c:crosses val="autoZero"/>
        <c:auto val="0"/>
        <c:lblAlgn val="ctr"/>
        <c:lblOffset val="100"/>
        <c:tickLblSkip val="5"/>
        <c:noMultiLvlLbl val="0"/>
      </c:catAx>
      <c:valAx>
        <c:axId val="1848810888"/>
        <c:scaling>
          <c:orientation val="minMax"/>
          <c:max val="105.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849419112"/>
        <c:crosses val="autoZero"/>
        <c:crossBetween val="between"/>
        <c:majorUnit val="10.0"/>
      </c:valAx>
      <c:spPr>
        <a:noFill/>
        <a:ln>
          <a:solidFill>
            <a:schemeClr val="tx1"/>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Accuracy</c:v>
          </c:tx>
          <c:spPr>
            <a:ln w="50800" cap="rnd">
              <a:solidFill>
                <a:schemeClr val="tx1"/>
              </a:solidFill>
              <a:round/>
            </a:ln>
            <a:effectLst/>
          </c:spPr>
          <c:marker>
            <c:symbol val="none"/>
          </c:marker>
          <c:cat>
            <c:numRef>
              <c:f>'detection-data'!$L$3:$L$47</c:f>
              <c:numCache>
                <c:formatCode>General</c:formatCode>
                <c:ptCount val="45"/>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numCache>
            </c:numRef>
          </c:cat>
          <c:val>
            <c:numRef>
              <c:f>'detection-data'!$X$3:$X$47</c:f>
              <c:numCache>
                <c:formatCode>General</c:formatCode>
                <c:ptCount val="45"/>
                <c:pt idx="0">
                  <c:v>50.0</c:v>
                </c:pt>
                <c:pt idx="1">
                  <c:v>60.0</c:v>
                </c:pt>
                <c:pt idx="2">
                  <c:v>60.0</c:v>
                </c:pt>
                <c:pt idx="3">
                  <c:v>60.0</c:v>
                </c:pt>
                <c:pt idx="4">
                  <c:v>60.0</c:v>
                </c:pt>
                <c:pt idx="5">
                  <c:v>60.0</c:v>
                </c:pt>
                <c:pt idx="6">
                  <c:v>60.0</c:v>
                </c:pt>
                <c:pt idx="7">
                  <c:v>60.0</c:v>
                </c:pt>
                <c:pt idx="8">
                  <c:v>55.0</c:v>
                </c:pt>
                <c:pt idx="9">
                  <c:v>55.0</c:v>
                </c:pt>
                <c:pt idx="10">
                  <c:v>55.0</c:v>
                </c:pt>
                <c:pt idx="11">
                  <c:v>55.0</c:v>
                </c:pt>
                <c:pt idx="12">
                  <c:v>55.0</c:v>
                </c:pt>
                <c:pt idx="13">
                  <c:v>55.0</c:v>
                </c:pt>
                <c:pt idx="14">
                  <c:v>55.0</c:v>
                </c:pt>
                <c:pt idx="15">
                  <c:v>55.0</c:v>
                </c:pt>
                <c:pt idx="16">
                  <c:v>60.0</c:v>
                </c:pt>
                <c:pt idx="17">
                  <c:v>60.0</c:v>
                </c:pt>
                <c:pt idx="18">
                  <c:v>60.0</c:v>
                </c:pt>
                <c:pt idx="19">
                  <c:v>60.0</c:v>
                </c:pt>
                <c:pt idx="20">
                  <c:v>55.0</c:v>
                </c:pt>
                <c:pt idx="21">
                  <c:v>55.0</c:v>
                </c:pt>
                <c:pt idx="22">
                  <c:v>55.0</c:v>
                </c:pt>
                <c:pt idx="23">
                  <c:v>60.0</c:v>
                </c:pt>
                <c:pt idx="24">
                  <c:v>65.0</c:v>
                </c:pt>
                <c:pt idx="25">
                  <c:v>70.0</c:v>
                </c:pt>
                <c:pt idx="26">
                  <c:v>70.0</c:v>
                </c:pt>
                <c:pt idx="27">
                  <c:v>70.0</c:v>
                </c:pt>
                <c:pt idx="28">
                  <c:v>70.0</c:v>
                </c:pt>
                <c:pt idx="29">
                  <c:v>70.0</c:v>
                </c:pt>
                <c:pt idx="30">
                  <c:v>70.0</c:v>
                </c:pt>
                <c:pt idx="31">
                  <c:v>65.0</c:v>
                </c:pt>
                <c:pt idx="32">
                  <c:v>65.0</c:v>
                </c:pt>
                <c:pt idx="33">
                  <c:v>60.0</c:v>
                </c:pt>
                <c:pt idx="34">
                  <c:v>60.0</c:v>
                </c:pt>
                <c:pt idx="35">
                  <c:v>60.0</c:v>
                </c:pt>
                <c:pt idx="36">
                  <c:v>60.0</c:v>
                </c:pt>
                <c:pt idx="37">
                  <c:v>60.0</c:v>
                </c:pt>
                <c:pt idx="38">
                  <c:v>60.0</c:v>
                </c:pt>
                <c:pt idx="39">
                  <c:v>60.0</c:v>
                </c:pt>
                <c:pt idx="40">
                  <c:v>60.0</c:v>
                </c:pt>
                <c:pt idx="41">
                  <c:v>60.0</c:v>
                </c:pt>
                <c:pt idx="42">
                  <c:v>60.0</c:v>
                </c:pt>
                <c:pt idx="43">
                  <c:v>60.0</c:v>
                </c:pt>
                <c:pt idx="44">
                  <c:v>60.0</c:v>
                </c:pt>
              </c:numCache>
            </c:numRef>
          </c:val>
          <c:smooth val="0"/>
        </c:ser>
        <c:ser>
          <c:idx val="1"/>
          <c:order val="1"/>
          <c:tx>
            <c:v>Precision</c:v>
          </c:tx>
          <c:spPr>
            <a:ln w="50800" cap="rnd">
              <a:solidFill>
                <a:schemeClr val="tx1"/>
              </a:solidFill>
              <a:prstDash val="sysDot"/>
              <a:round/>
            </a:ln>
            <a:effectLst/>
          </c:spPr>
          <c:marker>
            <c:symbol val="none"/>
          </c:marker>
          <c:cat>
            <c:numRef>
              <c:f>'detection-data'!$L$3:$L$47</c:f>
              <c:numCache>
                <c:formatCode>General</c:formatCode>
                <c:ptCount val="45"/>
                <c:pt idx="0">
                  <c:v>0.1</c:v>
                </c:pt>
                <c:pt idx="1">
                  <c:v>0.11</c:v>
                </c:pt>
                <c:pt idx="2">
                  <c:v>0.12</c:v>
                </c:pt>
                <c:pt idx="3">
                  <c:v>0.13</c:v>
                </c:pt>
                <c:pt idx="4">
                  <c:v>0.14</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c:v>
                </c:pt>
                <c:pt idx="19">
                  <c:v>0.29</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numCache>
            </c:numRef>
          </c:cat>
          <c:val>
            <c:numRef>
              <c:f>'detection-data'!$Y$3:$Y$47</c:f>
              <c:numCache>
                <c:formatCode>0.0</c:formatCode>
                <c:ptCount val="45"/>
                <c:pt idx="0">
                  <c:v>50.0</c:v>
                </c:pt>
                <c:pt idx="1">
                  <c:v>56.25</c:v>
                </c:pt>
                <c:pt idx="2">
                  <c:v>56.25</c:v>
                </c:pt>
                <c:pt idx="3">
                  <c:v>56.25</c:v>
                </c:pt>
                <c:pt idx="4">
                  <c:v>56.25</c:v>
                </c:pt>
                <c:pt idx="5">
                  <c:v>56.25</c:v>
                </c:pt>
                <c:pt idx="6">
                  <c:v>56.25</c:v>
                </c:pt>
                <c:pt idx="7">
                  <c:v>56.25</c:v>
                </c:pt>
                <c:pt idx="8">
                  <c:v>53.33333333333334</c:v>
                </c:pt>
                <c:pt idx="9">
                  <c:v>53.33333333333334</c:v>
                </c:pt>
                <c:pt idx="10">
                  <c:v>53.33333333333334</c:v>
                </c:pt>
                <c:pt idx="11">
                  <c:v>53.33333333333334</c:v>
                </c:pt>
                <c:pt idx="12">
                  <c:v>53.33333333333334</c:v>
                </c:pt>
                <c:pt idx="13">
                  <c:v>53.33333333333334</c:v>
                </c:pt>
                <c:pt idx="14">
                  <c:v>53.33333333333334</c:v>
                </c:pt>
                <c:pt idx="15">
                  <c:v>53.33333333333334</c:v>
                </c:pt>
                <c:pt idx="16">
                  <c:v>57.14285714285714</c:v>
                </c:pt>
                <c:pt idx="17">
                  <c:v>58.33333333333334</c:v>
                </c:pt>
                <c:pt idx="18">
                  <c:v>58.33333333333334</c:v>
                </c:pt>
                <c:pt idx="19">
                  <c:v>58.33333333333334</c:v>
                </c:pt>
                <c:pt idx="20">
                  <c:v>55.55555555555556</c:v>
                </c:pt>
                <c:pt idx="21">
                  <c:v>55.55555555555556</c:v>
                </c:pt>
                <c:pt idx="22">
                  <c:v>55.55555555555556</c:v>
                </c:pt>
                <c:pt idx="23">
                  <c:v>62.5</c:v>
                </c:pt>
                <c:pt idx="24">
                  <c:v>71.42857142857135</c:v>
                </c:pt>
                <c:pt idx="25">
                  <c:v>83.33333333333313</c:v>
                </c:pt>
                <c:pt idx="26">
                  <c:v>83.33333333333313</c:v>
                </c:pt>
                <c:pt idx="27">
                  <c:v>83.33333333333313</c:v>
                </c:pt>
                <c:pt idx="28">
                  <c:v>83.33333333333313</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pt idx="43">
                  <c:v>100.0</c:v>
                </c:pt>
                <c:pt idx="44">
                  <c:v>100.0</c:v>
                </c:pt>
              </c:numCache>
            </c:numRef>
          </c:val>
          <c:smooth val="0"/>
        </c:ser>
        <c:dLbls>
          <c:showLegendKey val="0"/>
          <c:showVal val="0"/>
          <c:showCatName val="0"/>
          <c:showSerName val="0"/>
          <c:showPercent val="0"/>
          <c:showBubbleSize val="0"/>
        </c:dLbls>
        <c:marker val="1"/>
        <c:smooth val="0"/>
        <c:axId val="1849373736"/>
        <c:axId val="1849290760"/>
      </c:lineChart>
      <c:catAx>
        <c:axId val="184937373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i="0">
                    <a:solidFill>
                      <a:schemeClr val="tx1"/>
                    </a:solidFill>
                  </a:rPr>
                  <a:t>Threshold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849290760"/>
        <c:crosses val="autoZero"/>
        <c:auto val="0"/>
        <c:lblAlgn val="ctr"/>
        <c:lblOffset val="100"/>
        <c:tickLblSkip val="5"/>
        <c:noMultiLvlLbl val="0"/>
      </c:catAx>
      <c:valAx>
        <c:axId val="1849290760"/>
        <c:scaling>
          <c:orientation val="minMax"/>
          <c:max val="105.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849373736"/>
        <c:crosses val="autoZero"/>
        <c:crossBetween val="between"/>
        <c:majorUnit val="10.0"/>
      </c:valAx>
      <c:spPr>
        <a:noFill/>
        <a:ln>
          <a:solidFill>
            <a:schemeClr val="tx1"/>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Healthy</c:v>
                </c:pt>
              </c:strCache>
            </c:strRef>
          </c:tx>
          <c:val>
            <c:numRef>
              <c:f>Sheet1!$B$2:$B$4</c:f>
              <c:numCache>
                <c:formatCode>General</c:formatCode>
                <c:ptCount val="3"/>
                <c:pt idx="0">
                  <c:v>0.984591878177596</c:v>
                </c:pt>
                <c:pt idx="1">
                  <c:v>0.387506371570413</c:v>
                </c:pt>
                <c:pt idx="2">
                  <c:v>0.513576466169477</c:v>
                </c:pt>
              </c:numCache>
            </c:numRef>
          </c:val>
          <c:smooth val="0"/>
        </c:ser>
        <c:ser>
          <c:idx val="1"/>
          <c:order val="1"/>
          <c:tx>
            <c:strRef>
              <c:f>Sheet1!$C$1</c:f>
              <c:strCache>
                <c:ptCount val="1"/>
                <c:pt idx="0">
                  <c:v>Unhealthy</c:v>
                </c:pt>
              </c:strCache>
            </c:strRef>
          </c:tx>
          <c:val>
            <c:numRef>
              <c:f>Sheet1!$C$2:$C$4</c:f>
              <c:numCache>
                <c:formatCode>General</c:formatCode>
                <c:ptCount val="3"/>
                <c:pt idx="0">
                  <c:v>0.958901764356144</c:v>
                </c:pt>
                <c:pt idx="1">
                  <c:v>0.859228535885595</c:v>
                </c:pt>
                <c:pt idx="2">
                  <c:v>0.797922541257106</c:v>
                </c:pt>
              </c:numCache>
            </c:numRef>
          </c:val>
          <c:smooth val="0"/>
        </c:ser>
        <c:dLbls>
          <c:showLegendKey val="0"/>
          <c:showVal val="0"/>
          <c:showCatName val="0"/>
          <c:showSerName val="0"/>
          <c:showPercent val="0"/>
          <c:showBubbleSize val="0"/>
        </c:dLbls>
        <c:marker val="1"/>
        <c:smooth val="0"/>
        <c:axId val="1849239576"/>
        <c:axId val="1849431640"/>
      </c:lineChart>
      <c:catAx>
        <c:axId val="1849239576"/>
        <c:scaling>
          <c:orientation val="minMax"/>
        </c:scaling>
        <c:delete val="0"/>
        <c:axPos val="b"/>
        <c:title>
          <c:tx>
            <c:rich>
              <a:bodyPr/>
              <a:lstStyle/>
              <a:p>
                <a:pPr>
                  <a:defRPr/>
                </a:pPr>
                <a:r>
                  <a:rPr lang="en-US"/>
                  <a:t>Observation Window</a:t>
                </a:r>
              </a:p>
            </c:rich>
          </c:tx>
          <c:layout/>
          <c:overlay val="0"/>
        </c:title>
        <c:majorTickMark val="none"/>
        <c:minorTickMark val="none"/>
        <c:tickLblPos val="nextTo"/>
        <c:crossAx val="1849431640"/>
        <c:crosses val="autoZero"/>
        <c:auto val="1"/>
        <c:lblAlgn val="ctr"/>
        <c:lblOffset val="100"/>
        <c:noMultiLvlLbl val="0"/>
      </c:catAx>
      <c:valAx>
        <c:axId val="1849431640"/>
        <c:scaling>
          <c:orientation val="minMax"/>
          <c:max val="1.0"/>
        </c:scaling>
        <c:delete val="0"/>
        <c:axPos val="l"/>
        <c:majorGridlines/>
        <c:title>
          <c:tx>
            <c:rich>
              <a:bodyPr/>
              <a:lstStyle/>
              <a:p>
                <a:pPr>
                  <a:defRPr/>
                </a:pPr>
                <a:r>
                  <a:rPr lang="en-US"/>
                  <a:t>Correlation</a:t>
                </a:r>
                <a:r>
                  <a:rPr lang="en-US" baseline="0"/>
                  <a:t> Cofficients</a:t>
                </a:r>
                <a:endParaRPr lang="en-US"/>
              </a:p>
            </c:rich>
          </c:tx>
          <c:layout/>
          <c:overlay val="0"/>
        </c:title>
        <c:numFmt formatCode="General" sourceLinked="1"/>
        <c:majorTickMark val="out"/>
        <c:minorTickMark val="none"/>
        <c:tickLblPos val="nextTo"/>
        <c:crossAx val="1849239576"/>
        <c:crosses val="autoZero"/>
        <c:crossBetween val="between"/>
        <c:majorUnit val="0.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Sheet1!$E$1</c:f>
              <c:strCache>
                <c:ptCount val="1"/>
                <c:pt idx="0">
                  <c:v>JB</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Lbls>
            <c:dLbl>
              <c:idx val="0"/>
              <c:layout>
                <c:manualLayout>
                  <c:x val="-0.134892537898955"/>
                  <c:y val="0.0208053470060429"/>
                </c:manualLayout>
              </c:layout>
              <c:showLegendKey val="0"/>
              <c:showVal val="0"/>
              <c:showCatName val="0"/>
              <c:showSerName val="0"/>
              <c:showPercent val="1"/>
              <c:showBubbleSize val="0"/>
            </c:dLbl>
            <c:dLbl>
              <c:idx val="1"/>
              <c:layout>
                <c:manualLayout>
                  <c:x val="0.13844929526158"/>
                  <c:y val="-0.057357260574986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Sheet1!$D$2:$D$3</c:f>
              <c:strCache>
                <c:ptCount val="2"/>
                <c:pt idx="0">
                  <c:v>Configuration</c:v>
                </c:pt>
                <c:pt idx="1">
                  <c:v>Non-Configuration</c:v>
                </c:pt>
              </c:strCache>
            </c:strRef>
          </c:cat>
          <c:val>
            <c:numRef>
              <c:f>Sheet1!$E$2:$E$3</c:f>
              <c:numCache>
                <c:formatCode>General</c:formatCode>
                <c:ptCount val="2"/>
                <c:pt idx="0">
                  <c:v>43.0</c:v>
                </c:pt>
                <c:pt idx="1">
                  <c:v>57.0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206517779583602"/>
          <c:y val="0.816459989013001"/>
          <c:w val="0.0140104239639084"/>
          <c:h val="0.1463307086614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Lbls>
            <c:dLbl>
              <c:idx val="0"/>
              <c:layout>
                <c:manualLayout>
                  <c:x val="-0.152686132205005"/>
                  <c:y val="-0.0303574436916316"/>
                </c:manualLayout>
              </c:layout>
              <c:showLegendKey val="0"/>
              <c:showVal val="0"/>
              <c:showCatName val="0"/>
              <c:showSerName val="0"/>
              <c:showPercent val="1"/>
              <c:showBubbleSize val="0"/>
            </c:dLbl>
            <c:dLbl>
              <c:idx val="1"/>
              <c:layout>
                <c:manualLayout>
                  <c:x val="0.14200801412279"/>
                  <c:y val="0.0449683208203625"/>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Sheet1!$A$2:$A$3</c:f>
              <c:strCache>
                <c:ptCount val="2"/>
                <c:pt idx="0">
                  <c:v>Configuration</c:v>
                </c:pt>
                <c:pt idx="1">
                  <c:v>Non-Configuration</c:v>
                </c:pt>
              </c:strCache>
            </c:strRef>
          </c:cat>
          <c:val>
            <c:numRef>
              <c:f>Sheet1!$B$2:$B$3</c:f>
              <c:numCache>
                <c:formatCode>General</c:formatCode>
                <c:ptCount val="2"/>
                <c:pt idx="0">
                  <c:v>62.0</c:v>
                </c:pt>
                <c:pt idx="1">
                  <c:v>38.0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38089500378289"/>
          <c:y val="0.690878593664164"/>
          <c:w val="0.6155462773559"/>
          <c:h val="0.20214466214978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Sheet1!$B$8</c:f>
              <c:strCache>
                <c:ptCount val="1"/>
                <c:pt idx="0">
                  <c:v>JB</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Lbls>
            <c:dLbl>
              <c:idx val="0"/>
              <c:layout>
                <c:manualLayout>
                  <c:x val="-0.149127413343795"/>
                  <c:y val="-0.0396597692730269"/>
                </c:manualLayout>
              </c:layout>
              <c:showLegendKey val="0"/>
              <c:showVal val="0"/>
              <c:showCatName val="0"/>
              <c:showSerName val="0"/>
              <c:showPercent val="1"/>
              <c:showBubbleSize val="0"/>
            </c:dLbl>
            <c:dLbl>
              <c:idx val="1"/>
              <c:layout>
                <c:manualLayout>
                  <c:x val="0.145566732984"/>
                  <c:y val="0.0124101812854789"/>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Sheet1!$A$9:$A$10</c:f>
              <c:strCache>
                <c:ptCount val="2"/>
                <c:pt idx="0">
                  <c:v>Configuration</c:v>
                </c:pt>
                <c:pt idx="1">
                  <c:v>Non-Configuration</c:v>
                </c:pt>
              </c:strCache>
            </c:strRef>
          </c:cat>
          <c:val>
            <c:numRef>
              <c:f>Sheet1!$B$9:$B$10</c:f>
              <c:numCache>
                <c:formatCode>General</c:formatCode>
                <c:ptCount val="2"/>
                <c:pt idx="0">
                  <c:v>56.0</c:v>
                </c:pt>
                <c:pt idx="1">
                  <c:v>44.0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206517779583602"/>
          <c:y val="0.816459989013001"/>
          <c:w val="0.0140104239639084"/>
          <c:h val="0.1463307086614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56597463834463"/>
                  <c:y val="0.0482791928336893"/>
                </c:manualLayout>
              </c:layout>
              <c:showLegendKey val="0"/>
              <c:showVal val="0"/>
              <c:showCatName val="0"/>
              <c:showSerName val="0"/>
              <c:showPercent val="1"/>
              <c:showBubbleSize val="0"/>
            </c:dLbl>
            <c:dLbl>
              <c:idx val="1"/>
              <c:layout>
                <c:manualLayout>
                  <c:x val="-0.0699297289873649"/>
                  <c:y val="-0.12979852720839"/>
                </c:manualLayout>
              </c:layout>
              <c:showLegendKey val="0"/>
              <c:showVal val="0"/>
              <c:showCatName val="0"/>
              <c:showSerName val="0"/>
              <c:showPercent val="1"/>
              <c:showBubbleSize val="0"/>
            </c:dLbl>
            <c:dLbl>
              <c:idx val="2"/>
              <c:layout>
                <c:manualLayout>
                  <c:x val="0.168819584325215"/>
                  <c:y val="0.0015508941949058"/>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Parameter</c:v>
                </c:pt>
                <c:pt idx="1">
                  <c:v>Compatibility</c:v>
                </c:pt>
                <c:pt idx="2">
                  <c:v>Miss-Component</c:v>
                </c:pt>
              </c:strCache>
            </c:strRef>
          </c:cat>
          <c:val>
            <c:numRef>
              <c:f>Sheet1!$B$2:$B$4</c:f>
              <c:numCache>
                <c:formatCode>General</c:formatCode>
                <c:ptCount val="3"/>
                <c:pt idx="0">
                  <c:v>40.0</c:v>
                </c:pt>
                <c:pt idx="1">
                  <c:v>10.0</c:v>
                </c:pt>
                <c:pt idx="2">
                  <c:v>50.0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76946301043765"/>
                  <c:y val="0.0199391118620294"/>
                </c:manualLayout>
              </c:layout>
              <c:showLegendKey val="0"/>
              <c:showVal val="0"/>
              <c:showCatName val="0"/>
              <c:showSerName val="0"/>
              <c:showPercent val="1"/>
              <c:showBubbleSize val="0"/>
            </c:dLbl>
            <c:dLbl>
              <c:idx val="1"/>
              <c:layout>
                <c:manualLayout>
                  <c:x val="0.0957679454312397"/>
                  <c:y val="-0.141944594982307"/>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Boot-time</c:v>
                </c:pt>
                <c:pt idx="1">
                  <c:v>Run-time</c:v>
                </c:pt>
                <c:pt idx="2">
                  <c:v>Pre-boot-time</c:v>
                </c:pt>
              </c:strCache>
            </c:strRef>
          </c:cat>
          <c:val>
            <c:numRef>
              <c:f>Sheet1!$B$2:$B$4</c:f>
              <c:numCache>
                <c:formatCode>General</c:formatCode>
                <c:ptCount val="3"/>
                <c:pt idx="0">
                  <c:v>50.0</c:v>
                </c:pt>
                <c:pt idx="1">
                  <c:v>20.0</c:v>
                </c:pt>
                <c:pt idx="2">
                  <c:v>30.0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Type</a:t>
            </a:r>
            <a:endParaRPr lang="en-US" dirty="0"/>
          </a:p>
        </c:rich>
      </c:tx>
      <c:layout>
        <c:manualLayout>
          <c:xMode val="edge"/>
          <c:yMode val="edge"/>
          <c:x val="0.291854742721113"/>
          <c:y val="0.0242914979757085"/>
        </c:manualLayout>
      </c:layout>
      <c:overlay val="0"/>
    </c:title>
    <c:autoTitleDeleted val="0"/>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27527767638317"/>
                  <c:y val="-0.162247122955784"/>
                </c:manualLayout>
              </c:layout>
              <c:showLegendKey val="0"/>
              <c:showVal val="0"/>
              <c:showCatName val="0"/>
              <c:showSerName val="0"/>
              <c:showPercent val="1"/>
              <c:showBubbleSize val="0"/>
            </c:dLbl>
            <c:dLbl>
              <c:idx val="1"/>
              <c:layout>
                <c:manualLayout>
                  <c:x val="0.119023759384728"/>
                  <c:y val="0.0847763715770346"/>
                </c:manualLayout>
              </c:layout>
              <c:showLegendKey val="0"/>
              <c:showVal val="0"/>
              <c:showCatName val="0"/>
              <c:showSerName val="0"/>
              <c:showPercent val="1"/>
              <c:showBubbleSize val="0"/>
            </c:dLbl>
            <c:dLbl>
              <c:idx val="2"/>
              <c:layout>
                <c:manualLayout>
                  <c:x val="0.0612614447903314"/>
                  <c:y val="0.1270569670694"/>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Parameter</c:v>
                </c:pt>
                <c:pt idx="1">
                  <c:v>Compatibility</c:v>
                </c:pt>
                <c:pt idx="2">
                  <c:v>Miss-Component</c:v>
                </c:pt>
              </c:strCache>
            </c:strRef>
          </c:cat>
          <c:val>
            <c:numRef>
              <c:f>Sheet1!$B$2:$B$4</c:f>
              <c:numCache>
                <c:formatCode>General</c:formatCode>
                <c:ptCount val="3"/>
                <c:pt idx="0">
                  <c:v>79.0</c:v>
                </c:pt>
                <c:pt idx="1">
                  <c:v>12.0</c:v>
                </c:pt>
                <c:pt idx="2">
                  <c:v>9.0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0844659860831349"/>
          <c:y val="0.751169626063948"/>
          <c:w val="0.761300585973265"/>
          <c:h val="0.216441709968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Time</a:t>
            </a:r>
            <a:endParaRPr lang="en-US" dirty="0"/>
          </a:p>
        </c:rich>
      </c:tx>
      <c:layout>
        <c:manualLayout>
          <c:xMode val="edge"/>
          <c:yMode val="edge"/>
          <c:x val="0.277319859000183"/>
          <c:y val="0.0283400809716599"/>
        </c:manualLayout>
      </c:layout>
      <c:overlay val="0"/>
    </c:title>
    <c:autoTitleDeleted val="0"/>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47876533601904"/>
                  <c:y val="0.113056520768912"/>
                </c:manualLayout>
              </c:layout>
              <c:showLegendKey val="0"/>
              <c:showVal val="0"/>
              <c:showCatName val="0"/>
              <c:showSerName val="0"/>
              <c:showPercent val="1"/>
              <c:showBubbleSize val="0"/>
            </c:dLbl>
            <c:dLbl>
              <c:idx val="1"/>
              <c:layout>
                <c:manualLayout>
                  <c:x val="0.185884224501007"/>
                  <c:y val="-0.0812155312569734"/>
                </c:manualLayout>
              </c:layout>
              <c:showLegendKey val="0"/>
              <c:showVal val="0"/>
              <c:showCatName val="0"/>
              <c:showSerName val="0"/>
              <c:showPercent val="1"/>
              <c:showBubbleSize val="0"/>
            </c:dLbl>
            <c:dLbl>
              <c:idx val="2"/>
              <c:delete val="1"/>
            </c:dLbl>
            <c:showLegendKey val="0"/>
            <c:showVal val="0"/>
            <c:showCatName val="0"/>
            <c:showSerName val="0"/>
            <c:showPercent val="1"/>
            <c:showBubbleSize val="0"/>
            <c:showLeaderLines val="1"/>
          </c:dLbls>
          <c:cat>
            <c:strRef>
              <c:f>Sheet1!$A$2:$A$4</c:f>
              <c:strCache>
                <c:ptCount val="3"/>
                <c:pt idx="0">
                  <c:v>Boot-time</c:v>
                </c:pt>
                <c:pt idx="1">
                  <c:v>Run-time</c:v>
                </c:pt>
                <c:pt idx="2">
                  <c:v>Pre-boot-time</c:v>
                </c:pt>
              </c:strCache>
            </c:strRef>
          </c:cat>
          <c:val>
            <c:numRef>
              <c:f>Sheet1!$B$2:$B$4</c:f>
              <c:numCache>
                <c:formatCode>General</c:formatCode>
                <c:ptCount val="3"/>
                <c:pt idx="0">
                  <c:v>30.0</c:v>
                </c:pt>
                <c:pt idx="1">
                  <c:v>70.0</c:v>
                </c:pt>
                <c:pt idx="2">
                  <c:v>0.0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168243224684124"/>
          <c:y val="0.746030157161529"/>
          <c:w val="0.480373786852225"/>
          <c:h val="0.23372692785871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Type</a:t>
            </a:r>
            <a:endParaRPr lang="en-US" dirty="0"/>
          </a:p>
        </c:rich>
      </c:tx>
      <c:layout>
        <c:manualLayout>
          <c:xMode val="edge"/>
          <c:yMode val="edge"/>
          <c:x val="0.291854742721113"/>
          <c:y val="0.0242914979757085"/>
        </c:manualLayout>
      </c:layout>
      <c:overlay val="0"/>
    </c:title>
    <c:autoTitleDeleted val="0"/>
    <c:plotArea>
      <c:layout>
        <c:manualLayout>
          <c:layoutTarget val="inner"/>
          <c:xMode val="edge"/>
          <c:yMode val="edge"/>
          <c:x val="0.114238149867028"/>
          <c:y val="0.166504192036724"/>
          <c:w val="0.46247275381968"/>
          <c:h val="0.565452516815965"/>
        </c:manualLayout>
      </c:layout>
      <c:pieChart>
        <c:varyColors val="1"/>
        <c:ser>
          <c:idx val="0"/>
          <c:order val="0"/>
          <c:tx>
            <c:strRef>
              <c:f>Sheet1!$B$1</c:f>
              <c:strCache>
                <c:ptCount val="1"/>
                <c:pt idx="0">
                  <c:v>GF</c:v>
                </c:pt>
              </c:strCache>
            </c:strRef>
          </c:tx>
          <c:dPt>
            <c:idx val="0"/>
            <c:bubble3D val="0"/>
            <c:spPr>
              <a:solidFill>
                <a:srgbClr val="86CC0F"/>
              </a:solidFill>
              <a:ln>
                <a:solidFill>
                  <a:schemeClr val="tx1"/>
                </a:solidFill>
              </a:ln>
            </c:spPr>
          </c:dPt>
          <c:dPt>
            <c:idx val="1"/>
            <c:bubble3D val="0"/>
            <c:spPr>
              <a:solidFill>
                <a:srgbClr val="FF4E5A"/>
              </a:solidFill>
              <a:ln>
                <a:solidFill>
                  <a:schemeClr val="tx1"/>
                </a:solidFill>
              </a:ln>
            </c:spPr>
          </c:dPt>
          <c:dPt>
            <c:idx val="2"/>
            <c:bubble3D val="0"/>
            <c:spPr>
              <a:solidFill>
                <a:schemeClr val="accent2">
                  <a:lumMod val="60000"/>
                  <a:lumOff val="40000"/>
                </a:schemeClr>
              </a:solidFill>
              <a:ln>
                <a:solidFill>
                  <a:schemeClr val="tx1"/>
                </a:solidFill>
              </a:ln>
            </c:spPr>
          </c:dPt>
          <c:dLbls>
            <c:dLbl>
              <c:idx val="0"/>
              <c:layout>
                <c:manualLayout>
                  <c:x val="-0.159504440578649"/>
                  <c:y val="0.0442306098377379"/>
                </c:manualLayout>
              </c:layout>
              <c:showLegendKey val="0"/>
              <c:showVal val="0"/>
              <c:showCatName val="0"/>
              <c:showSerName val="0"/>
              <c:showPercent val="1"/>
              <c:showBubbleSize val="0"/>
            </c:dLbl>
            <c:dLbl>
              <c:idx val="1"/>
              <c:layout>
                <c:manualLayout>
                  <c:x val="0.116116782640542"/>
                  <c:y val="-0.170284675953967"/>
                </c:manualLayout>
              </c:layout>
              <c:showLegendKey val="0"/>
              <c:showVal val="0"/>
              <c:showCatName val="0"/>
              <c:showSerName val="0"/>
              <c:showPercent val="1"/>
              <c:showBubbleSize val="0"/>
            </c:dLbl>
            <c:dLbl>
              <c:idx val="2"/>
              <c:layout>
                <c:manualLayout>
                  <c:x val="0.11358702618568"/>
                  <c:y val="0.147299882049157"/>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Parameter</c:v>
                </c:pt>
                <c:pt idx="1">
                  <c:v>Compatibility</c:v>
                </c:pt>
                <c:pt idx="2">
                  <c:v>Miss-Component</c:v>
                </c:pt>
              </c:strCache>
            </c:strRef>
          </c:cat>
          <c:val>
            <c:numRef>
              <c:f>Sheet1!$B$2:$B$4</c:f>
              <c:numCache>
                <c:formatCode>General</c:formatCode>
                <c:ptCount val="3"/>
                <c:pt idx="0">
                  <c:v>44.0</c:v>
                </c:pt>
                <c:pt idx="1">
                  <c:v>34.0</c:v>
                </c:pt>
                <c:pt idx="2">
                  <c:v>22.0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0.0786520325947629"/>
          <c:y val="0.775461124039657"/>
          <c:w val="0.761300585973265"/>
          <c:h val="0.216441709968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g"/><Relationship Id="rId3"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g"/><Relationship Id="rId3"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9B73F-A535-EA4E-A29E-A1B5B7DBC7E4}"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89A09677-BE18-7D46-8C02-430AC89BF4B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Testing </a:t>
          </a:r>
        </a:p>
        <a:p>
          <a:pPr algn="ctr"/>
          <a:r>
            <a:rPr lang="en-US" dirty="0" smtClean="0"/>
            <a:t>and Characterization</a:t>
          </a:r>
          <a:endParaRPr lang="en-US" dirty="0"/>
        </a:p>
      </dgm:t>
    </dgm:pt>
    <dgm:pt modelId="{EED2CF2C-BDC9-194F-A2F1-F31EB1283D81}" type="parTrans" cxnId="{D5983F06-F7F1-7D47-A2AB-E5DC66E16110}">
      <dgm:prSet/>
      <dgm:spPr/>
      <dgm:t>
        <a:bodyPr/>
        <a:lstStyle/>
        <a:p>
          <a:endParaRPr lang="en-US"/>
        </a:p>
      </dgm:t>
    </dgm:pt>
    <dgm:pt modelId="{43B3F6DC-6A34-D24C-9A58-0730FDA1416E}" type="sibTrans" cxnId="{D5983F06-F7F1-7D47-A2AB-E5DC66E16110}">
      <dgm:prSet/>
      <dgm:spPr/>
      <dgm:t>
        <a:bodyPr/>
        <a:lstStyle/>
        <a:p>
          <a:endParaRPr lang="en-US"/>
        </a:p>
      </dgm:t>
    </dgm:pt>
    <dgm:pt modelId="{F643E8FB-EEE6-DE44-9AA9-AACC1F385497}">
      <dgm:prSet phldrT="[Text]"/>
      <dgm:spPr/>
      <dgm:t>
        <a:bodyPr/>
        <a:lstStyle/>
        <a:p>
          <a:pPr algn="l"/>
          <a:endParaRPr lang="en-US" dirty="0"/>
        </a:p>
      </dgm:t>
    </dgm:pt>
    <dgm:pt modelId="{72FE19BF-21AA-7545-8D60-ED46B72E4801}" type="parTrans" cxnId="{0142C913-AB0A-2648-A209-4AD0E1315F47}">
      <dgm:prSet/>
      <dgm:spPr/>
      <dgm:t>
        <a:bodyPr/>
        <a:lstStyle/>
        <a:p>
          <a:endParaRPr lang="en-US"/>
        </a:p>
      </dgm:t>
    </dgm:pt>
    <dgm:pt modelId="{1C26A11B-4AC6-8D4A-A7FD-33BFF0EA784E}" type="sibTrans" cxnId="{0142C913-AB0A-2648-A209-4AD0E1315F47}">
      <dgm:prSet/>
      <dgm:spPr/>
      <dgm:t>
        <a:bodyPr/>
        <a:lstStyle/>
        <a:p>
          <a:endParaRPr lang="en-US"/>
        </a:p>
      </dgm:t>
    </dgm:pt>
    <dgm:pt modelId="{4807CC7E-5454-E440-ABC1-297DF95B76C0}">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Error Detection</a:t>
          </a:r>
          <a:endParaRPr lang="en-US" dirty="0"/>
        </a:p>
      </dgm:t>
    </dgm:pt>
    <dgm:pt modelId="{0953C4AE-AAAF-794A-93D4-B92E5408253A}" type="parTrans" cxnId="{A614C9D4-D5A3-2041-A5C0-510983A109D8}">
      <dgm:prSet/>
      <dgm:spPr/>
      <dgm:t>
        <a:bodyPr/>
        <a:lstStyle/>
        <a:p>
          <a:endParaRPr lang="en-US"/>
        </a:p>
      </dgm:t>
    </dgm:pt>
    <dgm:pt modelId="{F307376A-2707-2847-9392-30ADFBC24A59}" type="sibTrans" cxnId="{A614C9D4-D5A3-2041-A5C0-510983A109D8}">
      <dgm:prSet/>
      <dgm:spPr/>
      <dgm:t>
        <a:bodyPr/>
        <a:lstStyle/>
        <a:p>
          <a:endParaRPr lang="en-US"/>
        </a:p>
      </dgm:t>
    </dgm:pt>
    <dgm:pt modelId="{ACD4847C-2369-DB49-9FD0-CE12787D214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Problem Localization</a:t>
          </a:r>
          <a:endParaRPr lang="en-US" dirty="0"/>
        </a:p>
      </dgm:t>
    </dgm:pt>
    <dgm:pt modelId="{6414E5E9-8E97-2741-A1F9-3ECEE277265D}" type="parTrans" cxnId="{0BE1AF89-92B2-404A-9083-A9C7717B9C35}">
      <dgm:prSet/>
      <dgm:spPr/>
      <dgm:t>
        <a:bodyPr/>
        <a:lstStyle/>
        <a:p>
          <a:endParaRPr lang="en-US"/>
        </a:p>
      </dgm:t>
    </dgm:pt>
    <dgm:pt modelId="{53589758-8992-114D-A57C-22B9C3CD9DA7}" type="sibTrans" cxnId="{0BE1AF89-92B2-404A-9083-A9C7717B9C35}">
      <dgm:prSet/>
      <dgm:spPr/>
      <dgm:t>
        <a:bodyPr/>
        <a:lstStyle/>
        <a:p>
          <a:endParaRPr lang="en-US"/>
        </a:p>
      </dgm:t>
    </dgm:pt>
    <dgm:pt modelId="{E3413BFF-84E8-5B44-9C9E-53C1A731EC86}">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Failure Recovery</a:t>
          </a:r>
          <a:endParaRPr lang="en-US" dirty="0"/>
        </a:p>
      </dgm:t>
    </dgm:pt>
    <dgm:pt modelId="{2050B3A8-699B-6B49-956A-D9DB29FEBC59}" type="sibTrans" cxnId="{750F1964-863A-204A-B614-A6DDBB5BE6F7}">
      <dgm:prSet/>
      <dgm:spPr/>
      <dgm:t>
        <a:bodyPr/>
        <a:lstStyle/>
        <a:p>
          <a:endParaRPr lang="en-US"/>
        </a:p>
      </dgm:t>
    </dgm:pt>
    <dgm:pt modelId="{58FBAB57-6771-B44C-B477-6C2BA26D219A}" type="parTrans" cxnId="{750F1964-863A-204A-B614-A6DDBB5BE6F7}">
      <dgm:prSet/>
      <dgm:spPr/>
      <dgm:t>
        <a:bodyPr/>
        <a:lstStyle/>
        <a:p>
          <a:endParaRPr lang="en-US"/>
        </a:p>
      </dgm:t>
    </dgm:pt>
    <dgm:pt modelId="{43FC9B9F-4AE7-A14E-AC0C-9CAB7BA0677B}" type="pres">
      <dgm:prSet presAssocID="{D3D9B73F-A535-EA4E-A29E-A1B5B7DBC7E4}" presName="Name0" presStyleCnt="0">
        <dgm:presLayoutVars>
          <dgm:dir/>
          <dgm:resizeHandles val="exact"/>
        </dgm:presLayoutVars>
      </dgm:prSet>
      <dgm:spPr/>
      <dgm:t>
        <a:bodyPr/>
        <a:lstStyle/>
        <a:p>
          <a:endParaRPr lang="en-US"/>
        </a:p>
      </dgm:t>
    </dgm:pt>
    <dgm:pt modelId="{B1739DFC-B85D-A548-BFEF-3D93A9D3D268}" type="pres">
      <dgm:prSet presAssocID="{89A09677-BE18-7D46-8C02-430AC89BF4BB}" presName="node" presStyleLbl="node1" presStyleIdx="0" presStyleCnt="4">
        <dgm:presLayoutVars>
          <dgm:bulletEnabled val="1"/>
        </dgm:presLayoutVars>
      </dgm:prSet>
      <dgm:spPr/>
      <dgm:t>
        <a:bodyPr/>
        <a:lstStyle/>
        <a:p>
          <a:endParaRPr lang="en-US"/>
        </a:p>
      </dgm:t>
    </dgm:pt>
    <dgm:pt modelId="{BCB1D710-88BC-5A48-89BB-D6ADFAF380D6}" type="pres">
      <dgm:prSet presAssocID="{43B3F6DC-6A34-D24C-9A58-0730FDA1416E}" presName="sibTrans" presStyleLbl="sibTrans2D1" presStyleIdx="0" presStyleCnt="3"/>
      <dgm:spPr/>
      <dgm:t>
        <a:bodyPr/>
        <a:lstStyle/>
        <a:p>
          <a:endParaRPr lang="en-US"/>
        </a:p>
      </dgm:t>
    </dgm:pt>
    <dgm:pt modelId="{802E825A-BF68-0244-BADA-E6483F249E90}" type="pres">
      <dgm:prSet presAssocID="{43B3F6DC-6A34-D24C-9A58-0730FDA1416E}" presName="connectorText" presStyleLbl="sibTrans2D1" presStyleIdx="0" presStyleCnt="3"/>
      <dgm:spPr/>
      <dgm:t>
        <a:bodyPr/>
        <a:lstStyle/>
        <a:p>
          <a:endParaRPr lang="en-US"/>
        </a:p>
      </dgm:t>
    </dgm:pt>
    <dgm:pt modelId="{070C245C-F3C4-D14F-B2E6-D24E7EC0BDC9}" type="pres">
      <dgm:prSet presAssocID="{4807CC7E-5454-E440-ABC1-297DF95B76C0}" presName="node" presStyleLbl="node1" presStyleIdx="1" presStyleCnt="4">
        <dgm:presLayoutVars>
          <dgm:bulletEnabled val="1"/>
        </dgm:presLayoutVars>
      </dgm:prSet>
      <dgm:spPr/>
      <dgm:t>
        <a:bodyPr/>
        <a:lstStyle/>
        <a:p>
          <a:endParaRPr lang="en-US"/>
        </a:p>
      </dgm:t>
    </dgm:pt>
    <dgm:pt modelId="{ADC3EA3A-6C53-9442-9E87-F8CA3B8A59C0}" type="pres">
      <dgm:prSet presAssocID="{F307376A-2707-2847-9392-30ADFBC24A59}" presName="sibTrans" presStyleLbl="sibTrans2D1" presStyleIdx="1" presStyleCnt="3"/>
      <dgm:spPr/>
      <dgm:t>
        <a:bodyPr/>
        <a:lstStyle/>
        <a:p>
          <a:endParaRPr lang="en-US"/>
        </a:p>
      </dgm:t>
    </dgm:pt>
    <dgm:pt modelId="{E1D42829-30E4-4040-AD69-F60A8A5A0BA8}" type="pres">
      <dgm:prSet presAssocID="{F307376A-2707-2847-9392-30ADFBC24A59}" presName="connectorText" presStyleLbl="sibTrans2D1" presStyleIdx="1" presStyleCnt="3"/>
      <dgm:spPr/>
      <dgm:t>
        <a:bodyPr/>
        <a:lstStyle/>
        <a:p>
          <a:endParaRPr lang="en-US"/>
        </a:p>
      </dgm:t>
    </dgm:pt>
    <dgm:pt modelId="{1264884A-FD77-354F-8302-E93AD9CE5698}" type="pres">
      <dgm:prSet presAssocID="{ACD4847C-2369-DB49-9FD0-CE12787D2148}" presName="node" presStyleLbl="node1" presStyleIdx="2" presStyleCnt="4">
        <dgm:presLayoutVars>
          <dgm:bulletEnabled val="1"/>
        </dgm:presLayoutVars>
      </dgm:prSet>
      <dgm:spPr/>
      <dgm:t>
        <a:bodyPr/>
        <a:lstStyle/>
        <a:p>
          <a:endParaRPr lang="en-US"/>
        </a:p>
      </dgm:t>
    </dgm:pt>
    <dgm:pt modelId="{51782B59-F7C5-F244-994D-C6EB01DD7D26}" type="pres">
      <dgm:prSet presAssocID="{53589758-8992-114D-A57C-22B9C3CD9DA7}" presName="sibTrans" presStyleLbl="sibTrans2D1" presStyleIdx="2" presStyleCnt="3"/>
      <dgm:spPr/>
      <dgm:t>
        <a:bodyPr/>
        <a:lstStyle/>
        <a:p>
          <a:endParaRPr lang="en-US"/>
        </a:p>
      </dgm:t>
    </dgm:pt>
    <dgm:pt modelId="{4E28C20F-D589-3D4C-A5C7-9ABCEFD329F3}" type="pres">
      <dgm:prSet presAssocID="{53589758-8992-114D-A57C-22B9C3CD9DA7}" presName="connectorText" presStyleLbl="sibTrans2D1" presStyleIdx="2" presStyleCnt="3"/>
      <dgm:spPr/>
      <dgm:t>
        <a:bodyPr/>
        <a:lstStyle/>
        <a:p>
          <a:endParaRPr lang="en-US"/>
        </a:p>
      </dgm:t>
    </dgm:pt>
    <dgm:pt modelId="{AB225BAC-A56B-284D-9768-C9B3B4EC82F1}" type="pres">
      <dgm:prSet presAssocID="{E3413BFF-84E8-5B44-9C9E-53C1A731EC86}" presName="node" presStyleLbl="node1" presStyleIdx="3" presStyleCnt="4">
        <dgm:presLayoutVars>
          <dgm:bulletEnabled val="1"/>
        </dgm:presLayoutVars>
      </dgm:prSet>
      <dgm:spPr/>
      <dgm:t>
        <a:bodyPr/>
        <a:lstStyle/>
        <a:p>
          <a:endParaRPr lang="en-US"/>
        </a:p>
      </dgm:t>
    </dgm:pt>
  </dgm:ptLst>
  <dgm:cxnLst>
    <dgm:cxn modelId="{BB3AD4F3-1B0D-6943-8360-9432A4F0DCC6}" type="presOf" srcId="{53589758-8992-114D-A57C-22B9C3CD9DA7}" destId="{51782B59-F7C5-F244-994D-C6EB01DD7D26}" srcOrd="0" destOrd="0" presId="urn:microsoft.com/office/officeart/2005/8/layout/process1"/>
    <dgm:cxn modelId="{A614C9D4-D5A3-2041-A5C0-510983A109D8}" srcId="{D3D9B73F-A535-EA4E-A29E-A1B5B7DBC7E4}" destId="{4807CC7E-5454-E440-ABC1-297DF95B76C0}" srcOrd="1" destOrd="0" parTransId="{0953C4AE-AAAF-794A-93D4-B92E5408253A}" sibTransId="{F307376A-2707-2847-9392-30ADFBC24A59}"/>
    <dgm:cxn modelId="{5E7E0C8C-7244-F240-86C0-E49EDC6AFAE6}" type="presOf" srcId="{89A09677-BE18-7D46-8C02-430AC89BF4BB}" destId="{B1739DFC-B85D-A548-BFEF-3D93A9D3D268}" srcOrd="0" destOrd="0" presId="urn:microsoft.com/office/officeart/2005/8/layout/process1"/>
    <dgm:cxn modelId="{9403262B-6915-4F46-A96B-136FA14D86F6}" type="presOf" srcId="{43B3F6DC-6A34-D24C-9A58-0730FDA1416E}" destId="{BCB1D710-88BC-5A48-89BB-D6ADFAF380D6}" srcOrd="0" destOrd="0" presId="urn:microsoft.com/office/officeart/2005/8/layout/process1"/>
    <dgm:cxn modelId="{750F1964-863A-204A-B614-A6DDBB5BE6F7}" srcId="{D3D9B73F-A535-EA4E-A29E-A1B5B7DBC7E4}" destId="{E3413BFF-84E8-5B44-9C9E-53C1A731EC86}" srcOrd="3" destOrd="0" parTransId="{58FBAB57-6771-B44C-B477-6C2BA26D219A}" sibTransId="{2050B3A8-699B-6B49-956A-D9DB29FEBC59}"/>
    <dgm:cxn modelId="{9C0A9D16-DB2A-CB44-9597-6FEECB50E818}" type="presOf" srcId="{4807CC7E-5454-E440-ABC1-297DF95B76C0}" destId="{070C245C-F3C4-D14F-B2E6-D24E7EC0BDC9}" srcOrd="0" destOrd="0" presId="urn:microsoft.com/office/officeart/2005/8/layout/process1"/>
    <dgm:cxn modelId="{CB5937CD-017F-FB47-8296-CE1DC6E0E312}" type="presOf" srcId="{ACD4847C-2369-DB49-9FD0-CE12787D2148}" destId="{1264884A-FD77-354F-8302-E93AD9CE5698}" srcOrd="0" destOrd="0" presId="urn:microsoft.com/office/officeart/2005/8/layout/process1"/>
    <dgm:cxn modelId="{0142C913-AB0A-2648-A209-4AD0E1315F47}" srcId="{89A09677-BE18-7D46-8C02-430AC89BF4BB}" destId="{F643E8FB-EEE6-DE44-9AA9-AACC1F385497}" srcOrd="0" destOrd="0" parTransId="{72FE19BF-21AA-7545-8D60-ED46B72E4801}" sibTransId="{1C26A11B-4AC6-8D4A-A7FD-33BFF0EA784E}"/>
    <dgm:cxn modelId="{0BE1AF89-92B2-404A-9083-A9C7717B9C35}" srcId="{D3D9B73F-A535-EA4E-A29E-A1B5B7DBC7E4}" destId="{ACD4847C-2369-DB49-9FD0-CE12787D2148}" srcOrd="2" destOrd="0" parTransId="{6414E5E9-8E97-2741-A1F9-3ECEE277265D}" sibTransId="{53589758-8992-114D-A57C-22B9C3CD9DA7}"/>
    <dgm:cxn modelId="{C1845950-DFA3-D041-9CF4-586A9E8B193C}" type="presOf" srcId="{D3D9B73F-A535-EA4E-A29E-A1B5B7DBC7E4}" destId="{43FC9B9F-4AE7-A14E-AC0C-9CAB7BA0677B}" srcOrd="0" destOrd="0" presId="urn:microsoft.com/office/officeart/2005/8/layout/process1"/>
    <dgm:cxn modelId="{DD474CF9-6AD8-3648-9425-3ECA9AA4972D}" type="presOf" srcId="{E3413BFF-84E8-5B44-9C9E-53C1A731EC86}" destId="{AB225BAC-A56B-284D-9768-C9B3B4EC82F1}" srcOrd="0" destOrd="0" presId="urn:microsoft.com/office/officeart/2005/8/layout/process1"/>
    <dgm:cxn modelId="{00FE3442-A1B1-B84F-BE37-D595ABA4C888}" type="presOf" srcId="{43B3F6DC-6A34-D24C-9A58-0730FDA1416E}" destId="{802E825A-BF68-0244-BADA-E6483F249E90}" srcOrd="1" destOrd="0" presId="urn:microsoft.com/office/officeart/2005/8/layout/process1"/>
    <dgm:cxn modelId="{7DA08A2F-0777-624E-B751-DE5DF8DB9055}" type="presOf" srcId="{53589758-8992-114D-A57C-22B9C3CD9DA7}" destId="{4E28C20F-D589-3D4C-A5C7-9ABCEFD329F3}" srcOrd="1" destOrd="0" presId="urn:microsoft.com/office/officeart/2005/8/layout/process1"/>
    <dgm:cxn modelId="{D25A83D6-585F-DF40-8479-DFBFEC2B3D3D}" type="presOf" srcId="{F643E8FB-EEE6-DE44-9AA9-AACC1F385497}" destId="{B1739DFC-B85D-A548-BFEF-3D93A9D3D268}" srcOrd="0" destOrd="1" presId="urn:microsoft.com/office/officeart/2005/8/layout/process1"/>
    <dgm:cxn modelId="{9A79E856-DFCE-EE4C-84B8-72613BF94138}" type="presOf" srcId="{F307376A-2707-2847-9392-30ADFBC24A59}" destId="{E1D42829-30E4-4040-AD69-F60A8A5A0BA8}" srcOrd="1" destOrd="0" presId="urn:microsoft.com/office/officeart/2005/8/layout/process1"/>
    <dgm:cxn modelId="{D5983F06-F7F1-7D47-A2AB-E5DC66E16110}" srcId="{D3D9B73F-A535-EA4E-A29E-A1B5B7DBC7E4}" destId="{89A09677-BE18-7D46-8C02-430AC89BF4BB}" srcOrd="0" destOrd="0" parTransId="{EED2CF2C-BDC9-194F-A2F1-F31EB1283D81}" sibTransId="{43B3F6DC-6A34-D24C-9A58-0730FDA1416E}"/>
    <dgm:cxn modelId="{367AAA3D-096C-4B4B-B2BF-070F00F6BED1}" type="presOf" srcId="{F307376A-2707-2847-9392-30ADFBC24A59}" destId="{ADC3EA3A-6C53-9442-9E87-F8CA3B8A59C0}" srcOrd="0" destOrd="0" presId="urn:microsoft.com/office/officeart/2005/8/layout/process1"/>
    <dgm:cxn modelId="{DAE307FC-AAA8-1545-925F-AA317B4C5CB3}" type="presParOf" srcId="{43FC9B9F-4AE7-A14E-AC0C-9CAB7BA0677B}" destId="{B1739DFC-B85D-A548-BFEF-3D93A9D3D268}" srcOrd="0" destOrd="0" presId="urn:microsoft.com/office/officeart/2005/8/layout/process1"/>
    <dgm:cxn modelId="{87E000BC-654F-CC4B-B6F1-7E42A2FB08F3}" type="presParOf" srcId="{43FC9B9F-4AE7-A14E-AC0C-9CAB7BA0677B}" destId="{BCB1D710-88BC-5A48-89BB-D6ADFAF380D6}" srcOrd="1" destOrd="0" presId="urn:microsoft.com/office/officeart/2005/8/layout/process1"/>
    <dgm:cxn modelId="{8ACA29A8-120B-D84E-94E3-A1DE17B460F6}" type="presParOf" srcId="{BCB1D710-88BC-5A48-89BB-D6ADFAF380D6}" destId="{802E825A-BF68-0244-BADA-E6483F249E90}" srcOrd="0" destOrd="0" presId="urn:microsoft.com/office/officeart/2005/8/layout/process1"/>
    <dgm:cxn modelId="{88DB8C40-7B77-3441-BEE3-EB28EB753C03}" type="presParOf" srcId="{43FC9B9F-4AE7-A14E-AC0C-9CAB7BA0677B}" destId="{070C245C-F3C4-D14F-B2E6-D24E7EC0BDC9}" srcOrd="2" destOrd="0" presId="urn:microsoft.com/office/officeart/2005/8/layout/process1"/>
    <dgm:cxn modelId="{611C6C5A-F42F-D346-BC1E-C3752F7F26C6}" type="presParOf" srcId="{43FC9B9F-4AE7-A14E-AC0C-9CAB7BA0677B}" destId="{ADC3EA3A-6C53-9442-9E87-F8CA3B8A59C0}" srcOrd="3" destOrd="0" presId="urn:microsoft.com/office/officeart/2005/8/layout/process1"/>
    <dgm:cxn modelId="{D898094C-446A-0141-B53C-BD782F93CDB4}" type="presParOf" srcId="{ADC3EA3A-6C53-9442-9E87-F8CA3B8A59C0}" destId="{E1D42829-30E4-4040-AD69-F60A8A5A0BA8}" srcOrd="0" destOrd="0" presId="urn:microsoft.com/office/officeart/2005/8/layout/process1"/>
    <dgm:cxn modelId="{D74BA531-F20E-6443-8D5A-23E3B5BA29D4}" type="presParOf" srcId="{43FC9B9F-4AE7-A14E-AC0C-9CAB7BA0677B}" destId="{1264884A-FD77-354F-8302-E93AD9CE5698}" srcOrd="4" destOrd="0" presId="urn:microsoft.com/office/officeart/2005/8/layout/process1"/>
    <dgm:cxn modelId="{6483AFC5-0298-AF43-AE90-F47E787501B8}" type="presParOf" srcId="{43FC9B9F-4AE7-A14E-AC0C-9CAB7BA0677B}" destId="{51782B59-F7C5-F244-994D-C6EB01DD7D26}" srcOrd="5" destOrd="0" presId="urn:microsoft.com/office/officeart/2005/8/layout/process1"/>
    <dgm:cxn modelId="{10E0B086-7CA5-0E44-A88F-DD613B1B0D43}" type="presParOf" srcId="{51782B59-F7C5-F244-994D-C6EB01DD7D26}" destId="{4E28C20F-D589-3D4C-A5C7-9ABCEFD329F3}" srcOrd="0" destOrd="0" presId="urn:microsoft.com/office/officeart/2005/8/layout/process1"/>
    <dgm:cxn modelId="{1A4A138C-1B35-F14A-8BEA-5F8A441999F9}" type="presParOf" srcId="{43FC9B9F-4AE7-A14E-AC0C-9CAB7BA0677B}" destId="{AB225BAC-A56B-284D-9768-C9B3B4EC82F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BE467-D4F3-1C49-A90D-45764AFACBB1}" type="doc">
      <dgm:prSet loTypeId="urn:microsoft.com/office/officeart/2008/layout/PictureStrips" loCatId="" qsTypeId="urn:microsoft.com/office/officeart/2005/8/quickstyle/simple1" qsCatId="simple" csTypeId="urn:microsoft.com/office/officeart/2005/8/colors/accent0_2" csCatId="mainScheme" phldr="1"/>
      <dgm:spPr/>
      <dgm:t>
        <a:bodyPr/>
        <a:lstStyle/>
        <a:p>
          <a:endParaRPr lang="en-US"/>
        </a:p>
      </dgm:t>
    </dgm:pt>
    <dgm:pt modelId="{F617FD2E-81C6-CF4A-AF61-8013ACA8682C}">
      <dgm:prSet phldrT="[Text]" custT="1"/>
      <dgm:spPr/>
      <dgm:t>
        <a:bodyPr/>
        <a:lstStyle/>
        <a:p>
          <a:r>
            <a:rPr lang="en-US" sz="1600" dirty="0" smtClean="0">
              <a:solidFill>
                <a:srgbClr val="FF0000"/>
              </a:solidFill>
            </a:rPr>
            <a:t>CONFGUAGE – Characterization and Detection of Configuration Problems</a:t>
          </a:r>
          <a:endParaRPr lang="en-US" sz="1600" dirty="0">
            <a:solidFill>
              <a:srgbClr val="FF0000"/>
            </a:solidFill>
          </a:endParaRPr>
        </a:p>
      </dgm:t>
    </dgm:pt>
    <dgm:pt modelId="{C56ADD7C-AD21-014F-9C04-E5D1DC60FDA9}" type="parTrans" cxnId="{52340BD0-5F9C-354F-B546-2B52FDD55966}">
      <dgm:prSet/>
      <dgm:spPr/>
      <dgm:t>
        <a:bodyPr/>
        <a:lstStyle/>
        <a:p>
          <a:endParaRPr lang="en-US"/>
        </a:p>
      </dgm:t>
    </dgm:pt>
    <dgm:pt modelId="{C433796F-42B9-E44B-B80E-1B42BFFB4E5E}" type="sibTrans" cxnId="{52340BD0-5F9C-354F-B546-2B52FDD55966}">
      <dgm:prSet/>
      <dgm:spPr/>
      <dgm:t>
        <a:bodyPr/>
        <a:lstStyle/>
        <a:p>
          <a:endParaRPr lang="en-US"/>
        </a:p>
      </dgm:t>
    </dgm:pt>
    <dgm:pt modelId="{8596C679-7D38-4B4D-B2DC-A2110D5EF754}">
      <dgm:prSet phldrT="[Text]" custT="1"/>
      <dgm:spPr/>
      <dgm:t>
        <a:bodyPr/>
        <a:lstStyle/>
        <a:p>
          <a:r>
            <a:rPr lang="en-US" sz="1600" dirty="0" smtClean="0">
              <a:solidFill>
                <a:srgbClr val="FF0000"/>
              </a:solidFill>
            </a:rPr>
            <a:t>GRIFFIN – Detection of Duplicate Requests for Performance Problems</a:t>
          </a:r>
          <a:endParaRPr lang="en-US" sz="1600" dirty="0">
            <a:solidFill>
              <a:srgbClr val="FF0000"/>
            </a:solidFill>
          </a:endParaRPr>
        </a:p>
      </dgm:t>
    </dgm:pt>
    <dgm:pt modelId="{9699B71C-A542-B141-958F-44B5BEF6768E}" type="parTrans" cxnId="{57E9FEED-95FE-9346-84D6-8151CFA5ABA7}">
      <dgm:prSet/>
      <dgm:spPr/>
      <dgm:t>
        <a:bodyPr/>
        <a:lstStyle/>
        <a:p>
          <a:endParaRPr lang="en-US"/>
        </a:p>
      </dgm:t>
    </dgm:pt>
    <dgm:pt modelId="{CCE47B55-ECEE-E843-9FE0-E7D0C57D0672}" type="sibTrans" cxnId="{57E9FEED-95FE-9346-84D6-8151CFA5ABA7}">
      <dgm:prSet/>
      <dgm:spPr/>
      <dgm:t>
        <a:bodyPr/>
        <a:lstStyle/>
        <a:p>
          <a:endParaRPr lang="en-US"/>
        </a:p>
      </dgm:t>
    </dgm:pt>
    <dgm:pt modelId="{B51249AD-C9CD-7843-9246-2151A601B91B}">
      <dgm:prSet phldrT="[Text]" custT="1"/>
      <dgm:spPr/>
      <dgm:t>
        <a:bodyPr/>
        <a:lstStyle/>
        <a:p>
          <a:r>
            <a:rPr lang="en-US" sz="1600" dirty="0" smtClean="0">
              <a:solidFill>
                <a:srgbClr val="FF0000"/>
              </a:solidFill>
            </a:rPr>
            <a:t>ORION – Diagnosis of Performance Problems using Metrics</a:t>
          </a:r>
          <a:endParaRPr lang="en-US" sz="1600" dirty="0">
            <a:solidFill>
              <a:srgbClr val="FF0000"/>
            </a:solidFill>
          </a:endParaRPr>
        </a:p>
      </dgm:t>
    </dgm:pt>
    <dgm:pt modelId="{FCB39496-DCE5-124C-85B4-F3108DFF6894}" type="parTrans" cxnId="{41F93D64-4751-C449-AED6-B3890A37EB14}">
      <dgm:prSet/>
      <dgm:spPr/>
      <dgm:t>
        <a:bodyPr/>
        <a:lstStyle/>
        <a:p>
          <a:endParaRPr lang="en-US"/>
        </a:p>
      </dgm:t>
    </dgm:pt>
    <dgm:pt modelId="{6CF84B54-740F-4847-AD86-454B23FA61FA}" type="sibTrans" cxnId="{41F93D64-4751-C449-AED6-B3890A37EB14}">
      <dgm:prSet/>
      <dgm:spPr/>
      <dgm:t>
        <a:bodyPr/>
        <a:lstStyle/>
        <a:p>
          <a:endParaRPr lang="en-US"/>
        </a:p>
      </dgm:t>
    </dgm:pt>
    <dgm:pt modelId="{7762F46B-5B9E-EF4D-B895-DF163CE44312}">
      <dgm:prSet custT="1"/>
      <dgm:spPr/>
      <dgm:t>
        <a:bodyPr/>
        <a:lstStyle/>
        <a:p>
          <a:r>
            <a:rPr lang="en-US" sz="1400" dirty="0" smtClean="0">
              <a:solidFill>
                <a:srgbClr val="0000FF"/>
              </a:solidFill>
            </a:rPr>
            <a:t>Motivation</a:t>
          </a:r>
          <a:endParaRPr lang="en-US" sz="1400" dirty="0">
            <a:solidFill>
              <a:srgbClr val="0000FF"/>
            </a:solidFill>
          </a:endParaRPr>
        </a:p>
      </dgm:t>
    </dgm:pt>
    <dgm:pt modelId="{5261FF72-E46B-7C45-B726-E940F141A4B5}" type="parTrans" cxnId="{2314C1C4-BE0E-F94A-9D29-42EA550A57B6}">
      <dgm:prSet/>
      <dgm:spPr/>
      <dgm:t>
        <a:bodyPr/>
        <a:lstStyle/>
        <a:p>
          <a:endParaRPr lang="en-US"/>
        </a:p>
      </dgm:t>
    </dgm:pt>
    <dgm:pt modelId="{186F5996-2D52-6D44-BE4D-1E61095056D6}" type="sibTrans" cxnId="{2314C1C4-BE0E-F94A-9D29-42EA550A57B6}">
      <dgm:prSet/>
      <dgm:spPr/>
      <dgm:t>
        <a:bodyPr/>
        <a:lstStyle/>
        <a:p>
          <a:endParaRPr lang="en-US"/>
        </a:p>
      </dgm:t>
    </dgm:pt>
    <dgm:pt modelId="{0769D981-6791-2744-871D-3FC5EB287E07}">
      <dgm:prSet custT="1"/>
      <dgm:spPr/>
      <dgm:t>
        <a:bodyPr/>
        <a:lstStyle/>
        <a:p>
          <a:r>
            <a:rPr lang="en-US" sz="1400" dirty="0" smtClean="0">
              <a:solidFill>
                <a:srgbClr val="0000FF"/>
              </a:solidFill>
            </a:rPr>
            <a:t>Summary</a:t>
          </a:r>
        </a:p>
      </dgm:t>
    </dgm:pt>
    <dgm:pt modelId="{39546B60-270C-DE41-B30C-2C1554011BB6}" type="sibTrans" cxnId="{34A79F45-21FA-914D-A0D0-5F2D698151F8}">
      <dgm:prSet/>
      <dgm:spPr/>
      <dgm:t>
        <a:bodyPr/>
        <a:lstStyle/>
        <a:p>
          <a:endParaRPr lang="en-US"/>
        </a:p>
      </dgm:t>
    </dgm:pt>
    <dgm:pt modelId="{F3651235-1A9F-1746-8270-D34C710236AD}" type="parTrans" cxnId="{34A79F45-21FA-914D-A0D0-5F2D698151F8}">
      <dgm:prSet/>
      <dgm:spPr/>
      <dgm:t>
        <a:bodyPr/>
        <a:lstStyle/>
        <a:p>
          <a:endParaRPr lang="en-US"/>
        </a:p>
      </dgm:t>
    </dgm:pt>
    <dgm:pt modelId="{C4B32CDA-1FE7-9547-B9BC-42AF33D7991A}">
      <dgm:prSet custT="1"/>
      <dgm:spPr/>
      <dgm:t>
        <a:bodyPr/>
        <a:lstStyle/>
        <a:p>
          <a:r>
            <a:rPr lang="en-US" sz="1400" dirty="0" smtClean="0">
              <a:solidFill>
                <a:srgbClr val="0000FF"/>
              </a:solidFill>
            </a:rPr>
            <a:t>Case Study</a:t>
          </a:r>
        </a:p>
      </dgm:t>
    </dgm:pt>
    <dgm:pt modelId="{5E7A3F63-148C-E440-87F0-44446BC633F8}" type="sibTrans" cxnId="{B1D2E536-9E82-8D4E-AB9A-214449BC1CA4}">
      <dgm:prSet/>
      <dgm:spPr/>
      <dgm:t>
        <a:bodyPr/>
        <a:lstStyle/>
        <a:p>
          <a:endParaRPr lang="en-US"/>
        </a:p>
      </dgm:t>
    </dgm:pt>
    <dgm:pt modelId="{A027B12E-2B67-214C-AF68-DCF13B3757E2}" type="parTrans" cxnId="{B1D2E536-9E82-8D4E-AB9A-214449BC1CA4}">
      <dgm:prSet/>
      <dgm:spPr/>
      <dgm:t>
        <a:bodyPr/>
        <a:lstStyle/>
        <a:p>
          <a:endParaRPr lang="en-US"/>
        </a:p>
      </dgm:t>
    </dgm:pt>
    <dgm:pt modelId="{EF75702B-1289-3546-B434-BB76B01943CD}">
      <dgm:prSet custT="1"/>
      <dgm:spPr/>
      <dgm:t>
        <a:bodyPr/>
        <a:lstStyle/>
        <a:p>
          <a:r>
            <a:rPr lang="en-US" sz="1400" dirty="0" smtClean="0">
              <a:solidFill>
                <a:srgbClr val="0000FF"/>
              </a:solidFill>
            </a:rPr>
            <a:t>Algorithm Workflow</a:t>
          </a:r>
        </a:p>
      </dgm:t>
    </dgm:pt>
    <dgm:pt modelId="{CE598A10-AE59-FC44-A539-D00C7A65A9FB}" type="sibTrans" cxnId="{DA889794-6DAA-CD49-A533-AB8D066E81C0}">
      <dgm:prSet/>
      <dgm:spPr/>
      <dgm:t>
        <a:bodyPr/>
        <a:lstStyle/>
        <a:p>
          <a:endParaRPr lang="en-US"/>
        </a:p>
      </dgm:t>
    </dgm:pt>
    <dgm:pt modelId="{DB63D1E5-34CC-BC4B-BDAD-9D78701FFB42}" type="parTrans" cxnId="{DA889794-6DAA-CD49-A533-AB8D066E81C0}">
      <dgm:prSet/>
      <dgm:spPr/>
      <dgm:t>
        <a:bodyPr/>
        <a:lstStyle/>
        <a:p>
          <a:endParaRPr lang="en-US"/>
        </a:p>
      </dgm:t>
    </dgm:pt>
    <dgm:pt modelId="{46AB8BDC-3C9A-1041-9978-4B708EF2CE49}">
      <dgm:prSet custT="1"/>
      <dgm:spPr/>
      <dgm:t>
        <a:bodyPr/>
        <a:lstStyle/>
        <a:p>
          <a:r>
            <a:rPr lang="en-US" sz="1400" dirty="0" smtClean="0">
              <a:solidFill>
                <a:srgbClr val="0000FF"/>
              </a:solidFill>
            </a:rPr>
            <a:t>High-level Diagnosis Approach</a:t>
          </a:r>
        </a:p>
      </dgm:t>
    </dgm:pt>
    <dgm:pt modelId="{65A8B15F-D40A-9A42-9124-2A36D5CE874D}" type="sibTrans" cxnId="{E75807C7-65A3-7D46-957C-3B883AEAFAC7}">
      <dgm:prSet/>
      <dgm:spPr/>
      <dgm:t>
        <a:bodyPr/>
        <a:lstStyle/>
        <a:p>
          <a:endParaRPr lang="en-US"/>
        </a:p>
      </dgm:t>
    </dgm:pt>
    <dgm:pt modelId="{9DD2F7FC-6AD2-DB41-B7AF-0FDD74770B89}" type="parTrans" cxnId="{E75807C7-65A3-7D46-957C-3B883AEAFAC7}">
      <dgm:prSet/>
      <dgm:spPr/>
      <dgm:t>
        <a:bodyPr/>
        <a:lstStyle/>
        <a:p>
          <a:endParaRPr lang="en-US"/>
        </a:p>
      </dgm:t>
    </dgm:pt>
    <dgm:pt modelId="{2F2EBD0F-DB90-DE49-8960-2ABD5A16D6FB}">
      <dgm:prSet custT="1"/>
      <dgm:spPr/>
      <dgm:t>
        <a:bodyPr/>
        <a:lstStyle/>
        <a:p>
          <a:r>
            <a:rPr lang="en-US" sz="1400" dirty="0" smtClean="0">
              <a:solidFill>
                <a:srgbClr val="0000FF"/>
              </a:solidFill>
            </a:rPr>
            <a:t>Problem Statement</a:t>
          </a:r>
          <a:endParaRPr lang="en-US" sz="1400" dirty="0">
            <a:solidFill>
              <a:srgbClr val="0000FF"/>
            </a:solidFill>
          </a:endParaRPr>
        </a:p>
      </dgm:t>
    </dgm:pt>
    <dgm:pt modelId="{C0160489-933F-1B4C-9384-22FB6110AC29}" type="sibTrans" cxnId="{AAE491F3-A22D-FA4A-A586-4966849CBB69}">
      <dgm:prSet/>
      <dgm:spPr/>
      <dgm:t>
        <a:bodyPr/>
        <a:lstStyle/>
        <a:p>
          <a:endParaRPr lang="en-US"/>
        </a:p>
      </dgm:t>
    </dgm:pt>
    <dgm:pt modelId="{9D618D17-2396-894F-8DCD-DAB137C3E5F8}" type="parTrans" cxnId="{AAE491F3-A22D-FA4A-A586-4966849CBB69}">
      <dgm:prSet/>
      <dgm:spPr/>
      <dgm:t>
        <a:bodyPr/>
        <a:lstStyle/>
        <a:p>
          <a:endParaRPr lang="en-US"/>
        </a:p>
      </dgm:t>
    </dgm:pt>
    <dgm:pt modelId="{783FCF50-09CA-F640-A11B-05A1E0823E3B}">
      <dgm:prSet custT="1"/>
      <dgm:spPr/>
      <dgm:t>
        <a:bodyPr/>
        <a:lstStyle/>
        <a:p>
          <a:r>
            <a:rPr lang="en-US" sz="1400" dirty="0" smtClean="0">
              <a:solidFill>
                <a:srgbClr val="0000FF"/>
              </a:solidFill>
            </a:rPr>
            <a:t>Java EE Server Overview</a:t>
          </a:r>
        </a:p>
      </dgm:t>
    </dgm:pt>
    <dgm:pt modelId="{44351CAE-3E69-244C-85B2-5998491FC60B}" type="parTrans" cxnId="{DB2B8E4F-0807-8244-A854-B5A9C3D2BD6B}">
      <dgm:prSet/>
      <dgm:spPr/>
      <dgm:t>
        <a:bodyPr/>
        <a:lstStyle/>
        <a:p>
          <a:endParaRPr lang="en-US"/>
        </a:p>
      </dgm:t>
    </dgm:pt>
    <dgm:pt modelId="{4577F058-69E4-0144-86AB-52E1EA85A0B4}" type="sibTrans" cxnId="{DB2B8E4F-0807-8244-A854-B5A9C3D2BD6B}">
      <dgm:prSet/>
      <dgm:spPr/>
      <dgm:t>
        <a:bodyPr/>
        <a:lstStyle/>
        <a:p>
          <a:endParaRPr lang="en-US"/>
        </a:p>
      </dgm:t>
    </dgm:pt>
    <dgm:pt modelId="{5B680A37-22E1-5141-8A83-49DB65D09B68}">
      <dgm:prSet custT="1"/>
      <dgm:spPr/>
      <dgm:t>
        <a:bodyPr/>
        <a:lstStyle/>
        <a:p>
          <a:r>
            <a:rPr lang="en-US" sz="1400" dirty="0" smtClean="0">
              <a:solidFill>
                <a:srgbClr val="0000FF"/>
              </a:solidFill>
            </a:rPr>
            <a:t>Failure Classification Methodology</a:t>
          </a:r>
        </a:p>
      </dgm:t>
    </dgm:pt>
    <dgm:pt modelId="{09313876-FE49-B34C-ADE0-538BB5EC2CFD}" type="parTrans" cxnId="{B675C1DC-183F-B940-B7CE-68556508E3B3}">
      <dgm:prSet/>
      <dgm:spPr/>
      <dgm:t>
        <a:bodyPr/>
        <a:lstStyle/>
        <a:p>
          <a:endParaRPr lang="en-US"/>
        </a:p>
      </dgm:t>
    </dgm:pt>
    <dgm:pt modelId="{749C35C2-B4B0-3A44-A65C-3AE308041A58}" type="sibTrans" cxnId="{B675C1DC-183F-B940-B7CE-68556508E3B3}">
      <dgm:prSet/>
      <dgm:spPr/>
      <dgm:t>
        <a:bodyPr/>
        <a:lstStyle/>
        <a:p>
          <a:endParaRPr lang="en-US"/>
        </a:p>
      </dgm:t>
    </dgm:pt>
    <dgm:pt modelId="{F9FF87B6-96C5-7842-A8BC-9A8CD9AF8618}">
      <dgm:prSet custT="1"/>
      <dgm:spPr/>
      <dgm:t>
        <a:bodyPr/>
        <a:lstStyle/>
        <a:p>
          <a:r>
            <a:rPr lang="en-US" sz="1400" dirty="0" smtClean="0">
              <a:solidFill>
                <a:srgbClr val="0000FF"/>
              </a:solidFill>
            </a:rPr>
            <a:t>Fault-Injector</a:t>
          </a:r>
        </a:p>
      </dgm:t>
    </dgm:pt>
    <dgm:pt modelId="{5C8F4A0A-7127-3E4E-96B7-7DE5017BDFF8}" type="parTrans" cxnId="{E519AE22-7C1A-824B-BED0-F4E7A6021DE9}">
      <dgm:prSet/>
      <dgm:spPr/>
      <dgm:t>
        <a:bodyPr/>
        <a:lstStyle/>
        <a:p>
          <a:endParaRPr lang="en-US"/>
        </a:p>
      </dgm:t>
    </dgm:pt>
    <dgm:pt modelId="{3D52AC2C-FEEF-5B4E-A8B5-ED8E5A2BF9C8}" type="sibTrans" cxnId="{E519AE22-7C1A-824B-BED0-F4E7A6021DE9}">
      <dgm:prSet/>
      <dgm:spPr/>
      <dgm:t>
        <a:bodyPr/>
        <a:lstStyle/>
        <a:p>
          <a:endParaRPr lang="en-US"/>
        </a:p>
      </dgm:t>
    </dgm:pt>
    <dgm:pt modelId="{3D212C74-5F20-6444-B3CF-B7AC2D022096}">
      <dgm:prSet custT="1"/>
      <dgm:spPr/>
      <dgm:t>
        <a:bodyPr/>
        <a:lstStyle/>
        <a:p>
          <a:r>
            <a:rPr lang="en-US" sz="1400" dirty="0" smtClean="0">
              <a:solidFill>
                <a:srgbClr val="0000FF"/>
              </a:solidFill>
            </a:rPr>
            <a:t>Discussion</a:t>
          </a:r>
        </a:p>
      </dgm:t>
    </dgm:pt>
    <dgm:pt modelId="{D5A3DCC1-8205-CD4D-B907-FC02BF054943}" type="parTrans" cxnId="{9D63F3D9-41D7-0E44-AC9C-322D4500256B}">
      <dgm:prSet/>
      <dgm:spPr/>
      <dgm:t>
        <a:bodyPr/>
        <a:lstStyle/>
        <a:p>
          <a:endParaRPr lang="en-US"/>
        </a:p>
      </dgm:t>
    </dgm:pt>
    <dgm:pt modelId="{8AC1F394-6941-D041-B13F-5A6BB54C0734}" type="sibTrans" cxnId="{9D63F3D9-41D7-0E44-AC9C-322D4500256B}">
      <dgm:prSet/>
      <dgm:spPr/>
      <dgm:t>
        <a:bodyPr/>
        <a:lstStyle/>
        <a:p>
          <a:endParaRPr lang="en-US"/>
        </a:p>
      </dgm:t>
    </dgm:pt>
    <dgm:pt modelId="{52A49FD6-33DB-3942-8B76-6C515540689C}">
      <dgm:prSet custT="1"/>
      <dgm:spPr/>
      <dgm:t>
        <a:bodyPr/>
        <a:lstStyle/>
        <a:p>
          <a:r>
            <a:rPr lang="en-US" sz="1400" dirty="0" smtClean="0">
              <a:solidFill>
                <a:srgbClr val="0000FF"/>
              </a:solidFill>
            </a:rPr>
            <a:t>Motivation</a:t>
          </a:r>
          <a:endParaRPr lang="en-US" sz="1400" dirty="0">
            <a:solidFill>
              <a:srgbClr val="0000FF"/>
            </a:solidFill>
          </a:endParaRPr>
        </a:p>
      </dgm:t>
    </dgm:pt>
    <dgm:pt modelId="{92E1B677-F627-724D-A1D5-2BD88893062E}" type="sibTrans" cxnId="{E40B2782-917C-DB46-B955-8C9B1B27C6E3}">
      <dgm:prSet/>
      <dgm:spPr/>
      <dgm:t>
        <a:bodyPr/>
        <a:lstStyle/>
        <a:p>
          <a:endParaRPr lang="en-US"/>
        </a:p>
      </dgm:t>
    </dgm:pt>
    <dgm:pt modelId="{EA45DB41-D554-D04E-A066-2DA3273F2E21}" type="parTrans" cxnId="{E40B2782-917C-DB46-B955-8C9B1B27C6E3}">
      <dgm:prSet/>
      <dgm:spPr/>
      <dgm:t>
        <a:bodyPr/>
        <a:lstStyle/>
        <a:p>
          <a:endParaRPr lang="en-US"/>
        </a:p>
      </dgm:t>
    </dgm:pt>
    <dgm:pt modelId="{9EC9E138-FB62-BE4C-A074-8C2F08EBA4D2}">
      <dgm:prSet custT="1"/>
      <dgm:spPr/>
      <dgm:t>
        <a:bodyPr/>
        <a:lstStyle/>
        <a:p>
          <a:r>
            <a:rPr lang="en-US" sz="1400" dirty="0" smtClean="0">
              <a:solidFill>
                <a:srgbClr val="0000FF"/>
              </a:solidFill>
            </a:rPr>
            <a:t>Root Causes</a:t>
          </a:r>
        </a:p>
      </dgm:t>
    </dgm:pt>
    <dgm:pt modelId="{B38F8161-9244-1E4C-9756-AED32B1244AC}" type="parTrans" cxnId="{81CC3E36-480F-4E42-BBF4-2EACECF9B5EB}">
      <dgm:prSet/>
      <dgm:spPr/>
      <dgm:t>
        <a:bodyPr/>
        <a:lstStyle/>
        <a:p>
          <a:endParaRPr lang="en-US"/>
        </a:p>
      </dgm:t>
    </dgm:pt>
    <dgm:pt modelId="{94EBAA54-9343-A34D-AA31-250BE35DF627}" type="sibTrans" cxnId="{81CC3E36-480F-4E42-BBF4-2EACECF9B5EB}">
      <dgm:prSet/>
      <dgm:spPr/>
      <dgm:t>
        <a:bodyPr/>
        <a:lstStyle/>
        <a:p>
          <a:endParaRPr lang="en-US"/>
        </a:p>
      </dgm:t>
    </dgm:pt>
    <dgm:pt modelId="{CA6F79CF-9CB1-1749-9D01-EA476B582323}">
      <dgm:prSet custT="1"/>
      <dgm:spPr/>
      <dgm:t>
        <a:bodyPr/>
        <a:lstStyle/>
        <a:p>
          <a:r>
            <a:rPr lang="en-US" sz="1400" dirty="0" smtClean="0">
              <a:solidFill>
                <a:srgbClr val="0000FF"/>
              </a:solidFill>
            </a:rPr>
            <a:t>Detection Algorithm</a:t>
          </a:r>
        </a:p>
      </dgm:t>
    </dgm:pt>
    <dgm:pt modelId="{625D01C1-A1AC-7A45-AAA2-C945637FF00C}" type="parTrans" cxnId="{F0B1BEA0-E035-8D46-95D1-FEC41E60334E}">
      <dgm:prSet/>
      <dgm:spPr/>
      <dgm:t>
        <a:bodyPr/>
        <a:lstStyle/>
        <a:p>
          <a:endParaRPr lang="en-US"/>
        </a:p>
      </dgm:t>
    </dgm:pt>
    <dgm:pt modelId="{5A56E312-4527-EF40-918A-FD8A02AF3F72}" type="sibTrans" cxnId="{F0B1BEA0-E035-8D46-95D1-FEC41E60334E}">
      <dgm:prSet/>
      <dgm:spPr/>
      <dgm:t>
        <a:bodyPr/>
        <a:lstStyle/>
        <a:p>
          <a:endParaRPr lang="en-US"/>
        </a:p>
      </dgm:t>
    </dgm:pt>
    <dgm:pt modelId="{9447468F-328D-BB43-9EA7-CB37E02A7013}">
      <dgm:prSet custT="1"/>
      <dgm:spPr/>
      <dgm:t>
        <a:bodyPr/>
        <a:lstStyle/>
        <a:p>
          <a:r>
            <a:rPr lang="en-US" sz="1400" smtClean="0">
              <a:solidFill>
                <a:srgbClr val="0000FF"/>
              </a:solidFill>
            </a:rPr>
            <a:t>Evaluation</a:t>
          </a:r>
          <a:endParaRPr lang="en-US" sz="1400" dirty="0" smtClean="0">
            <a:solidFill>
              <a:srgbClr val="0000FF"/>
            </a:solidFill>
          </a:endParaRPr>
        </a:p>
      </dgm:t>
    </dgm:pt>
    <dgm:pt modelId="{74E2DADD-F4CA-4749-A84D-DF21DAD7641F}" type="parTrans" cxnId="{FA78F551-2025-7449-898C-AEF97FB49F3B}">
      <dgm:prSet/>
      <dgm:spPr/>
      <dgm:t>
        <a:bodyPr/>
        <a:lstStyle/>
        <a:p>
          <a:endParaRPr lang="en-US"/>
        </a:p>
      </dgm:t>
    </dgm:pt>
    <dgm:pt modelId="{9F296D25-D975-DC4A-AD8B-20F24C911D90}" type="sibTrans" cxnId="{FA78F551-2025-7449-898C-AEF97FB49F3B}">
      <dgm:prSet/>
      <dgm:spPr/>
      <dgm:t>
        <a:bodyPr/>
        <a:lstStyle/>
        <a:p>
          <a:endParaRPr lang="en-US"/>
        </a:p>
      </dgm:t>
    </dgm:pt>
    <dgm:pt modelId="{F71E2468-BAC2-7241-8F82-D366D61E9971}">
      <dgm:prSet custT="1"/>
      <dgm:spPr/>
      <dgm:t>
        <a:bodyPr/>
        <a:lstStyle/>
        <a:p>
          <a:r>
            <a:rPr lang="en-US" sz="1400" dirty="0" smtClean="0">
              <a:solidFill>
                <a:srgbClr val="0000FF"/>
              </a:solidFill>
            </a:rPr>
            <a:t>Summary</a:t>
          </a:r>
        </a:p>
      </dgm:t>
    </dgm:pt>
    <dgm:pt modelId="{5ECC879F-2DE1-1A4D-BC64-C4E7C3222E9F}" type="parTrans" cxnId="{DAE30C5A-373C-A749-9A6F-F8CCEDA07BE1}">
      <dgm:prSet/>
      <dgm:spPr/>
      <dgm:t>
        <a:bodyPr/>
        <a:lstStyle/>
        <a:p>
          <a:endParaRPr lang="en-US"/>
        </a:p>
      </dgm:t>
    </dgm:pt>
    <dgm:pt modelId="{A9ED8E3C-EF33-4644-8151-46112C93AA62}" type="sibTrans" cxnId="{DAE30C5A-373C-A749-9A6F-F8CCEDA07BE1}">
      <dgm:prSet/>
      <dgm:spPr/>
      <dgm:t>
        <a:bodyPr/>
        <a:lstStyle/>
        <a:p>
          <a:endParaRPr lang="en-US"/>
        </a:p>
      </dgm:t>
    </dgm:pt>
    <dgm:pt modelId="{BB8617CD-17D8-F54A-A73B-2EC7A4717B1C}" type="pres">
      <dgm:prSet presAssocID="{C07BE467-D4F3-1C49-A90D-45764AFACBB1}" presName="Name0" presStyleCnt="0">
        <dgm:presLayoutVars>
          <dgm:dir/>
          <dgm:resizeHandles val="exact"/>
        </dgm:presLayoutVars>
      </dgm:prSet>
      <dgm:spPr/>
      <dgm:t>
        <a:bodyPr/>
        <a:lstStyle/>
        <a:p>
          <a:endParaRPr lang="en-US"/>
        </a:p>
      </dgm:t>
    </dgm:pt>
    <dgm:pt modelId="{25D0C74E-875A-E048-9137-095C94D1A4B3}" type="pres">
      <dgm:prSet presAssocID="{F617FD2E-81C6-CF4A-AF61-8013ACA8682C}" presName="composite" presStyleCnt="0"/>
      <dgm:spPr/>
    </dgm:pt>
    <dgm:pt modelId="{F90B7955-EFFB-D64D-AF45-2B9E046C328B}" type="pres">
      <dgm:prSet presAssocID="{F617FD2E-81C6-CF4A-AF61-8013ACA8682C}" presName="rect1" presStyleLbl="trAlignAcc1" presStyleIdx="0" presStyleCnt="3" custScaleX="156187" custLinFactNeighborX="-533">
        <dgm:presLayoutVars>
          <dgm:bulletEnabled val="1"/>
        </dgm:presLayoutVars>
      </dgm:prSet>
      <dgm:spPr/>
      <dgm:t>
        <a:bodyPr/>
        <a:lstStyle/>
        <a:p>
          <a:endParaRPr lang="en-US"/>
        </a:p>
      </dgm:t>
    </dgm:pt>
    <dgm:pt modelId="{B167CC88-8ACC-8F41-9263-1860CAFAA405}" type="pres">
      <dgm:prSet presAssocID="{F617FD2E-81C6-CF4A-AF61-8013ACA8682C}" presName="rect2" presStyleLbl="fgImgPlace1" presStyleIdx="0" presStyleCnt="3" custLinFactX="-22109" custLinFactNeighborX="-100000"/>
      <dgm:spPr>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B52EC38F-14B4-7848-BC16-A816C34CAA75}" type="pres">
      <dgm:prSet presAssocID="{C433796F-42B9-E44B-B80E-1B42BFFB4E5E}" presName="sibTrans" presStyleCnt="0"/>
      <dgm:spPr/>
    </dgm:pt>
    <dgm:pt modelId="{D2E97A17-A4A6-A942-AACC-7A5416F4B444}" type="pres">
      <dgm:prSet presAssocID="{8596C679-7D38-4B4D-B2DC-A2110D5EF754}" presName="composite" presStyleCnt="0"/>
      <dgm:spPr/>
    </dgm:pt>
    <dgm:pt modelId="{5C4F0813-E446-3D43-8A00-03A90689193D}" type="pres">
      <dgm:prSet presAssocID="{8596C679-7D38-4B4D-B2DC-A2110D5EF754}" presName="rect1" presStyleLbl="trAlignAcc1" presStyleIdx="1" presStyleCnt="3" custScaleX="155861" custLinFactNeighborX="-479">
        <dgm:presLayoutVars>
          <dgm:bulletEnabled val="1"/>
        </dgm:presLayoutVars>
      </dgm:prSet>
      <dgm:spPr/>
      <dgm:t>
        <a:bodyPr/>
        <a:lstStyle/>
        <a:p>
          <a:endParaRPr lang="en-US"/>
        </a:p>
      </dgm:t>
    </dgm:pt>
    <dgm:pt modelId="{07EFB995-C237-0842-96FB-991BF53A71D5}" type="pres">
      <dgm:prSet presAssocID="{8596C679-7D38-4B4D-B2DC-A2110D5EF754}" presName="rect2" presStyleLbl="fgImgPlace1" presStyleIdx="1" presStyleCnt="3" custLinFactX="-22109" custLinFactNeighborX="-100000"/>
      <dgm:spPr>
        <a:blipFill>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5000" r="-45000"/>
          </a:stretch>
        </a:blipFill>
      </dgm:spPr>
      <dgm:t>
        <a:bodyPr/>
        <a:lstStyle/>
        <a:p>
          <a:endParaRPr lang="en-US"/>
        </a:p>
      </dgm:t>
    </dgm:pt>
    <dgm:pt modelId="{EF0A5E28-AF14-7540-8DBD-CB2ADB2677CF}" type="pres">
      <dgm:prSet presAssocID="{CCE47B55-ECEE-E843-9FE0-E7D0C57D0672}" presName="sibTrans" presStyleCnt="0"/>
      <dgm:spPr/>
    </dgm:pt>
    <dgm:pt modelId="{72207751-DBF3-B743-AE6F-4DE79EA56099}" type="pres">
      <dgm:prSet presAssocID="{B51249AD-C9CD-7843-9246-2151A601B91B}" presName="composite" presStyleCnt="0"/>
      <dgm:spPr/>
    </dgm:pt>
    <dgm:pt modelId="{0AB88571-8A8F-EA41-AE99-1AFD7E8BED5E}" type="pres">
      <dgm:prSet presAssocID="{B51249AD-C9CD-7843-9246-2151A601B91B}" presName="rect1" presStyleLbl="trAlignAcc1" presStyleIdx="2" presStyleCnt="3" custScaleX="155626" custLinFactNeighborX="41">
        <dgm:presLayoutVars>
          <dgm:bulletEnabled val="1"/>
        </dgm:presLayoutVars>
      </dgm:prSet>
      <dgm:spPr/>
      <dgm:t>
        <a:bodyPr/>
        <a:lstStyle/>
        <a:p>
          <a:endParaRPr lang="en-US"/>
        </a:p>
      </dgm:t>
    </dgm:pt>
    <dgm:pt modelId="{0C3AFBBC-880E-2945-8EA5-D87471AB5E9B}" type="pres">
      <dgm:prSet presAssocID="{B51249AD-C9CD-7843-9246-2151A601B91B}" presName="rect2" presStyleLbl="fgImgPlace1" presStyleIdx="2" presStyleCnt="3" custLinFactX="-22109" custLinFactNeighborX="-100000"/>
      <dgm:spPr>
        <a:blipFill>
          <a:blip xmlns:r="http://schemas.openxmlformats.org/officeDocument/2006/relationships" r:embed="rId3">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t="-9000" b="-9000"/>
          </a:stretch>
        </a:blipFill>
      </dgm:spPr>
      <dgm:t>
        <a:bodyPr/>
        <a:lstStyle/>
        <a:p>
          <a:endParaRPr lang="en-US"/>
        </a:p>
      </dgm:t>
    </dgm:pt>
  </dgm:ptLst>
  <dgm:cxnLst>
    <dgm:cxn modelId="{32CA4DD4-4136-1A41-AE3C-E24F23DBE41C}" type="presOf" srcId="{783FCF50-09CA-F640-A11B-05A1E0823E3B}" destId="{F90B7955-EFFB-D64D-AF45-2B9E046C328B}" srcOrd="0" destOrd="2" presId="urn:microsoft.com/office/officeart/2008/layout/PictureStrips"/>
    <dgm:cxn modelId="{1CA266B4-8B30-C543-90E1-747AD35187DF}" type="presOf" srcId="{9EC9E138-FB62-BE4C-A074-8C2F08EBA4D2}" destId="{5C4F0813-E446-3D43-8A00-03A90689193D}" srcOrd="0" destOrd="2" presId="urn:microsoft.com/office/officeart/2008/layout/PictureStrips"/>
    <dgm:cxn modelId="{7165EF32-A8B0-6240-A25A-1B128B04E4C9}" type="presOf" srcId="{52A49FD6-33DB-3942-8B76-6C515540689C}" destId="{F90B7955-EFFB-D64D-AF45-2B9E046C328B}" srcOrd="0" destOrd="1" presId="urn:microsoft.com/office/officeart/2008/layout/PictureStrips"/>
    <dgm:cxn modelId="{E5090998-B34C-ED45-8796-3501563597C5}" type="presOf" srcId="{EF75702B-1289-3546-B434-BB76B01943CD}" destId="{0AB88571-8A8F-EA41-AE99-1AFD7E8BED5E}" srcOrd="0" destOrd="3" presId="urn:microsoft.com/office/officeart/2008/layout/PictureStrips"/>
    <dgm:cxn modelId="{57E9FEED-95FE-9346-84D6-8151CFA5ABA7}" srcId="{C07BE467-D4F3-1C49-A90D-45764AFACBB1}" destId="{8596C679-7D38-4B4D-B2DC-A2110D5EF754}" srcOrd="1" destOrd="0" parTransId="{9699B71C-A542-B141-958F-44B5BEF6768E}" sibTransId="{CCE47B55-ECEE-E843-9FE0-E7D0C57D0672}"/>
    <dgm:cxn modelId="{2314C1C4-BE0E-F94A-9D29-42EA550A57B6}" srcId="{8596C679-7D38-4B4D-B2DC-A2110D5EF754}" destId="{7762F46B-5B9E-EF4D-B895-DF163CE44312}" srcOrd="0" destOrd="0" parTransId="{5261FF72-E46B-7C45-B726-E940F141A4B5}" sibTransId="{186F5996-2D52-6D44-BE4D-1E61095056D6}"/>
    <dgm:cxn modelId="{D4D34AE2-315B-DC43-BA24-48CA60587F5E}" type="presOf" srcId="{8596C679-7D38-4B4D-B2DC-A2110D5EF754}" destId="{5C4F0813-E446-3D43-8A00-03A90689193D}" srcOrd="0" destOrd="0" presId="urn:microsoft.com/office/officeart/2008/layout/PictureStrips"/>
    <dgm:cxn modelId="{E7163E44-B225-F545-8FA2-E8CC10EE4430}" type="presOf" srcId="{C4B32CDA-1FE7-9547-B9BC-42AF33D7991A}" destId="{0AB88571-8A8F-EA41-AE99-1AFD7E8BED5E}" srcOrd="0" destOrd="4" presId="urn:microsoft.com/office/officeart/2008/layout/PictureStrips"/>
    <dgm:cxn modelId="{C23EE86F-A601-7540-8A01-03AA676DB85C}" type="presOf" srcId="{C07BE467-D4F3-1C49-A90D-45764AFACBB1}" destId="{BB8617CD-17D8-F54A-A73B-2EC7A4717B1C}" srcOrd="0" destOrd="0" presId="urn:microsoft.com/office/officeart/2008/layout/PictureStrips"/>
    <dgm:cxn modelId="{E40B2782-917C-DB46-B955-8C9B1B27C6E3}" srcId="{F617FD2E-81C6-CF4A-AF61-8013ACA8682C}" destId="{52A49FD6-33DB-3942-8B76-6C515540689C}" srcOrd="0" destOrd="0" parTransId="{EA45DB41-D554-D04E-A066-2DA3273F2E21}" sibTransId="{92E1B677-F627-724D-A1D5-2BD88893062E}"/>
    <dgm:cxn modelId="{DAE30C5A-373C-A749-9A6F-F8CCEDA07BE1}" srcId="{8596C679-7D38-4B4D-B2DC-A2110D5EF754}" destId="{F71E2468-BAC2-7241-8F82-D366D61E9971}" srcOrd="4" destOrd="0" parTransId="{5ECC879F-2DE1-1A4D-BC64-C4E7C3222E9F}" sibTransId="{A9ED8E3C-EF33-4644-8151-46112C93AA62}"/>
    <dgm:cxn modelId="{81CC3E36-480F-4E42-BBF4-2EACECF9B5EB}" srcId="{8596C679-7D38-4B4D-B2DC-A2110D5EF754}" destId="{9EC9E138-FB62-BE4C-A074-8C2F08EBA4D2}" srcOrd="1" destOrd="0" parTransId="{B38F8161-9244-1E4C-9756-AED32B1244AC}" sibTransId="{94EBAA54-9343-A34D-AA31-250BE35DF627}"/>
    <dgm:cxn modelId="{5E96C9F8-9013-5B4E-8E24-654AD5543D2B}" type="presOf" srcId="{3D212C74-5F20-6444-B3CF-B7AC2D022096}" destId="{F90B7955-EFFB-D64D-AF45-2B9E046C328B}" srcOrd="0" destOrd="5" presId="urn:microsoft.com/office/officeart/2008/layout/PictureStrips"/>
    <dgm:cxn modelId="{DA889794-6DAA-CD49-A533-AB8D066E81C0}" srcId="{B51249AD-C9CD-7843-9246-2151A601B91B}" destId="{EF75702B-1289-3546-B434-BB76B01943CD}" srcOrd="2" destOrd="0" parTransId="{DB63D1E5-34CC-BC4B-BDAD-9D78701FFB42}" sibTransId="{CE598A10-AE59-FC44-A539-D00C7A65A9FB}"/>
    <dgm:cxn modelId="{09ACAA81-1F7A-BD42-8C9B-00C702744B19}" type="presOf" srcId="{9447468F-328D-BB43-9EA7-CB37E02A7013}" destId="{5C4F0813-E446-3D43-8A00-03A90689193D}" srcOrd="0" destOrd="4" presId="urn:microsoft.com/office/officeart/2008/layout/PictureStrips"/>
    <dgm:cxn modelId="{9DE54BD8-1573-314A-BF81-4BA5FCA76A03}" type="presOf" srcId="{7762F46B-5B9E-EF4D-B895-DF163CE44312}" destId="{5C4F0813-E446-3D43-8A00-03A90689193D}" srcOrd="0" destOrd="1" presId="urn:microsoft.com/office/officeart/2008/layout/PictureStrips"/>
    <dgm:cxn modelId="{DA7049AC-3F6A-9446-8502-113E83BAE1A8}" type="presOf" srcId="{46AB8BDC-3C9A-1041-9978-4B708EF2CE49}" destId="{0AB88571-8A8F-EA41-AE99-1AFD7E8BED5E}" srcOrd="0" destOrd="2" presId="urn:microsoft.com/office/officeart/2008/layout/PictureStrips"/>
    <dgm:cxn modelId="{35FF3793-9330-2345-9775-7CC4DF4735F7}" type="presOf" srcId="{2F2EBD0F-DB90-DE49-8960-2ABD5A16D6FB}" destId="{0AB88571-8A8F-EA41-AE99-1AFD7E8BED5E}" srcOrd="0" destOrd="1" presId="urn:microsoft.com/office/officeart/2008/layout/PictureStrips"/>
    <dgm:cxn modelId="{E75807C7-65A3-7D46-957C-3B883AEAFAC7}" srcId="{B51249AD-C9CD-7843-9246-2151A601B91B}" destId="{46AB8BDC-3C9A-1041-9978-4B708EF2CE49}" srcOrd="1" destOrd="0" parTransId="{9DD2F7FC-6AD2-DB41-B7AF-0FDD74770B89}" sibTransId="{65A8B15F-D40A-9A42-9124-2A36D5CE874D}"/>
    <dgm:cxn modelId="{8E51AD15-53B7-F147-BA52-F800A0A05807}" type="presOf" srcId="{0769D981-6791-2744-871D-3FC5EB287E07}" destId="{0AB88571-8A8F-EA41-AE99-1AFD7E8BED5E}" srcOrd="0" destOrd="5" presId="urn:microsoft.com/office/officeart/2008/layout/PictureStrips"/>
    <dgm:cxn modelId="{EC0DCACA-9DD5-4447-B6FB-8A9EEC915FF7}" type="presOf" srcId="{B51249AD-C9CD-7843-9246-2151A601B91B}" destId="{0AB88571-8A8F-EA41-AE99-1AFD7E8BED5E}" srcOrd="0" destOrd="0" presId="urn:microsoft.com/office/officeart/2008/layout/PictureStrips"/>
    <dgm:cxn modelId="{B675C1DC-183F-B940-B7CE-68556508E3B3}" srcId="{F617FD2E-81C6-CF4A-AF61-8013ACA8682C}" destId="{5B680A37-22E1-5141-8A83-49DB65D09B68}" srcOrd="2" destOrd="0" parTransId="{09313876-FE49-B34C-ADE0-538BB5EC2CFD}" sibTransId="{749C35C2-B4B0-3A44-A65C-3AE308041A58}"/>
    <dgm:cxn modelId="{9D63F3D9-41D7-0E44-AC9C-322D4500256B}" srcId="{F617FD2E-81C6-CF4A-AF61-8013ACA8682C}" destId="{3D212C74-5F20-6444-B3CF-B7AC2D022096}" srcOrd="4" destOrd="0" parTransId="{D5A3DCC1-8205-CD4D-B907-FC02BF054943}" sibTransId="{8AC1F394-6941-D041-B13F-5A6BB54C0734}"/>
    <dgm:cxn modelId="{AAE491F3-A22D-FA4A-A586-4966849CBB69}" srcId="{B51249AD-C9CD-7843-9246-2151A601B91B}" destId="{2F2EBD0F-DB90-DE49-8960-2ABD5A16D6FB}" srcOrd="0" destOrd="0" parTransId="{9D618D17-2396-894F-8DCD-DAB137C3E5F8}" sibTransId="{C0160489-933F-1B4C-9384-22FB6110AC29}"/>
    <dgm:cxn modelId="{2FAD3EF9-DF89-4545-9C8C-6490610BF7B2}" type="presOf" srcId="{F71E2468-BAC2-7241-8F82-D366D61E9971}" destId="{5C4F0813-E446-3D43-8A00-03A90689193D}" srcOrd="0" destOrd="5" presId="urn:microsoft.com/office/officeart/2008/layout/PictureStrips"/>
    <dgm:cxn modelId="{52340BD0-5F9C-354F-B546-2B52FDD55966}" srcId="{C07BE467-D4F3-1C49-A90D-45764AFACBB1}" destId="{F617FD2E-81C6-CF4A-AF61-8013ACA8682C}" srcOrd="0" destOrd="0" parTransId="{C56ADD7C-AD21-014F-9C04-E5D1DC60FDA9}" sibTransId="{C433796F-42B9-E44B-B80E-1B42BFFB4E5E}"/>
    <dgm:cxn modelId="{34A79F45-21FA-914D-A0D0-5F2D698151F8}" srcId="{B51249AD-C9CD-7843-9246-2151A601B91B}" destId="{0769D981-6791-2744-871D-3FC5EB287E07}" srcOrd="4" destOrd="0" parTransId="{F3651235-1A9F-1746-8270-D34C710236AD}" sibTransId="{39546B60-270C-DE41-B30C-2C1554011BB6}"/>
    <dgm:cxn modelId="{FA78F551-2025-7449-898C-AEF97FB49F3B}" srcId="{8596C679-7D38-4B4D-B2DC-A2110D5EF754}" destId="{9447468F-328D-BB43-9EA7-CB37E02A7013}" srcOrd="3" destOrd="0" parTransId="{74E2DADD-F4CA-4749-A84D-DF21DAD7641F}" sibTransId="{9F296D25-D975-DC4A-AD8B-20F24C911D90}"/>
    <dgm:cxn modelId="{DB2B8E4F-0807-8244-A854-B5A9C3D2BD6B}" srcId="{F617FD2E-81C6-CF4A-AF61-8013ACA8682C}" destId="{783FCF50-09CA-F640-A11B-05A1E0823E3B}" srcOrd="1" destOrd="0" parTransId="{44351CAE-3E69-244C-85B2-5998491FC60B}" sibTransId="{4577F058-69E4-0144-86AB-52E1EA85A0B4}"/>
    <dgm:cxn modelId="{90A4E838-9818-8842-943F-C3C9C705E361}" type="presOf" srcId="{F9FF87B6-96C5-7842-A8BC-9A8CD9AF8618}" destId="{F90B7955-EFFB-D64D-AF45-2B9E046C328B}" srcOrd="0" destOrd="4" presId="urn:microsoft.com/office/officeart/2008/layout/PictureStrips"/>
    <dgm:cxn modelId="{F0B1BEA0-E035-8D46-95D1-FEC41E60334E}" srcId="{8596C679-7D38-4B4D-B2DC-A2110D5EF754}" destId="{CA6F79CF-9CB1-1749-9D01-EA476B582323}" srcOrd="2" destOrd="0" parTransId="{625D01C1-A1AC-7A45-AAA2-C945637FF00C}" sibTransId="{5A56E312-4527-EF40-918A-FD8A02AF3F72}"/>
    <dgm:cxn modelId="{6E2C8E0B-F8DB-9B47-BA03-4B4248B082DC}" type="presOf" srcId="{F617FD2E-81C6-CF4A-AF61-8013ACA8682C}" destId="{F90B7955-EFFB-D64D-AF45-2B9E046C328B}" srcOrd="0" destOrd="0" presId="urn:microsoft.com/office/officeart/2008/layout/PictureStrips"/>
    <dgm:cxn modelId="{EBBCC83C-BE32-A847-9942-93B03D4B3769}" type="presOf" srcId="{5B680A37-22E1-5141-8A83-49DB65D09B68}" destId="{F90B7955-EFFB-D64D-AF45-2B9E046C328B}" srcOrd="0" destOrd="3" presId="urn:microsoft.com/office/officeart/2008/layout/PictureStrips"/>
    <dgm:cxn modelId="{B1D2E536-9E82-8D4E-AB9A-214449BC1CA4}" srcId="{B51249AD-C9CD-7843-9246-2151A601B91B}" destId="{C4B32CDA-1FE7-9547-B9BC-42AF33D7991A}" srcOrd="3" destOrd="0" parTransId="{A027B12E-2B67-214C-AF68-DCF13B3757E2}" sibTransId="{5E7A3F63-148C-E440-87F0-44446BC633F8}"/>
    <dgm:cxn modelId="{32B70B78-CDAF-B947-85CC-3B34EB15142E}" type="presOf" srcId="{CA6F79CF-9CB1-1749-9D01-EA476B582323}" destId="{5C4F0813-E446-3D43-8A00-03A90689193D}" srcOrd="0" destOrd="3" presId="urn:microsoft.com/office/officeart/2008/layout/PictureStrips"/>
    <dgm:cxn modelId="{41F93D64-4751-C449-AED6-B3890A37EB14}" srcId="{C07BE467-D4F3-1C49-A90D-45764AFACBB1}" destId="{B51249AD-C9CD-7843-9246-2151A601B91B}" srcOrd="2" destOrd="0" parTransId="{FCB39496-DCE5-124C-85B4-F3108DFF6894}" sibTransId="{6CF84B54-740F-4847-AD86-454B23FA61FA}"/>
    <dgm:cxn modelId="{E519AE22-7C1A-824B-BED0-F4E7A6021DE9}" srcId="{F617FD2E-81C6-CF4A-AF61-8013ACA8682C}" destId="{F9FF87B6-96C5-7842-A8BC-9A8CD9AF8618}" srcOrd="3" destOrd="0" parTransId="{5C8F4A0A-7127-3E4E-96B7-7DE5017BDFF8}" sibTransId="{3D52AC2C-FEEF-5B4E-A8B5-ED8E5A2BF9C8}"/>
    <dgm:cxn modelId="{9C484033-6966-8E47-908D-C90E9EA094AC}" type="presParOf" srcId="{BB8617CD-17D8-F54A-A73B-2EC7A4717B1C}" destId="{25D0C74E-875A-E048-9137-095C94D1A4B3}" srcOrd="0" destOrd="0" presId="urn:microsoft.com/office/officeart/2008/layout/PictureStrips"/>
    <dgm:cxn modelId="{9D475DA9-9742-D040-A573-70E62AFC1BE3}" type="presParOf" srcId="{25D0C74E-875A-E048-9137-095C94D1A4B3}" destId="{F90B7955-EFFB-D64D-AF45-2B9E046C328B}" srcOrd="0" destOrd="0" presId="urn:microsoft.com/office/officeart/2008/layout/PictureStrips"/>
    <dgm:cxn modelId="{90FEDC47-7D0E-D74B-9CD5-5B9C325EE457}" type="presParOf" srcId="{25D0C74E-875A-E048-9137-095C94D1A4B3}" destId="{B167CC88-8ACC-8F41-9263-1860CAFAA405}" srcOrd="1" destOrd="0" presId="urn:microsoft.com/office/officeart/2008/layout/PictureStrips"/>
    <dgm:cxn modelId="{2E7464B6-8909-B840-B518-A768A4411288}" type="presParOf" srcId="{BB8617CD-17D8-F54A-A73B-2EC7A4717B1C}" destId="{B52EC38F-14B4-7848-BC16-A816C34CAA75}" srcOrd="1" destOrd="0" presId="urn:microsoft.com/office/officeart/2008/layout/PictureStrips"/>
    <dgm:cxn modelId="{B0C35752-84A5-CD4D-9D3F-FC725929AFFB}" type="presParOf" srcId="{BB8617CD-17D8-F54A-A73B-2EC7A4717B1C}" destId="{D2E97A17-A4A6-A942-AACC-7A5416F4B444}" srcOrd="2" destOrd="0" presId="urn:microsoft.com/office/officeart/2008/layout/PictureStrips"/>
    <dgm:cxn modelId="{0E81B74F-41BC-1E44-8F61-4BC928853257}" type="presParOf" srcId="{D2E97A17-A4A6-A942-AACC-7A5416F4B444}" destId="{5C4F0813-E446-3D43-8A00-03A90689193D}" srcOrd="0" destOrd="0" presId="urn:microsoft.com/office/officeart/2008/layout/PictureStrips"/>
    <dgm:cxn modelId="{1AC25FDF-FBF7-7E4F-8FF1-D8FB47549DDB}" type="presParOf" srcId="{D2E97A17-A4A6-A942-AACC-7A5416F4B444}" destId="{07EFB995-C237-0842-96FB-991BF53A71D5}" srcOrd="1" destOrd="0" presId="urn:microsoft.com/office/officeart/2008/layout/PictureStrips"/>
    <dgm:cxn modelId="{F64654F6-0292-2547-B01C-18115033936D}" type="presParOf" srcId="{BB8617CD-17D8-F54A-A73B-2EC7A4717B1C}" destId="{EF0A5E28-AF14-7540-8DBD-CB2ADB2677CF}" srcOrd="3" destOrd="0" presId="urn:microsoft.com/office/officeart/2008/layout/PictureStrips"/>
    <dgm:cxn modelId="{F473CB76-2A78-424D-AA1C-F55C562B8044}" type="presParOf" srcId="{BB8617CD-17D8-F54A-A73B-2EC7A4717B1C}" destId="{72207751-DBF3-B743-AE6F-4DE79EA56099}" srcOrd="4" destOrd="0" presId="urn:microsoft.com/office/officeart/2008/layout/PictureStrips"/>
    <dgm:cxn modelId="{AC02E579-7F07-2A4E-A377-F4169E76877C}" type="presParOf" srcId="{72207751-DBF3-B743-AE6F-4DE79EA56099}" destId="{0AB88571-8A8F-EA41-AE99-1AFD7E8BED5E}" srcOrd="0" destOrd="0" presId="urn:microsoft.com/office/officeart/2008/layout/PictureStrips"/>
    <dgm:cxn modelId="{8A8CD3C3-9732-3C48-A38D-BCAC8D954ABA}" type="presParOf" srcId="{72207751-DBF3-B743-AE6F-4DE79EA56099}" destId="{0C3AFBBC-880E-2945-8EA5-D87471AB5E9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952C6B2-CC35-C04C-B289-6C78CA2DD979}" type="doc">
      <dgm:prSet loTypeId="urn:microsoft.com/office/officeart/2005/8/layout/cycle4" loCatId="" qsTypeId="urn:microsoft.com/office/officeart/2005/8/quickstyle/simple4" qsCatId="simple" csTypeId="urn:microsoft.com/office/officeart/2005/8/colors/accent2_2" csCatId="accent2" phldr="1"/>
      <dgm:spPr/>
      <dgm:t>
        <a:bodyPr/>
        <a:lstStyle/>
        <a:p>
          <a:endParaRPr lang="en-US"/>
        </a:p>
      </dgm:t>
    </dgm:pt>
    <dgm:pt modelId="{440348EB-6EAE-C440-9665-22234F403DBB}">
      <dgm:prSet phldrT="[Text]" custT="1"/>
      <dgm:spPr/>
      <dgm:t>
        <a:bodyPr/>
        <a:lstStyle/>
        <a:p>
          <a:r>
            <a:rPr lang="en-US" sz="2000" dirty="0" smtClean="0"/>
            <a:t>Type</a:t>
          </a:r>
          <a:endParaRPr lang="en-US" sz="2000" dirty="0"/>
        </a:p>
      </dgm:t>
    </dgm:pt>
    <dgm:pt modelId="{19E858E5-C379-7E4C-92E3-44CCC5899087}" type="parTrans" cxnId="{FD1608FB-AD5A-AB46-9837-B777E5563242}">
      <dgm:prSet/>
      <dgm:spPr/>
      <dgm:t>
        <a:bodyPr/>
        <a:lstStyle/>
        <a:p>
          <a:endParaRPr lang="en-US"/>
        </a:p>
      </dgm:t>
    </dgm:pt>
    <dgm:pt modelId="{FF356797-6ECA-A142-A902-971C8EC6C268}" type="sibTrans" cxnId="{FD1608FB-AD5A-AB46-9837-B777E5563242}">
      <dgm:prSet/>
      <dgm:spPr/>
      <dgm:t>
        <a:bodyPr/>
        <a:lstStyle/>
        <a:p>
          <a:endParaRPr lang="en-US"/>
        </a:p>
      </dgm:t>
    </dgm:pt>
    <dgm:pt modelId="{C665555D-616B-4749-9A13-535254453F51}">
      <dgm:prSet phldrT="[Text]" custT="1"/>
      <dgm:spPr/>
      <dgm:t>
        <a:bodyPr/>
        <a:lstStyle/>
        <a:p>
          <a:r>
            <a:rPr lang="en-US" sz="2100" dirty="0" smtClean="0">
              <a:solidFill>
                <a:srgbClr val="FF0000"/>
              </a:solidFill>
            </a:rPr>
            <a:t>Parameter-based</a:t>
          </a:r>
          <a:endParaRPr lang="en-US" sz="2100" dirty="0">
            <a:solidFill>
              <a:srgbClr val="FF0000"/>
            </a:solidFill>
          </a:endParaRPr>
        </a:p>
      </dgm:t>
    </dgm:pt>
    <dgm:pt modelId="{39612DB8-306D-2245-A83D-87C236F90199}" type="parTrans" cxnId="{DE750211-F7EC-9943-B982-3D3AAB8BA830}">
      <dgm:prSet/>
      <dgm:spPr/>
      <dgm:t>
        <a:bodyPr/>
        <a:lstStyle/>
        <a:p>
          <a:endParaRPr lang="en-US"/>
        </a:p>
      </dgm:t>
    </dgm:pt>
    <dgm:pt modelId="{949634ED-3264-8040-A73F-85DE236B8C41}" type="sibTrans" cxnId="{DE750211-F7EC-9943-B982-3D3AAB8BA830}">
      <dgm:prSet/>
      <dgm:spPr/>
      <dgm:t>
        <a:bodyPr/>
        <a:lstStyle/>
        <a:p>
          <a:endParaRPr lang="en-US"/>
        </a:p>
      </dgm:t>
    </dgm:pt>
    <dgm:pt modelId="{5773E140-5124-1748-9104-6B0FFC03CB50}">
      <dgm:prSet phldrT="[Text]"/>
      <dgm:spPr/>
      <dgm:t>
        <a:bodyPr/>
        <a:lstStyle/>
        <a:p>
          <a:r>
            <a:rPr lang="en-US" dirty="0" smtClean="0"/>
            <a:t>Time</a:t>
          </a:r>
          <a:endParaRPr lang="en-US" dirty="0"/>
        </a:p>
      </dgm:t>
    </dgm:pt>
    <dgm:pt modelId="{8EC7C8FB-8F64-7E4F-AC4C-006043900948}" type="parTrans" cxnId="{751A6F12-0CF3-F446-ACD7-5EEF6BE814F5}">
      <dgm:prSet/>
      <dgm:spPr/>
      <dgm:t>
        <a:bodyPr/>
        <a:lstStyle/>
        <a:p>
          <a:endParaRPr lang="en-US"/>
        </a:p>
      </dgm:t>
    </dgm:pt>
    <dgm:pt modelId="{1DB5340E-4842-F94E-9E8D-C66F8485CC15}" type="sibTrans" cxnId="{751A6F12-0CF3-F446-ACD7-5EEF6BE814F5}">
      <dgm:prSet/>
      <dgm:spPr/>
      <dgm:t>
        <a:bodyPr/>
        <a:lstStyle/>
        <a:p>
          <a:endParaRPr lang="en-US"/>
        </a:p>
      </dgm:t>
    </dgm:pt>
    <dgm:pt modelId="{3F829C6E-1349-214D-A665-32A19344DA51}">
      <dgm:prSet phldrT="[Text]" custT="1"/>
      <dgm:spPr/>
      <dgm:t>
        <a:bodyPr/>
        <a:lstStyle/>
        <a:p>
          <a:r>
            <a:rPr lang="en-US" sz="2100" dirty="0" smtClean="0">
              <a:solidFill>
                <a:srgbClr val="FF0000"/>
              </a:solidFill>
            </a:rPr>
            <a:t>Pre-boot</a:t>
          </a:r>
          <a:endParaRPr lang="en-US" sz="2100" dirty="0">
            <a:solidFill>
              <a:srgbClr val="FF0000"/>
            </a:solidFill>
          </a:endParaRPr>
        </a:p>
      </dgm:t>
    </dgm:pt>
    <dgm:pt modelId="{C0B7312F-12A0-034B-86D0-2BE8B5D81E5C}" type="parTrans" cxnId="{939A3C27-C0B8-0C48-ACE6-BB218C12FDC0}">
      <dgm:prSet/>
      <dgm:spPr/>
      <dgm:t>
        <a:bodyPr/>
        <a:lstStyle/>
        <a:p>
          <a:endParaRPr lang="en-US"/>
        </a:p>
      </dgm:t>
    </dgm:pt>
    <dgm:pt modelId="{EA0E7C09-ED1E-3149-85B7-F880593C6951}" type="sibTrans" cxnId="{939A3C27-C0B8-0C48-ACE6-BB218C12FDC0}">
      <dgm:prSet/>
      <dgm:spPr/>
      <dgm:t>
        <a:bodyPr/>
        <a:lstStyle/>
        <a:p>
          <a:endParaRPr lang="en-US"/>
        </a:p>
      </dgm:t>
    </dgm:pt>
    <dgm:pt modelId="{0BC805C2-677C-C843-9D2B-D96D1151B47D}">
      <dgm:prSet phldrT="[Text]"/>
      <dgm:spPr/>
      <dgm:t>
        <a:bodyPr/>
        <a:lstStyle/>
        <a:p>
          <a:r>
            <a:rPr lang="en-US" dirty="0" smtClean="0"/>
            <a:t>Responsibility</a:t>
          </a:r>
          <a:endParaRPr lang="en-US" dirty="0"/>
        </a:p>
      </dgm:t>
    </dgm:pt>
    <dgm:pt modelId="{8F7DEFD6-69E2-8A4F-A8C6-2F487C76FDBF}" type="parTrans" cxnId="{E637AE52-8B5A-B64B-BD1C-05FE4D7D5CC9}">
      <dgm:prSet/>
      <dgm:spPr/>
      <dgm:t>
        <a:bodyPr/>
        <a:lstStyle/>
        <a:p>
          <a:endParaRPr lang="en-US"/>
        </a:p>
      </dgm:t>
    </dgm:pt>
    <dgm:pt modelId="{07B55F65-7ADC-4E4F-B622-2124A5392AB7}" type="sibTrans" cxnId="{E637AE52-8B5A-B64B-BD1C-05FE4D7D5CC9}">
      <dgm:prSet/>
      <dgm:spPr/>
      <dgm:t>
        <a:bodyPr/>
        <a:lstStyle/>
        <a:p>
          <a:endParaRPr lang="en-US"/>
        </a:p>
      </dgm:t>
    </dgm:pt>
    <dgm:pt modelId="{BE137BE6-D7BB-2843-AF1E-80B25EFADC9E}">
      <dgm:prSet phldrT="[Text]" custT="1"/>
      <dgm:spPr/>
      <dgm:t>
        <a:bodyPr/>
        <a:lstStyle/>
        <a:p>
          <a:r>
            <a:rPr lang="en-US" sz="2100" dirty="0" smtClean="0">
              <a:solidFill>
                <a:srgbClr val="FF0000"/>
              </a:solidFill>
            </a:rPr>
            <a:t>Developer</a:t>
          </a:r>
          <a:endParaRPr lang="en-US" sz="2100" dirty="0">
            <a:solidFill>
              <a:srgbClr val="FF0000"/>
            </a:solidFill>
          </a:endParaRPr>
        </a:p>
      </dgm:t>
    </dgm:pt>
    <dgm:pt modelId="{155DA7FF-3518-F842-912D-E0556EDD92F5}" type="parTrans" cxnId="{1CA76DC8-104D-D947-8547-13EC7BA88BEA}">
      <dgm:prSet/>
      <dgm:spPr/>
      <dgm:t>
        <a:bodyPr/>
        <a:lstStyle/>
        <a:p>
          <a:endParaRPr lang="en-US"/>
        </a:p>
      </dgm:t>
    </dgm:pt>
    <dgm:pt modelId="{6E09717E-BB77-3B4A-A95C-17E4135E3DDE}" type="sibTrans" cxnId="{1CA76DC8-104D-D947-8547-13EC7BA88BEA}">
      <dgm:prSet/>
      <dgm:spPr/>
      <dgm:t>
        <a:bodyPr/>
        <a:lstStyle/>
        <a:p>
          <a:endParaRPr lang="en-US"/>
        </a:p>
      </dgm:t>
    </dgm:pt>
    <dgm:pt modelId="{75AE5428-D31B-D04C-B74E-B18DF6D24CDA}">
      <dgm:prSet phldrT="[Text]"/>
      <dgm:spPr/>
      <dgm:t>
        <a:bodyPr/>
        <a:lstStyle/>
        <a:p>
          <a:r>
            <a:rPr lang="en-US" dirty="0" smtClean="0"/>
            <a:t>Manifestation</a:t>
          </a:r>
          <a:endParaRPr lang="en-US" dirty="0"/>
        </a:p>
      </dgm:t>
    </dgm:pt>
    <dgm:pt modelId="{F4ED7A76-AB05-8A45-A7F5-7E81AB3DE421}" type="parTrans" cxnId="{25FE634A-BF58-634C-B6D4-5F17B2365131}">
      <dgm:prSet/>
      <dgm:spPr/>
      <dgm:t>
        <a:bodyPr/>
        <a:lstStyle/>
        <a:p>
          <a:endParaRPr lang="en-US"/>
        </a:p>
      </dgm:t>
    </dgm:pt>
    <dgm:pt modelId="{48B12A9E-A21E-4146-959B-46AD87252CC4}" type="sibTrans" cxnId="{25FE634A-BF58-634C-B6D4-5F17B2365131}">
      <dgm:prSet/>
      <dgm:spPr/>
      <dgm:t>
        <a:bodyPr/>
        <a:lstStyle/>
        <a:p>
          <a:endParaRPr lang="en-US"/>
        </a:p>
      </dgm:t>
    </dgm:pt>
    <dgm:pt modelId="{EB18CAAD-C660-C245-9101-2C64187DE6AE}">
      <dgm:prSet phldrT="[Text]" custT="1"/>
      <dgm:spPr/>
      <dgm:t>
        <a:bodyPr/>
        <a:lstStyle/>
        <a:p>
          <a:r>
            <a:rPr lang="en-US" sz="2100" dirty="0" smtClean="0">
              <a:solidFill>
                <a:srgbClr val="FF0000"/>
              </a:solidFill>
            </a:rPr>
            <a:t>Silent</a:t>
          </a:r>
          <a:endParaRPr lang="en-US" sz="2100" dirty="0">
            <a:solidFill>
              <a:srgbClr val="FF0000"/>
            </a:solidFill>
          </a:endParaRPr>
        </a:p>
      </dgm:t>
    </dgm:pt>
    <dgm:pt modelId="{0AAE4314-B1B0-DC45-9606-AF6072621ECC}" type="parTrans" cxnId="{AC62FF0F-7484-C64F-B73C-11BDD17C27C9}">
      <dgm:prSet/>
      <dgm:spPr/>
      <dgm:t>
        <a:bodyPr/>
        <a:lstStyle/>
        <a:p>
          <a:endParaRPr lang="en-US"/>
        </a:p>
      </dgm:t>
    </dgm:pt>
    <dgm:pt modelId="{4A6FBA9B-B233-E74D-83C3-9CE8A423A5F7}" type="sibTrans" cxnId="{AC62FF0F-7484-C64F-B73C-11BDD17C27C9}">
      <dgm:prSet/>
      <dgm:spPr/>
      <dgm:t>
        <a:bodyPr/>
        <a:lstStyle/>
        <a:p>
          <a:endParaRPr lang="en-US"/>
        </a:p>
      </dgm:t>
    </dgm:pt>
    <dgm:pt modelId="{AF9C16A3-249D-1341-A725-D7F3C305016E}">
      <dgm:prSet custT="1"/>
      <dgm:spPr/>
      <dgm:t>
        <a:bodyPr/>
        <a:lstStyle/>
        <a:p>
          <a:r>
            <a:rPr lang="en-US" sz="1800" dirty="0" smtClean="0">
              <a:solidFill>
                <a:srgbClr val="0000FF"/>
              </a:solidFill>
            </a:rPr>
            <a:t>wrong parameter type, value, format</a:t>
          </a:r>
          <a:endParaRPr lang="en-US" sz="1800" dirty="0">
            <a:solidFill>
              <a:srgbClr val="0000FF"/>
            </a:solidFill>
          </a:endParaRPr>
        </a:p>
      </dgm:t>
    </dgm:pt>
    <dgm:pt modelId="{EAB706A2-F5D7-E241-B277-FE4BE728E006}" type="parTrans" cxnId="{D2601EDF-97BE-4643-BBC8-C98B699A2E0B}">
      <dgm:prSet/>
      <dgm:spPr/>
      <dgm:t>
        <a:bodyPr/>
        <a:lstStyle/>
        <a:p>
          <a:endParaRPr lang="en-US"/>
        </a:p>
      </dgm:t>
    </dgm:pt>
    <dgm:pt modelId="{7445CD34-2490-5F41-8A28-B607CDABE3C7}" type="sibTrans" cxnId="{D2601EDF-97BE-4643-BBC8-C98B699A2E0B}">
      <dgm:prSet/>
      <dgm:spPr/>
      <dgm:t>
        <a:bodyPr/>
        <a:lstStyle/>
        <a:p>
          <a:endParaRPr lang="en-US"/>
        </a:p>
      </dgm:t>
    </dgm:pt>
    <dgm:pt modelId="{F936C0B3-F79A-AA47-A589-8D886FB656F4}">
      <dgm:prSet custT="1"/>
      <dgm:spPr/>
      <dgm:t>
        <a:bodyPr/>
        <a:lstStyle/>
        <a:p>
          <a:r>
            <a:rPr lang="en-US" sz="2100" dirty="0" smtClean="0">
              <a:solidFill>
                <a:srgbClr val="FF0000"/>
              </a:solidFill>
            </a:rPr>
            <a:t>Compatibility</a:t>
          </a:r>
          <a:endParaRPr lang="en-US" sz="2100" dirty="0">
            <a:solidFill>
              <a:srgbClr val="FF0000"/>
            </a:solidFill>
          </a:endParaRPr>
        </a:p>
      </dgm:t>
    </dgm:pt>
    <dgm:pt modelId="{A84BCEBD-2408-D54E-935D-9F241B08BAD2}" type="parTrans" cxnId="{0934A8BF-76CB-2245-A56A-D9E779C9D1FF}">
      <dgm:prSet/>
      <dgm:spPr/>
      <dgm:t>
        <a:bodyPr/>
        <a:lstStyle/>
        <a:p>
          <a:endParaRPr lang="en-US"/>
        </a:p>
      </dgm:t>
    </dgm:pt>
    <dgm:pt modelId="{44EFB1D6-2B46-E04E-B161-77D524F1369C}" type="sibTrans" cxnId="{0934A8BF-76CB-2245-A56A-D9E779C9D1FF}">
      <dgm:prSet/>
      <dgm:spPr/>
      <dgm:t>
        <a:bodyPr/>
        <a:lstStyle/>
        <a:p>
          <a:endParaRPr lang="en-US"/>
        </a:p>
      </dgm:t>
    </dgm:pt>
    <dgm:pt modelId="{32FDFD06-894F-D944-9304-75E8F70BD05B}">
      <dgm:prSet custT="1"/>
      <dgm:spPr/>
      <dgm:t>
        <a:bodyPr/>
        <a:lstStyle/>
        <a:p>
          <a:r>
            <a:rPr lang="en-US" sz="1800" dirty="0" smtClean="0">
              <a:solidFill>
                <a:srgbClr val="0000FF"/>
              </a:solidFill>
            </a:rPr>
            <a:t>wrong library </a:t>
          </a:r>
          <a:r>
            <a:rPr lang="en-US" sz="1800" dirty="0" err="1" smtClean="0">
              <a:solidFill>
                <a:srgbClr val="0000FF"/>
              </a:solidFill>
            </a:rPr>
            <a:t>ver</a:t>
          </a:r>
          <a:endParaRPr lang="en-US" sz="1800" dirty="0">
            <a:solidFill>
              <a:srgbClr val="0000FF"/>
            </a:solidFill>
          </a:endParaRPr>
        </a:p>
      </dgm:t>
    </dgm:pt>
    <dgm:pt modelId="{BA841721-FAAC-9E4C-8BE6-14AF66DCA015}" type="parTrans" cxnId="{C2040DAF-6EA0-5A44-B7F7-C67EE1643663}">
      <dgm:prSet/>
      <dgm:spPr/>
      <dgm:t>
        <a:bodyPr/>
        <a:lstStyle/>
        <a:p>
          <a:endParaRPr lang="en-US"/>
        </a:p>
      </dgm:t>
    </dgm:pt>
    <dgm:pt modelId="{40693D19-1668-9A45-A0A7-6A24D4D592C3}" type="sibTrans" cxnId="{C2040DAF-6EA0-5A44-B7F7-C67EE1643663}">
      <dgm:prSet/>
      <dgm:spPr/>
      <dgm:t>
        <a:bodyPr/>
        <a:lstStyle/>
        <a:p>
          <a:endParaRPr lang="en-US"/>
        </a:p>
      </dgm:t>
    </dgm:pt>
    <dgm:pt modelId="{DCCE6DCF-3ABF-2448-B2AB-3EB809056317}">
      <dgm:prSet custT="1"/>
      <dgm:spPr/>
      <dgm:t>
        <a:bodyPr/>
        <a:lstStyle/>
        <a:p>
          <a:r>
            <a:rPr lang="en-US" sz="2100" dirty="0" smtClean="0">
              <a:solidFill>
                <a:srgbClr val="FF0000"/>
              </a:solidFill>
            </a:rPr>
            <a:t>Misplaced-Component</a:t>
          </a:r>
          <a:endParaRPr lang="en-US" sz="2100" dirty="0">
            <a:solidFill>
              <a:srgbClr val="FF0000"/>
            </a:solidFill>
          </a:endParaRPr>
        </a:p>
      </dgm:t>
    </dgm:pt>
    <dgm:pt modelId="{B921BD2F-F857-8246-9134-67184C894A5C}" type="parTrans" cxnId="{72FC4FF6-FDEE-0648-95E6-6A201B6ECF63}">
      <dgm:prSet/>
      <dgm:spPr/>
      <dgm:t>
        <a:bodyPr/>
        <a:lstStyle/>
        <a:p>
          <a:endParaRPr lang="en-US"/>
        </a:p>
      </dgm:t>
    </dgm:pt>
    <dgm:pt modelId="{84223064-7397-6841-803F-8D24F397B11D}" type="sibTrans" cxnId="{72FC4FF6-FDEE-0648-95E6-6A201B6ECF63}">
      <dgm:prSet/>
      <dgm:spPr/>
      <dgm:t>
        <a:bodyPr/>
        <a:lstStyle/>
        <a:p>
          <a:endParaRPr lang="en-US"/>
        </a:p>
      </dgm:t>
    </dgm:pt>
    <dgm:pt modelId="{FE75F693-2B40-CB47-B43E-9832F6D80D36}">
      <dgm:prSet phldrT="[Text]" custT="1"/>
      <dgm:spPr/>
      <dgm:t>
        <a:bodyPr/>
        <a:lstStyle/>
        <a:p>
          <a:r>
            <a:rPr lang="en-US" sz="2100" dirty="0" smtClean="0">
              <a:solidFill>
                <a:srgbClr val="FF0000"/>
              </a:solidFill>
            </a:rPr>
            <a:t>Boot-time</a:t>
          </a:r>
          <a:endParaRPr lang="en-US" sz="2100" dirty="0">
            <a:solidFill>
              <a:srgbClr val="FF0000"/>
            </a:solidFill>
          </a:endParaRPr>
        </a:p>
      </dgm:t>
    </dgm:pt>
    <dgm:pt modelId="{FE89862B-85DB-DB49-91EA-FA3678BD25B9}" type="parTrans" cxnId="{49F0AE9C-5D00-1441-9A59-2D4EEC2179BE}">
      <dgm:prSet/>
      <dgm:spPr/>
      <dgm:t>
        <a:bodyPr/>
        <a:lstStyle/>
        <a:p>
          <a:endParaRPr lang="en-US"/>
        </a:p>
      </dgm:t>
    </dgm:pt>
    <dgm:pt modelId="{46433B96-3A5D-9B45-873A-65514A7D382A}" type="sibTrans" cxnId="{49F0AE9C-5D00-1441-9A59-2D4EEC2179BE}">
      <dgm:prSet/>
      <dgm:spPr/>
      <dgm:t>
        <a:bodyPr/>
        <a:lstStyle/>
        <a:p>
          <a:endParaRPr lang="en-US"/>
        </a:p>
      </dgm:t>
    </dgm:pt>
    <dgm:pt modelId="{054E3655-525A-FB4E-A02C-C43C746BB5E4}">
      <dgm:prSet phldrT="[Text]" custT="1"/>
      <dgm:spPr/>
      <dgm:t>
        <a:bodyPr/>
        <a:lstStyle/>
        <a:p>
          <a:r>
            <a:rPr lang="en-US" sz="2100" dirty="0" smtClean="0">
              <a:solidFill>
                <a:srgbClr val="FF0000"/>
              </a:solidFill>
            </a:rPr>
            <a:t>Run-time</a:t>
          </a:r>
          <a:endParaRPr lang="en-US" sz="2100" dirty="0">
            <a:solidFill>
              <a:srgbClr val="FF0000"/>
            </a:solidFill>
          </a:endParaRPr>
        </a:p>
      </dgm:t>
    </dgm:pt>
    <dgm:pt modelId="{37B2F4E6-CFE1-4B49-A84A-6F04D8B4CC38}" type="parTrans" cxnId="{B83BDF50-D45E-0440-98DC-012D9CFE2721}">
      <dgm:prSet/>
      <dgm:spPr/>
      <dgm:t>
        <a:bodyPr/>
        <a:lstStyle/>
        <a:p>
          <a:endParaRPr lang="en-US"/>
        </a:p>
      </dgm:t>
    </dgm:pt>
    <dgm:pt modelId="{D111FDBA-D20E-DE46-A26C-F13651518406}" type="sibTrans" cxnId="{B83BDF50-D45E-0440-98DC-012D9CFE2721}">
      <dgm:prSet/>
      <dgm:spPr/>
      <dgm:t>
        <a:bodyPr/>
        <a:lstStyle/>
        <a:p>
          <a:endParaRPr lang="en-US"/>
        </a:p>
      </dgm:t>
    </dgm:pt>
    <dgm:pt modelId="{D6E5F0E4-7360-244A-A279-38A53311285E}">
      <dgm:prSet phldrT="[Text]" custT="1"/>
      <dgm:spPr/>
      <dgm:t>
        <a:bodyPr/>
        <a:lstStyle/>
        <a:p>
          <a:r>
            <a:rPr lang="en-US" sz="2100" dirty="0" smtClean="0">
              <a:solidFill>
                <a:srgbClr val="FF0000"/>
              </a:solidFill>
            </a:rPr>
            <a:t>Non-Silent</a:t>
          </a:r>
          <a:endParaRPr lang="en-US" sz="2100" dirty="0">
            <a:solidFill>
              <a:srgbClr val="FF0000"/>
            </a:solidFill>
          </a:endParaRPr>
        </a:p>
      </dgm:t>
    </dgm:pt>
    <dgm:pt modelId="{FFFC141B-2777-E14C-B44A-E39C9E7F3138}" type="parTrans" cxnId="{0346EB75-4D9E-594D-8016-468DF6034842}">
      <dgm:prSet/>
      <dgm:spPr/>
      <dgm:t>
        <a:bodyPr/>
        <a:lstStyle/>
        <a:p>
          <a:endParaRPr lang="en-US"/>
        </a:p>
      </dgm:t>
    </dgm:pt>
    <dgm:pt modelId="{6A81602C-8B80-C041-B103-44D059521FF1}" type="sibTrans" cxnId="{0346EB75-4D9E-594D-8016-468DF6034842}">
      <dgm:prSet/>
      <dgm:spPr/>
      <dgm:t>
        <a:bodyPr/>
        <a:lstStyle/>
        <a:p>
          <a:endParaRPr lang="en-US"/>
        </a:p>
      </dgm:t>
    </dgm:pt>
    <dgm:pt modelId="{7B826ED5-D0AB-0748-A825-E25DB63B211D}">
      <dgm:prSet phldrT="[Text]" custT="1"/>
      <dgm:spPr/>
      <dgm:t>
        <a:bodyPr/>
        <a:lstStyle/>
        <a:p>
          <a:r>
            <a:rPr lang="en-US" sz="2100" dirty="0" smtClean="0">
              <a:solidFill>
                <a:srgbClr val="FF0000"/>
              </a:solidFill>
            </a:rPr>
            <a:t>User</a:t>
          </a:r>
          <a:endParaRPr lang="en-US" sz="2100" dirty="0">
            <a:solidFill>
              <a:srgbClr val="FF0000"/>
            </a:solidFill>
          </a:endParaRPr>
        </a:p>
      </dgm:t>
    </dgm:pt>
    <dgm:pt modelId="{6ADF9248-4FAE-FB47-818F-F87A15E09336}" type="parTrans" cxnId="{C5FB8B4D-BE61-BC48-BBA7-F5B21533F71B}">
      <dgm:prSet/>
      <dgm:spPr/>
      <dgm:t>
        <a:bodyPr/>
        <a:lstStyle/>
        <a:p>
          <a:endParaRPr lang="en-US"/>
        </a:p>
      </dgm:t>
    </dgm:pt>
    <dgm:pt modelId="{6E22B351-2A7C-8446-AB12-92BD3DA0CDB4}" type="sibTrans" cxnId="{C5FB8B4D-BE61-BC48-BBA7-F5B21533F71B}">
      <dgm:prSet/>
      <dgm:spPr/>
      <dgm:t>
        <a:bodyPr/>
        <a:lstStyle/>
        <a:p>
          <a:endParaRPr lang="en-US"/>
        </a:p>
      </dgm:t>
    </dgm:pt>
    <dgm:pt modelId="{BE0CA6CE-AF87-B04F-AE6D-2FCEC07D20C6}">
      <dgm:prSet custT="1"/>
      <dgm:spPr/>
      <dgm:t>
        <a:bodyPr/>
        <a:lstStyle/>
        <a:p>
          <a:endParaRPr lang="en-US" sz="2100" dirty="0">
            <a:solidFill>
              <a:srgbClr val="FF0000"/>
            </a:solidFill>
          </a:endParaRPr>
        </a:p>
      </dgm:t>
    </dgm:pt>
    <dgm:pt modelId="{8DD27F22-2715-6C46-91D3-26995CAD0603}" type="parTrans" cxnId="{7C870A8E-A451-C748-AAAE-B23A5DAB12BB}">
      <dgm:prSet/>
      <dgm:spPr/>
      <dgm:t>
        <a:bodyPr/>
        <a:lstStyle/>
        <a:p>
          <a:endParaRPr lang="en-US"/>
        </a:p>
      </dgm:t>
    </dgm:pt>
    <dgm:pt modelId="{081484F4-0225-854D-A7D9-C75E0D784084}" type="sibTrans" cxnId="{7C870A8E-A451-C748-AAAE-B23A5DAB12BB}">
      <dgm:prSet/>
      <dgm:spPr/>
      <dgm:t>
        <a:bodyPr/>
        <a:lstStyle/>
        <a:p>
          <a:endParaRPr lang="en-US"/>
        </a:p>
      </dgm:t>
    </dgm:pt>
    <dgm:pt modelId="{72DF7685-FA08-2747-BBCD-44AFADBB31AE}">
      <dgm:prSet phldrT="[Text]" custT="1"/>
      <dgm:spPr/>
      <dgm:t>
        <a:bodyPr/>
        <a:lstStyle/>
        <a:p>
          <a:r>
            <a:rPr lang="en-US" sz="1800" dirty="0" smtClean="0">
              <a:solidFill>
                <a:srgbClr val="0000FF"/>
              </a:solidFill>
            </a:rPr>
            <a:t>No server-log entry</a:t>
          </a:r>
          <a:endParaRPr lang="en-US" sz="1800" dirty="0">
            <a:solidFill>
              <a:srgbClr val="0000FF"/>
            </a:solidFill>
          </a:endParaRPr>
        </a:p>
      </dgm:t>
    </dgm:pt>
    <dgm:pt modelId="{E2970374-9291-D34B-933A-4B253D6E577C}" type="parTrans" cxnId="{9682DB0F-D1C0-C74D-A249-2AEA04B85F9B}">
      <dgm:prSet/>
      <dgm:spPr/>
      <dgm:t>
        <a:bodyPr/>
        <a:lstStyle/>
        <a:p>
          <a:endParaRPr lang="en-US"/>
        </a:p>
      </dgm:t>
    </dgm:pt>
    <dgm:pt modelId="{57895F4B-2F13-1A4B-B09E-161129884B1B}" type="sibTrans" cxnId="{9682DB0F-D1C0-C74D-A249-2AEA04B85F9B}">
      <dgm:prSet/>
      <dgm:spPr/>
      <dgm:t>
        <a:bodyPr/>
        <a:lstStyle/>
        <a:p>
          <a:endParaRPr lang="en-US"/>
        </a:p>
      </dgm:t>
    </dgm:pt>
    <dgm:pt modelId="{E5A68B7C-BE1A-E14B-8FB2-060D8412783E}">
      <dgm:prSet phldrT="[Text]" custT="1"/>
      <dgm:spPr/>
      <dgm:t>
        <a:bodyPr/>
        <a:lstStyle/>
        <a:p>
          <a:r>
            <a:rPr lang="en-US" sz="1800" dirty="0" smtClean="0">
              <a:solidFill>
                <a:srgbClr val="0000FF"/>
              </a:solidFill>
            </a:rPr>
            <a:t>Clear manifestation in server logs</a:t>
          </a:r>
          <a:endParaRPr lang="en-US" sz="1800" dirty="0">
            <a:solidFill>
              <a:srgbClr val="0000FF"/>
            </a:solidFill>
          </a:endParaRPr>
        </a:p>
      </dgm:t>
    </dgm:pt>
    <dgm:pt modelId="{4C1A095C-FBD0-A440-B2EB-220A8B5E64D3}" type="parTrans" cxnId="{961755B3-7A3D-BD4B-B690-EC3EA2444563}">
      <dgm:prSet/>
      <dgm:spPr/>
      <dgm:t>
        <a:bodyPr/>
        <a:lstStyle/>
        <a:p>
          <a:endParaRPr lang="en-US"/>
        </a:p>
      </dgm:t>
    </dgm:pt>
    <dgm:pt modelId="{323D000E-C259-B748-9C85-B1388C7B12A8}" type="sibTrans" cxnId="{961755B3-7A3D-BD4B-B690-EC3EA2444563}">
      <dgm:prSet/>
      <dgm:spPr/>
      <dgm:t>
        <a:bodyPr/>
        <a:lstStyle/>
        <a:p>
          <a:endParaRPr lang="en-US"/>
        </a:p>
      </dgm:t>
    </dgm:pt>
    <dgm:pt modelId="{DC5FB563-B5B2-7649-83D6-767BE47D0793}" type="pres">
      <dgm:prSet presAssocID="{2952C6B2-CC35-C04C-B289-6C78CA2DD979}" presName="cycleMatrixDiagram" presStyleCnt="0">
        <dgm:presLayoutVars>
          <dgm:chMax val="1"/>
          <dgm:dir/>
          <dgm:animLvl val="lvl"/>
          <dgm:resizeHandles val="exact"/>
        </dgm:presLayoutVars>
      </dgm:prSet>
      <dgm:spPr/>
      <dgm:t>
        <a:bodyPr/>
        <a:lstStyle/>
        <a:p>
          <a:endParaRPr lang="en-US"/>
        </a:p>
      </dgm:t>
    </dgm:pt>
    <dgm:pt modelId="{8BFED8E6-F632-1741-9D25-042C4655F5D1}" type="pres">
      <dgm:prSet presAssocID="{2952C6B2-CC35-C04C-B289-6C78CA2DD979}" presName="children" presStyleCnt="0"/>
      <dgm:spPr/>
    </dgm:pt>
    <dgm:pt modelId="{197BCB0F-FCD4-AA49-909B-7AF947DDEE82}" type="pres">
      <dgm:prSet presAssocID="{2952C6B2-CC35-C04C-B289-6C78CA2DD979}" presName="child1group" presStyleCnt="0"/>
      <dgm:spPr/>
    </dgm:pt>
    <dgm:pt modelId="{15DD941C-78BA-074C-A30C-33336980006B}" type="pres">
      <dgm:prSet presAssocID="{2952C6B2-CC35-C04C-B289-6C78CA2DD979}" presName="child1" presStyleLbl="bgAcc1" presStyleIdx="0" presStyleCnt="4" custScaleX="145707" custScaleY="139023" custLinFactNeighborX="-20926" custLinFactNeighborY="22964"/>
      <dgm:spPr/>
      <dgm:t>
        <a:bodyPr/>
        <a:lstStyle/>
        <a:p>
          <a:endParaRPr lang="en-US"/>
        </a:p>
      </dgm:t>
    </dgm:pt>
    <dgm:pt modelId="{27E4894C-7EEB-174A-B3C0-AB7440BE1942}" type="pres">
      <dgm:prSet presAssocID="{2952C6B2-CC35-C04C-B289-6C78CA2DD979}" presName="child1Text" presStyleLbl="bgAcc1" presStyleIdx="0" presStyleCnt="4">
        <dgm:presLayoutVars>
          <dgm:bulletEnabled val="1"/>
        </dgm:presLayoutVars>
      </dgm:prSet>
      <dgm:spPr/>
      <dgm:t>
        <a:bodyPr/>
        <a:lstStyle/>
        <a:p>
          <a:endParaRPr lang="en-US"/>
        </a:p>
      </dgm:t>
    </dgm:pt>
    <dgm:pt modelId="{DC65C278-A0E3-F940-A21F-4C53E9782AA0}" type="pres">
      <dgm:prSet presAssocID="{2952C6B2-CC35-C04C-B289-6C78CA2DD979}" presName="child2group" presStyleCnt="0"/>
      <dgm:spPr/>
    </dgm:pt>
    <dgm:pt modelId="{D5E0F962-28F0-C141-8734-15BE1BCBD10D}" type="pres">
      <dgm:prSet presAssocID="{2952C6B2-CC35-C04C-B289-6C78CA2DD979}" presName="child2" presStyleLbl="bgAcc1" presStyleIdx="1" presStyleCnt="4" custLinFactNeighborY="4674"/>
      <dgm:spPr/>
      <dgm:t>
        <a:bodyPr/>
        <a:lstStyle/>
        <a:p>
          <a:endParaRPr lang="en-US"/>
        </a:p>
      </dgm:t>
    </dgm:pt>
    <dgm:pt modelId="{FB7D44D5-C733-A246-B95E-E3C5DC3E2141}" type="pres">
      <dgm:prSet presAssocID="{2952C6B2-CC35-C04C-B289-6C78CA2DD979}" presName="child2Text" presStyleLbl="bgAcc1" presStyleIdx="1" presStyleCnt="4">
        <dgm:presLayoutVars>
          <dgm:bulletEnabled val="1"/>
        </dgm:presLayoutVars>
      </dgm:prSet>
      <dgm:spPr/>
      <dgm:t>
        <a:bodyPr/>
        <a:lstStyle/>
        <a:p>
          <a:endParaRPr lang="en-US"/>
        </a:p>
      </dgm:t>
    </dgm:pt>
    <dgm:pt modelId="{60FA5A7C-63F4-374E-A510-07B88A396D96}" type="pres">
      <dgm:prSet presAssocID="{2952C6B2-CC35-C04C-B289-6C78CA2DD979}" presName="child3group" presStyleCnt="0"/>
      <dgm:spPr/>
    </dgm:pt>
    <dgm:pt modelId="{F891676F-4445-4546-88A3-13517398EB5A}" type="pres">
      <dgm:prSet presAssocID="{2952C6B2-CC35-C04C-B289-6C78CA2DD979}" presName="child3" presStyleLbl="bgAcc1" presStyleIdx="2" presStyleCnt="4"/>
      <dgm:spPr/>
      <dgm:t>
        <a:bodyPr/>
        <a:lstStyle/>
        <a:p>
          <a:endParaRPr lang="en-US"/>
        </a:p>
      </dgm:t>
    </dgm:pt>
    <dgm:pt modelId="{E8C1E0D1-21A7-AC4C-BD54-8D453BC932D6}" type="pres">
      <dgm:prSet presAssocID="{2952C6B2-CC35-C04C-B289-6C78CA2DD979}" presName="child3Text" presStyleLbl="bgAcc1" presStyleIdx="2" presStyleCnt="4">
        <dgm:presLayoutVars>
          <dgm:bulletEnabled val="1"/>
        </dgm:presLayoutVars>
      </dgm:prSet>
      <dgm:spPr/>
      <dgm:t>
        <a:bodyPr/>
        <a:lstStyle/>
        <a:p>
          <a:endParaRPr lang="en-US"/>
        </a:p>
      </dgm:t>
    </dgm:pt>
    <dgm:pt modelId="{15F36E88-5918-7F41-BBAD-9B88FF4E1CFC}" type="pres">
      <dgm:prSet presAssocID="{2952C6B2-CC35-C04C-B289-6C78CA2DD979}" presName="child4group" presStyleCnt="0"/>
      <dgm:spPr/>
    </dgm:pt>
    <dgm:pt modelId="{98A5300D-A470-3642-9258-F03A4F7CFC3B}" type="pres">
      <dgm:prSet presAssocID="{2952C6B2-CC35-C04C-B289-6C78CA2DD979}" presName="child4" presStyleLbl="bgAcc1" presStyleIdx="3" presStyleCnt="4" custScaleX="146566" custScaleY="128857" custLinFactNeighborX="-20258" custLinFactNeighborY="-16905"/>
      <dgm:spPr/>
      <dgm:t>
        <a:bodyPr/>
        <a:lstStyle/>
        <a:p>
          <a:endParaRPr lang="en-US"/>
        </a:p>
      </dgm:t>
    </dgm:pt>
    <dgm:pt modelId="{F308BDAC-E35A-C341-A057-B2C13D597216}" type="pres">
      <dgm:prSet presAssocID="{2952C6B2-CC35-C04C-B289-6C78CA2DD979}" presName="child4Text" presStyleLbl="bgAcc1" presStyleIdx="3" presStyleCnt="4">
        <dgm:presLayoutVars>
          <dgm:bulletEnabled val="1"/>
        </dgm:presLayoutVars>
      </dgm:prSet>
      <dgm:spPr/>
      <dgm:t>
        <a:bodyPr/>
        <a:lstStyle/>
        <a:p>
          <a:endParaRPr lang="en-US"/>
        </a:p>
      </dgm:t>
    </dgm:pt>
    <dgm:pt modelId="{ED3517A7-0006-0D4C-A2CF-9AA8E509F91A}" type="pres">
      <dgm:prSet presAssocID="{2952C6B2-CC35-C04C-B289-6C78CA2DD979}" presName="childPlaceholder" presStyleCnt="0"/>
      <dgm:spPr/>
    </dgm:pt>
    <dgm:pt modelId="{AABAE9AC-B120-0C4A-8C75-AECCCAB0FC3F}" type="pres">
      <dgm:prSet presAssocID="{2952C6B2-CC35-C04C-B289-6C78CA2DD979}" presName="circle" presStyleCnt="0"/>
      <dgm:spPr/>
    </dgm:pt>
    <dgm:pt modelId="{FD4F5A9D-BF55-504A-AAF8-FEB2B76876AC}" type="pres">
      <dgm:prSet presAssocID="{2952C6B2-CC35-C04C-B289-6C78CA2DD979}" presName="quadrant1" presStyleLbl="node1" presStyleIdx="0" presStyleCnt="4">
        <dgm:presLayoutVars>
          <dgm:chMax val="1"/>
          <dgm:bulletEnabled val="1"/>
        </dgm:presLayoutVars>
      </dgm:prSet>
      <dgm:spPr/>
      <dgm:t>
        <a:bodyPr/>
        <a:lstStyle/>
        <a:p>
          <a:endParaRPr lang="en-US"/>
        </a:p>
      </dgm:t>
    </dgm:pt>
    <dgm:pt modelId="{450FF634-C7C2-0B4E-A1ED-4F118A687C4E}" type="pres">
      <dgm:prSet presAssocID="{2952C6B2-CC35-C04C-B289-6C78CA2DD979}" presName="quadrant2" presStyleLbl="node1" presStyleIdx="1" presStyleCnt="4">
        <dgm:presLayoutVars>
          <dgm:chMax val="1"/>
          <dgm:bulletEnabled val="1"/>
        </dgm:presLayoutVars>
      </dgm:prSet>
      <dgm:spPr/>
      <dgm:t>
        <a:bodyPr/>
        <a:lstStyle/>
        <a:p>
          <a:endParaRPr lang="en-US"/>
        </a:p>
      </dgm:t>
    </dgm:pt>
    <dgm:pt modelId="{F101B085-89FB-FA4E-ACA4-8E3F6F268B59}" type="pres">
      <dgm:prSet presAssocID="{2952C6B2-CC35-C04C-B289-6C78CA2DD979}" presName="quadrant3" presStyleLbl="node1" presStyleIdx="2" presStyleCnt="4">
        <dgm:presLayoutVars>
          <dgm:chMax val="1"/>
          <dgm:bulletEnabled val="1"/>
        </dgm:presLayoutVars>
      </dgm:prSet>
      <dgm:spPr/>
      <dgm:t>
        <a:bodyPr/>
        <a:lstStyle/>
        <a:p>
          <a:endParaRPr lang="en-US"/>
        </a:p>
      </dgm:t>
    </dgm:pt>
    <dgm:pt modelId="{8B19232C-B64A-104C-8E82-0DD0C8C52E65}" type="pres">
      <dgm:prSet presAssocID="{2952C6B2-CC35-C04C-B289-6C78CA2DD979}" presName="quadrant4" presStyleLbl="node1" presStyleIdx="3" presStyleCnt="4">
        <dgm:presLayoutVars>
          <dgm:chMax val="1"/>
          <dgm:bulletEnabled val="1"/>
        </dgm:presLayoutVars>
      </dgm:prSet>
      <dgm:spPr/>
      <dgm:t>
        <a:bodyPr/>
        <a:lstStyle/>
        <a:p>
          <a:endParaRPr lang="en-US"/>
        </a:p>
      </dgm:t>
    </dgm:pt>
    <dgm:pt modelId="{AAD32A22-A068-5249-BE00-8A9509C99BB0}" type="pres">
      <dgm:prSet presAssocID="{2952C6B2-CC35-C04C-B289-6C78CA2DD979}" presName="quadrantPlaceholder" presStyleCnt="0"/>
      <dgm:spPr/>
    </dgm:pt>
    <dgm:pt modelId="{980F22D4-8659-7646-B1BA-53FAC36B4496}" type="pres">
      <dgm:prSet presAssocID="{2952C6B2-CC35-C04C-B289-6C78CA2DD979}" presName="center1" presStyleLbl="fgShp" presStyleIdx="0" presStyleCnt="2" custFlipVert="1" custFlipHor="1" custScaleX="39450" custScaleY="64517" custLinFactY="172744" custLinFactNeighborX="85296" custLinFactNeighborY="200000"/>
      <dgm:spPr>
        <a:solidFill>
          <a:schemeClr val="bg1"/>
        </a:solidFill>
        <a:ln>
          <a:solidFill>
            <a:schemeClr val="bg1"/>
          </a:solidFill>
        </a:ln>
        <a:effectLst/>
      </dgm:spPr>
      <dgm:t>
        <a:bodyPr/>
        <a:lstStyle/>
        <a:p>
          <a:endParaRPr lang="en-US"/>
        </a:p>
      </dgm:t>
    </dgm:pt>
    <dgm:pt modelId="{170B2107-36C1-4B43-B433-41892F92270F}" type="pres">
      <dgm:prSet presAssocID="{2952C6B2-CC35-C04C-B289-6C78CA2DD979}" presName="center2" presStyleLbl="fgShp" presStyleIdx="1" presStyleCnt="2" custFlipVert="1" custFlipHor="1" custScaleX="49685" custScaleY="25381" custLinFactY="136193" custLinFactNeighborX="92120" custLinFactNeighborY="200000"/>
      <dgm:spPr>
        <a:solidFill>
          <a:schemeClr val="bg1"/>
        </a:solidFill>
        <a:ln>
          <a:solidFill>
            <a:schemeClr val="bg1"/>
          </a:solidFill>
        </a:ln>
        <a:effectLst/>
      </dgm:spPr>
      <dgm:t>
        <a:bodyPr/>
        <a:lstStyle/>
        <a:p>
          <a:endParaRPr lang="en-US"/>
        </a:p>
      </dgm:t>
    </dgm:pt>
  </dgm:ptLst>
  <dgm:cxnLst>
    <dgm:cxn modelId="{2BD8DF57-6A60-3342-9F79-52872F12D095}" type="presOf" srcId="{054E3655-525A-FB4E-A02C-C43C746BB5E4}" destId="{FB7D44D5-C733-A246-B95E-E3C5DC3E2141}" srcOrd="1" destOrd="2" presId="urn:microsoft.com/office/officeart/2005/8/layout/cycle4"/>
    <dgm:cxn modelId="{95103C96-5FBE-D04B-A646-D4EF50AB7E44}" type="presOf" srcId="{32FDFD06-894F-D944-9304-75E8F70BD05B}" destId="{27E4894C-7EEB-174A-B3C0-AB7440BE1942}" srcOrd="1" destOrd="3" presId="urn:microsoft.com/office/officeart/2005/8/layout/cycle4"/>
    <dgm:cxn modelId="{F03B23CD-CA51-9949-BF88-E262CA365FB6}" type="presOf" srcId="{D6E5F0E4-7360-244A-A279-38A53311285E}" destId="{F308BDAC-E35A-C341-A057-B2C13D597216}" srcOrd="1" destOrd="2" presId="urn:microsoft.com/office/officeart/2005/8/layout/cycle4"/>
    <dgm:cxn modelId="{8C9D163D-EDAB-374E-93BC-8010FB5346C2}" type="presOf" srcId="{BE0CA6CE-AF87-B04F-AE6D-2FCEC07D20C6}" destId="{15DD941C-78BA-074C-A30C-33336980006B}" srcOrd="0" destOrd="5" presId="urn:microsoft.com/office/officeart/2005/8/layout/cycle4"/>
    <dgm:cxn modelId="{C1BA2556-F9F0-4C49-B48F-E79B06D96896}" type="presOf" srcId="{EB18CAAD-C660-C245-9101-2C64187DE6AE}" destId="{F308BDAC-E35A-C341-A057-B2C13D597216}" srcOrd="1" destOrd="0" presId="urn:microsoft.com/office/officeart/2005/8/layout/cycle4"/>
    <dgm:cxn modelId="{93F1894F-B364-624A-8EEA-BCFCDF5FFD6B}" type="presOf" srcId="{EB18CAAD-C660-C245-9101-2C64187DE6AE}" destId="{98A5300D-A470-3642-9258-F03A4F7CFC3B}" srcOrd="0" destOrd="0" presId="urn:microsoft.com/office/officeart/2005/8/layout/cycle4"/>
    <dgm:cxn modelId="{DE750211-F7EC-9943-B982-3D3AAB8BA830}" srcId="{440348EB-6EAE-C440-9665-22234F403DBB}" destId="{C665555D-616B-4749-9A13-535254453F51}" srcOrd="0" destOrd="0" parTransId="{39612DB8-306D-2245-A83D-87C236F90199}" sibTransId="{949634ED-3264-8040-A73F-85DE236B8C41}"/>
    <dgm:cxn modelId="{67E4A654-BC50-C548-B778-56E4CECB3252}" type="presOf" srcId="{72DF7685-FA08-2747-BBCD-44AFADBB31AE}" destId="{98A5300D-A470-3642-9258-F03A4F7CFC3B}" srcOrd="0" destOrd="1" presId="urn:microsoft.com/office/officeart/2005/8/layout/cycle4"/>
    <dgm:cxn modelId="{74CF9D86-A90D-C34A-9D1D-168EA99E66FD}" type="presOf" srcId="{E5A68B7C-BE1A-E14B-8FB2-060D8412783E}" destId="{98A5300D-A470-3642-9258-F03A4F7CFC3B}" srcOrd="0" destOrd="3" presId="urn:microsoft.com/office/officeart/2005/8/layout/cycle4"/>
    <dgm:cxn modelId="{002F48DF-F0DA-0749-A2B7-EAC94D904C35}" type="presOf" srcId="{32FDFD06-894F-D944-9304-75E8F70BD05B}" destId="{15DD941C-78BA-074C-A30C-33336980006B}" srcOrd="0" destOrd="3" presId="urn:microsoft.com/office/officeart/2005/8/layout/cycle4"/>
    <dgm:cxn modelId="{939A3C27-C0B8-0C48-ACE6-BB218C12FDC0}" srcId="{5773E140-5124-1748-9104-6B0FFC03CB50}" destId="{3F829C6E-1349-214D-A665-32A19344DA51}" srcOrd="0" destOrd="0" parTransId="{C0B7312F-12A0-034B-86D0-2BE8B5D81E5C}" sibTransId="{EA0E7C09-ED1E-3149-85B7-F880593C6951}"/>
    <dgm:cxn modelId="{25FE634A-BF58-634C-B6D4-5F17B2365131}" srcId="{2952C6B2-CC35-C04C-B289-6C78CA2DD979}" destId="{75AE5428-D31B-D04C-B74E-B18DF6D24CDA}" srcOrd="3" destOrd="0" parTransId="{F4ED7A76-AB05-8A45-A7F5-7E81AB3DE421}" sibTransId="{48B12A9E-A21E-4146-959B-46AD87252CC4}"/>
    <dgm:cxn modelId="{FD1608FB-AD5A-AB46-9837-B777E5563242}" srcId="{2952C6B2-CC35-C04C-B289-6C78CA2DD979}" destId="{440348EB-6EAE-C440-9665-22234F403DBB}" srcOrd="0" destOrd="0" parTransId="{19E858E5-C379-7E4C-92E3-44CCC5899087}" sibTransId="{FF356797-6ECA-A142-A902-971C8EC6C268}"/>
    <dgm:cxn modelId="{9A077615-8558-9F43-A519-2BA01F99EC99}" type="presOf" srcId="{E5A68B7C-BE1A-E14B-8FB2-060D8412783E}" destId="{F308BDAC-E35A-C341-A057-B2C13D597216}" srcOrd="1" destOrd="3" presId="urn:microsoft.com/office/officeart/2005/8/layout/cycle4"/>
    <dgm:cxn modelId="{49ACBE07-39D8-9E4E-9348-F0C5A8DBD3FA}" type="presOf" srcId="{FE75F693-2B40-CB47-B43E-9832F6D80D36}" destId="{D5E0F962-28F0-C141-8734-15BE1BCBD10D}" srcOrd="0" destOrd="1" presId="urn:microsoft.com/office/officeart/2005/8/layout/cycle4"/>
    <dgm:cxn modelId="{C905EE50-0B4B-104F-84A7-0F27975AE402}" type="presOf" srcId="{AF9C16A3-249D-1341-A725-D7F3C305016E}" destId="{27E4894C-7EEB-174A-B3C0-AB7440BE1942}" srcOrd="1" destOrd="1" presId="urn:microsoft.com/office/officeart/2005/8/layout/cycle4"/>
    <dgm:cxn modelId="{C5FB8B4D-BE61-BC48-BBA7-F5B21533F71B}" srcId="{0BC805C2-677C-C843-9D2B-D96D1151B47D}" destId="{7B826ED5-D0AB-0748-A825-E25DB63B211D}" srcOrd="1" destOrd="0" parTransId="{6ADF9248-4FAE-FB47-818F-F87A15E09336}" sibTransId="{6E22B351-2A7C-8446-AB12-92BD3DA0CDB4}"/>
    <dgm:cxn modelId="{CD4E3230-6541-6844-BF5C-CA4CBCBFF0E0}" type="presOf" srcId="{F936C0B3-F79A-AA47-A589-8D886FB656F4}" destId="{27E4894C-7EEB-174A-B3C0-AB7440BE1942}" srcOrd="1" destOrd="2" presId="urn:microsoft.com/office/officeart/2005/8/layout/cycle4"/>
    <dgm:cxn modelId="{C4265920-6C99-9640-AD90-4CC46C919754}" type="presOf" srcId="{7B826ED5-D0AB-0748-A825-E25DB63B211D}" destId="{F891676F-4445-4546-88A3-13517398EB5A}" srcOrd="0" destOrd="1" presId="urn:microsoft.com/office/officeart/2005/8/layout/cycle4"/>
    <dgm:cxn modelId="{CE329F61-0E20-CF4A-82CF-70E6A2CC680E}" type="presOf" srcId="{DCCE6DCF-3ABF-2448-B2AB-3EB809056317}" destId="{15DD941C-78BA-074C-A30C-33336980006B}" srcOrd="0" destOrd="4" presId="urn:microsoft.com/office/officeart/2005/8/layout/cycle4"/>
    <dgm:cxn modelId="{1CA76DC8-104D-D947-8547-13EC7BA88BEA}" srcId="{0BC805C2-677C-C843-9D2B-D96D1151B47D}" destId="{BE137BE6-D7BB-2843-AF1E-80B25EFADC9E}" srcOrd="0" destOrd="0" parTransId="{155DA7FF-3518-F842-912D-E0556EDD92F5}" sibTransId="{6E09717E-BB77-3B4A-A95C-17E4135E3DDE}"/>
    <dgm:cxn modelId="{F871F5F5-2353-D744-8DF0-E88636BC7E27}" type="presOf" srcId="{FE75F693-2B40-CB47-B43E-9832F6D80D36}" destId="{FB7D44D5-C733-A246-B95E-E3C5DC3E2141}" srcOrd="1" destOrd="1" presId="urn:microsoft.com/office/officeart/2005/8/layout/cycle4"/>
    <dgm:cxn modelId="{770D36CD-0F35-9C47-87B4-E805748B967C}" type="presOf" srcId="{7B826ED5-D0AB-0748-A825-E25DB63B211D}" destId="{E8C1E0D1-21A7-AC4C-BD54-8D453BC932D6}" srcOrd="1" destOrd="1" presId="urn:microsoft.com/office/officeart/2005/8/layout/cycle4"/>
    <dgm:cxn modelId="{491EB120-D00D-854A-8007-9098CDBFF265}" type="presOf" srcId="{C665555D-616B-4749-9A13-535254453F51}" destId="{15DD941C-78BA-074C-A30C-33336980006B}" srcOrd="0" destOrd="0" presId="urn:microsoft.com/office/officeart/2005/8/layout/cycle4"/>
    <dgm:cxn modelId="{E637AE52-8B5A-B64B-BD1C-05FE4D7D5CC9}" srcId="{2952C6B2-CC35-C04C-B289-6C78CA2DD979}" destId="{0BC805C2-677C-C843-9D2B-D96D1151B47D}" srcOrd="2" destOrd="0" parTransId="{8F7DEFD6-69E2-8A4F-A8C6-2F487C76FDBF}" sibTransId="{07B55F65-7ADC-4E4F-B622-2124A5392AB7}"/>
    <dgm:cxn modelId="{1C08CB1F-905F-0D41-B878-3111815FD8C3}" type="presOf" srcId="{0BC805C2-677C-C843-9D2B-D96D1151B47D}" destId="{F101B085-89FB-FA4E-ACA4-8E3F6F268B59}" srcOrd="0" destOrd="0" presId="urn:microsoft.com/office/officeart/2005/8/layout/cycle4"/>
    <dgm:cxn modelId="{3818305B-4526-E141-A5BE-E6BAA6815985}" type="presOf" srcId="{3F829C6E-1349-214D-A665-32A19344DA51}" destId="{D5E0F962-28F0-C141-8734-15BE1BCBD10D}" srcOrd="0" destOrd="0" presId="urn:microsoft.com/office/officeart/2005/8/layout/cycle4"/>
    <dgm:cxn modelId="{3BF7C04F-3C58-134B-894B-A5E6F7814C2E}" type="presOf" srcId="{75AE5428-D31B-D04C-B74E-B18DF6D24CDA}" destId="{8B19232C-B64A-104C-8E82-0DD0C8C52E65}" srcOrd="0" destOrd="0" presId="urn:microsoft.com/office/officeart/2005/8/layout/cycle4"/>
    <dgm:cxn modelId="{49F0AE9C-5D00-1441-9A59-2D4EEC2179BE}" srcId="{5773E140-5124-1748-9104-6B0FFC03CB50}" destId="{FE75F693-2B40-CB47-B43E-9832F6D80D36}" srcOrd="1" destOrd="0" parTransId="{FE89862B-85DB-DB49-91EA-FA3678BD25B9}" sibTransId="{46433B96-3A5D-9B45-873A-65514A7D382A}"/>
    <dgm:cxn modelId="{DDCBCAAB-F70D-FC40-81B1-25BF58D724B8}" type="presOf" srcId="{AF9C16A3-249D-1341-A725-D7F3C305016E}" destId="{15DD941C-78BA-074C-A30C-33336980006B}" srcOrd="0" destOrd="1" presId="urn:microsoft.com/office/officeart/2005/8/layout/cycle4"/>
    <dgm:cxn modelId="{C2040DAF-6EA0-5A44-B7F7-C67EE1643663}" srcId="{F936C0B3-F79A-AA47-A589-8D886FB656F4}" destId="{32FDFD06-894F-D944-9304-75E8F70BD05B}" srcOrd="0" destOrd="0" parTransId="{BA841721-FAAC-9E4C-8BE6-14AF66DCA015}" sibTransId="{40693D19-1668-9A45-A0A7-6A24D4D592C3}"/>
    <dgm:cxn modelId="{1D2CE588-2DF8-9B4F-9274-2F735D266E5B}" type="presOf" srcId="{3F829C6E-1349-214D-A665-32A19344DA51}" destId="{FB7D44D5-C733-A246-B95E-E3C5DC3E2141}" srcOrd="1" destOrd="0" presId="urn:microsoft.com/office/officeart/2005/8/layout/cycle4"/>
    <dgm:cxn modelId="{751A6F12-0CF3-F446-ACD7-5EEF6BE814F5}" srcId="{2952C6B2-CC35-C04C-B289-6C78CA2DD979}" destId="{5773E140-5124-1748-9104-6B0FFC03CB50}" srcOrd="1" destOrd="0" parTransId="{8EC7C8FB-8F64-7E4F-AC4C-006043900948}" sibTransId="{1DB5340E-4842-F94E-9E8D-C66F8485CC15}"/>
    <dgm:cxn modelId="{E4DB7593-8392-CE4E-9AB3-C02BCD35D64B}" type="presOf" srcId="{2952C6B2-CC35-C04C-B289-6C78CA2DD979}" destId="{DC5FB563-B5B2-7649-83D6-767BE47D0793}" srcOrd="0" destOrd="0" presId="urn:microsoft.com/office/officeart/2005/8/layout/cycle4"/>
    <dgm:cxn modelId="{DA7F97CC-D70D-D74E-9FC3-45BB90AE7E26}" type="presOf" srcId="{DCCE6DCF-3ABF-2448-B2AB-3EB809056317}" destId="{27E4894C-7EEB-174A-B3C0-AB7440BE1942}" srcOrd="1" destOrd="4" presId="urn:microsoft.com/office/officeart/2005/8/layout/cycle4"/>
    <dgm:cxn modelId="{AC62FF0F-7484-C64F-B73C-11BDD17C27C9}" srcId="{75AE5428-D31B-D04C-B74E-B18DF6D24CDA}" destId="{EB18CAAD-C660-C245-9101-2C64187DE6AE}" srcOrd="0" destOrd="0" parTransId="{0AAE4314-B1B0-DC45-9606-AF6072621ECC}" sibTransId="{4A6FBA9B-B233-E74D-83C3-9CE8A423A5F7}"/>
    <dgm:cxn modelId="{0346EB75-4D9E-594D-8016-468DF6034842}" srcId="{75AE5428-D31B-D04C-B74E-B18DF6D24CDA}" destId="{D6E5F0E4-7360-244A-A279-38A53311285E}" srcOrd="1" destOrd="0" parTransId="{FFFC141B-2777-E14C-B44A-E39C9E7F3138}" sibTransId="{6A81602C-8B80-C041-B103-44D059521FF1}"/>
    <dgm:cxn modelId="{B83BDF50-D45E-0440-98DC-012D9CFE2721}" srcId="{5773E140-5124-1748-9104-6B0FFC03CB50}" destId="{054E3655-525A-FB4E-A02C-C43C746BB5E4}" srcOrd="2" destOrd="0" parTransId="{37B2F4E6-CFE1-4B49-A84A-6F04D8B4CC38}" sibTransId="{D111FDBA-D20E-DE46-A26C-F13651518406}"/>
    <dgm:cxn modelId="{72FC4FF6-FDEE-0648-95E6-6A201B6ECF63}" srcId="{440348EB-6EAE-C440-9665-22234F403DBB}" destId="{DCCE6DCF-3ABF-2448-B2AB-3EB809056317}" srcOrd="2" destOrd="0" parTransId="{B921BD2F-F857-8246-9134-67184C894A5C}" sibTransId="{84223064-7397-6841-803F-8D24F397B11D}"/>
    <dgm:cxn modelId="{B2416015-7835-B244-99F4-2F665E9762E8}" type="presOf" srcId="{72DF7685-FA08-2747-BBCD-44AFADBB31AE}" destId="{F308BDAC-E35A-C341-A057-B2C13D597216}" srcOrd="1" destOrd="1" presId="urn:microsoft.com/office/officeart/2005/8/layout/cycle4"/>
    <dgm:cxn modelId="{0934A8BF-76CB-2245-A56A-D9E779C9D1FF}" srcId="{440348EB-6EAE-C440-9665-22234F403DBB}" destId="{F936C0B3-F79A-AA47-A589-8D886FB656F4}" srcOrd="1" destOrd="0" parTransId="{A84BCEBD-2408-D54E-935D-9F241B08BAD2}" sibTransId="{44EFB1D6-2B46-E04E-B161-77D524F1369C}"/>
    <dgm:cxn modelId="{1B24119B-AB84-DB43-8CCF-E3D11509CE83}" type="presOf" srcId="{D6E5F0E4-7360-244A-A279-38A53311285E}" destId="{98A5300D-A470-3642-9258-F03A4F7CFC3B}" srcOrd="0" destOrd="2" presId="urn:microsoft.com/office/officeart/2005/8/layout/cycle4"/>
    <dgm:cxn modelId="{D64E79F8-BE3F-C546-B7DD-3626833D788E}" type="presOf" srcId="{BE137BE6-D7BB-2843-AF1E-80B25EFADC9E}" destId="{E8C1E0D1-21A7-AC4C-BD54-8D453BC932D6}" srcOrd="1" destOrd="0" presId="urn:microsoft.com/office/officeart/2005/8/layout/cycle4"/>
    <dgm:cxn modelId="{2BF80B18-F02B-D140-BDE6-6249A04C8ECF}" type="presOf" srcId="{440348EB-6EAE-C440-9665-22234F403DBB}" destId="{FD4F5A9D-BF55-504A-AAF8-FEB2B76876AC}" srcOrd="0" destOrd="0" presId="urn:microsoft.com/office/officeart/2005/8/layout/cycle4"/>
    <dgm:cxn modelId="{FAC70C3B-0CA8-6F47-9BE2-9FB4B74CB445}" type="presOf" srcId="{C665555D-616B-4749-9A13-535254453F51}" destId="{27E4894C-7EEB-174A-B3C0-AB7440BE1942}" srcOrd="1" destOrd="0" presId="urn:microsoft.com/office/officeart/2005/8/layout/cycle4"/>
    <dgm:cxn modelId="{7C870A8E-A451-C748-AAAE-B23A5DAB12BB}" srcId="{440348EB-6EAE-C440-9665-22234F403DBB}" destId="{BE0CA6CE-AF87-B04F-AE6D-2FCEC07D20C6}" srcOrd="3" destOrd="0" parTransId="{8DD27F22-2715-6C46-91D3-26995CAD0603}" sibTransId="{081484F4-0225-854D-A7D9-C75E0D784084}"/>
    <dgm:cxn modelId="{DAC6F9F0-C0F5-A443-86D3-14DC4521E732}" type="presOf" srcId="{5773E140-5124-1748-9104-6B0FFC03CB50}" destId="{450FF634-C7C2-0B4E-A1ED-4F118A687C4E}" srcOrd="0" destOrd="0" presId="urn:microsoft.com/office/officeart/2005/8/layout/cycle4"/>
    <dgm:cxn modelId="{E9445830-3AD0-C544-9CC5-E6D9A6FE0C9B}" type="presOf" srcId="{054E3655-525A-FB4E-A02C-C43C746BB5E4}" destId="{D5E0F962-28F0-C141-8734-15BE1BCBD10D}" srcOrd="0" destOrd="2" presId="urn:microsoft.com/office/officeart/2005/8/layout/cycle4"/>
    <dgm:cxn modelId="{39590C9D-EE45-684F-BAFA-011B420CC5C6}" type="presOf" srcId="{BE0CA6CE-AF87-B04F-AE6D-2FCEC07D20C6}" destId="{27E4894C-7EEB-174A-B3C0-AB7440BE1942}" srcOrd="1" destOrd="5" presId="urn:microsoft.com/office/officeart/2005/8/layout/cycle4"/>
    <dgm:cxn modelId="{D2601EDF-97BE-4643-BBC8-C98B699A2E0B}" srcId="{C665555D-616B-4749-9A13-535254453F51}" destId="{AF9C16A3-249D-1341-A725-D7F3C305016E}" srcOrd="0" destOrd="0" parTransId="{EAB706A2-F5D7-E241-B277-FE4BE728E006}" sibTransId="{7445CD34-2490-5F41-8A28-B607CDABE3C7}"/>
    <dgm:cxn modelId="{3D711F4D-E96C-4947-96A7-1A5C170F8133}" type="presOf" srcId="{BE137BE6-D7BB-2843-AF1E-80B25EFADC9E}" destId="{F891676F-4445-4546-88A3-13517398EB5A}" srcOrd="0" destOrd="0" presId="urn:microsoft.com/office/officeart/2005/8/layout/cycle4"/>
    <dgm:cxn modelId="{961755B3-7A3D-BD4B-B690-EC3EA2444563}" srcId="{D6E5F0E4-7360-244A-A279-38A53311285E}" destId="{E5A68B7C-BE1A-E14B-8FB2-060D8412783E}" srcOrd="0" destOrd="0" parTransId="{4C1A095C-FBD0-A440-B2EB-220A8B5E64D3}" sibTransId="{323D000E-C259-B748-9C85-B1388C7B12A8}"/>
    <dgm:cxn modelId="{244D594F-8842-1349-89BF-A11E89B0D86C}" type="presOf" srcId="{F936C0B3-F79A-AA47-A589-8D886FB656F4}" destId="{15DD941C-78BA-074C-A30C-33336980006B}" srcOrd="0" destOrd="2" presId="urn:microsoft.com/office/officeart/2005/8/layout/cycle4"/>
    <dgm:cxn modelId="{9682DB0F-D1C0-C74D-A249-2AEA04B85F9B}" srcId="{EB18CAAD-C660-C245-9101-2C64187DE6AE}" destId="{72DF7685-FA08-2747-BBCD-44AFADBB31AE}" srcOrd="0" destOrd="0" parTransId="{E2970374-9291-D34B-933A-4B253D6E577C}" sibTransId="{57895F4B-2F13-1A4B-B09E-161129884B1B}"/>
    <dgm:cxn modelId="{0224D93F-C8AF-B94B-842E-C43040CB0749}" type="presParOf" srcId="{DC5FB563-B5B2-7649-83D6-767BE47D0793}" destId="{8BFED8E6-F632-1741-9D25-042C4655F5D1}" srcOrd="0" destOrd="0" presId="urn:microsoft.com/office/officeart/2005/8/layout/cycle4"/>
    <dgm:cxn modelId="{983C0BF6-42FF-0041-970E-0CD66A0621B0}" type="presParOf" srcId="{8BFED8E6-F632-1741-9D25-042C4655F5D1}" destId="{197BCB0F-FCD4-AA49-909B-7AF947DDEE82}" srcOrd="0" destOrd="0" presId="urn:microsoft.com/office/officeart/2005/8/layout/cycle4"/>
    <dgm:cxn modelId="{AD6451F7-AB86-8B45-BCA9-B8FBDA63272C}" type="presParOf" srcId="{197BCB0F-FCD4-AA49-909B-7AF947DDEE82}" destId="{15DD941C-78BA-074C-A30C-33336980006B}" srcOrd="0" destOrd="0" presId="urn:microsoft.com/office/officeart/2005/8/layout/cycle4"/>
    <dgm:cxn modelId="{DD654215-A119-2A40-AC15-EE1FEC09FBB1}" type="presParOf" srcId="{197BCB0F-FCD4-AA49-909B-7AF947DDEE82}" destId="{27E4894C-7EEB-174A-B3C0-AB7440BE1942}" srcOrd="1" destOrd="0" presId="urn:microsoft.com/office/officeart/2005/8/layout/cycle4"/>
    <dgm:cxn modelId="{C47A8BAE-CD04-0C46-9F66-BF9E85B965AB}" type="presParOf" srcId="{8BFED8E6-F632-1741-9D25-042C4655F5D1}" destId="{DC65C278-A0E3-F940-A21F-4C53E9782AA0}" srcOrd="1" destOrd="0" presId="urn:microsoft.com/office/officeart/2005/8/layout/cycle4"/>
    <dgm:cxn modelId="{1FC7C65A-48B8-374D-90C3-12A60A08B26A}" type="presParOf" srcId="{DC65C278-A0E3-F940-A21F-4C53E9782AA0}" destId="{D5E0F962-28F0-C141-8734-15BE1BCBD10D}" srcOrd="0" destOrd="0" presId="urn:microsoft.com/office/officeart/2005/8/layout/cycle4"/>
    <dgm:cxn modelId="{2ECC5952-026B-B84F-A7D7-866349AB0102}" type="presParOf" srcId="{DC65C278-A0E3-F940-A21F-4C53E9782AA0}" destId="{FB7D44D5-C733-A246-B95E-E3C5DC3E2141}" srcOrd="1" destOrd="0" presId="urn:microsoft.com/office/officeart/2005/8/layout/cycle4"/>
    <dgm:cxn modelId="{4CDAAAF9-1264-6540-88B1-3DCAE34C6BDF}" type="presParOf" srcId="{8BFED8E6-F632-1741-9D25-042C4655F5D1}" destId="{60FA5A7C-63F4-374E-A510-07B88A396D96}" srcOrd="2" destOrd="0" presId="urn:microsoft.com/office/officeart/2005/8/layout/cycle4"/>
    <dgm:cxn modelId="{34C59360-3B99-3541-93C0-ADEB8D2476E3}" type="presParOf" srcId="{60FA5A7C-63F4-374E-A510-07B88A396D96}" destId="{F891676F-4445-4546-88A3-13517398EB5A}" srcOrd="0" destOrd="0" presId="urn:microsoft.com/office/officeart/2005/8/layout/cycle4"/>
    <dgm:cxn modelId="{B6F92F49-0B6F-5F4F-B059-95E761DED0B0}" type="presParOf" srcId="{60FA5A7C-63F4-374E-A510-07B88A396D96}" destId="{E8C1E0D1-21A7-AC4C-BD54-8D453BC932D6}" srcOrd="1" destOrd="0" presId="urn:microsoft.com/office/officeart/2005/8/layout/cycle4"/>
    <dgm:cxn modelId="{26F7ED25-EC0C-154C-90A9-D21799A3B5EC}" type="presParOf" srcId="{8BFED8E6-F632-1741-9D25-042C4655F5D1}" destId="{15F36E88-5918-7F41-BBAD-9B88FF4E1CFC}" srcOrd="3" destOrd="0" presId="urn:microsoft.com/office/officeart/2005/8/layout/cycle4"/>
    <dgm:cxn modelId="{22A92368-96DA-F548-8F9C-258DAC4A1402}" type="presParOf" srcId="{15F36E88-5918-7F41-BBAD-9B88FF4E1CFC}" destId="{98A5300D-A470-3642-9258-F03A4F7CFC3B}" srcOrd="0" destOrd="0" presId="urn:microsoft.com/office/officeart/2005/8/layout/cycle4"/>
    <dgm:cxn modelId="{2BF946EB-AF63-4643-A6BB-8E6A5668D924}" type="presParOf" srcId="{15F36E88-5918-7F41-BBAD-9B88FF4E1CFC}" destId="{F308BDAC-E35A-C341-A057-B2C13D597216}" srcOrd="1" destOrd="0" presId="urn:microsoft.com/office/officeart/2005/8/layout/cycle4"/>
    <dgm:cxn modelId="{9A8F2D4D-BE21-2F4F-81A7-E5C3FBF5A9A4}" type="presParOf" srcId="{8BFED8E6-F632-1741-9D25-042C4655F5D1}" destId="{ED3517A7-0006-0D4C-A2CF-9AA8E509F91A}" srcOrd="4" destOrd="0" presId="urn:microsoft.com/office/officeart/2005/8/layout/cycle4"/>
    <dgm:cxn modelId="{EC4D4132-ADCD-BA4C-B1F6-63ACBD0372A8}" type="presParOf" srcId="{DC5FB563-B5B2-7649-83D6-767BE47D0793}" destId="{AABAE9AC-B120-0C4A-8C75-AECCCAB0FC3F}" srcOrd="1" destOrd="0" presId="urn:microsoft.com/office/officeart/2005/8/layout/cycle4"/>
    <dgm:cxn modelId="{C4F25AF9-23F1-8A42-BB43-FF65A9A23FCF}" type="presParOf" srcId="{AABAE9AC-B120-0C4A-8C75-AECCCAB0FC3F}" destId="{FD4F5A9D-BF55-504A-AAF8-FEB2B76876AC}" srcOrd="0" destOrd="0" presId="urn:microsoft.com/office/officeart/2005/8/layout/cycle4"/>
    <dgm:cxn modelId="{83D9C728-1502-E74D-9916-F6BF935E2ACB}" type="presParOf" srcId="{AABAE9AC-B120-0C4A-8C75-AECCCAB0FC3F}" destId="{450FF634-C7C2-0B4E-A1ED-4F118A687C4E}" srcOrd="1" destOrd="0" presId="urn:microsoft.com/office/officeart/2005/8/layout/cycle4"/>
    <dgm:cxn modelId="{5B91CD61-A8DB-6846-B71E-6219905B6B26}" type="presParOf" srcId="{AABAE9AC-B120-0C4A-8C75-AECCCAB0FC3F}" destId="{F101B085-89FB-FA4E-ACA4-8E3F6F268B59}" srcOrd="2" destOrd="0" presId="urn:microsoft.com/office/officeart/2005/8/layout/cycle4"/>
    <dgm:cxn modelId="{A6D6EC1A-ADAD-E344-A77B-113D8BA031BD}" type="presParOf" srcId="{AABAE9AC-B120-0C4A-8C75-AECCCAB0FC3F}" destId="{8B19232C-B64A-104C-8E82-0DD0C8C52E65}" srcOrd="3" destOrd="0" presId="urn:microsoft.com/office/officeart/2005/8/layout/cycle4"/>
    <dgm:cxn modelId="{789A7F7D-2393-E042-86A1-C376523A320A}" type="presParOf" srcId="{AABAE9AC-B120-0C4A-8C75-AECCCAB0FC3F}" destId="{AAD32A22-A068-5249-BE00-8A9509C99BB0}" srcOrd="4" destOrd="0" presId="urn:microsoft.com/office/officeart/2005/8/layout/cycle4"/>
    <dgm:cxn modelId="{9F3EFE51-78E7-C34A-AB2E-D4A1CAF73363}" type="presParOf" srcId="{DC5FB563-B5B2-7649-83D6-767BE47D0793}" destId="{980F22D4-8659-7646-B1BA-53FAC36B4496}" srcOrd="2" destOrd="0" presId="urn:microsoft.com/office/officeart/2005/8/layout/cycle4"/>
    <dgm:cxn modelId="{AA68BF3A-FA91-E341-B372-897F7DE9504D}" type="presParOf" srcId="{DC5FB563-B5B2-7649-83D6-767BE47D0793}" destId="{170B2107-36C1-4B43-B433-41892F92270F}" srcOrd="3" destOrd="0" presId="urn:microsoft.com/office/officeart/2005/8/layout/cycle4"/>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1E23EF-630A-7D4B-888C-A60B28D1FE8B}"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83669706-F3C8-C349-AC03-2B807A8CDCF0}">
      <dgm:prSet phldrT="[Text]"/>
      <dgm:spPr/>
      <dgm:t>
        <a:bodyPr/>
        <a:lstStyle/>
        <a:p>
          <a:r>
            <a:rPr lang="en-US" dirty="0" smtClean="0"/>
            <a:t>Mutate a parameter in XML file</a:t>
          </a:r>
          <a:endParaRPr lang="en-US" dirty="0"/>
        </a:p>
      </dgm:t>
    </dgm:pt>
    <dgm:pt modelId="{A068D51B-4681-3846-8DFD-9EB5178AA7FE}" type="parTrans" cxnId="{2A27C419-EF42-4543-9D66-3F361481F8DC}">
      <dgm:prSet/>
      <dgm:spPr/>
      <dgm:t>
        <a:bodyPr/>
        <a:lstStyle/>
        <a:p>
          <a:endParaRPr lang="en-US"/>
        </a:p>
      </dgm:t>
    </dgm:pt>
    <dgm:pt modelId="{89C1B4CA-9153-D24D-9DC5-B0D5758AF1AD}" type="sibTrans" cxnId="{2A27C419-EF42-4543-9D66-3F361481F8DC}">
      <dgm:prSet/>
      <dgm:spPr/>
      <dgm:t>
        <a:bodyPr/>
        <a:lstStyle/>
        <a:p>
          <a:endParaRPr lang="en-US"/>
        </a:p>
      </dgm:t>
    </dgm:pt>
    <dgm:pt modelId="{D319538B-4D31-8445-8F87-831BB787A912}">
      <dgm:prSet phldrT="[Text]"/>
      <dgm:spPr>
        <a:solidFill>
          <a:srgbClr val="FF6600"/>
        </a:solidFill>
      </dgm:spPr>
      <dgm:t>
        <a:bodyPr/>
        <a:lstStyle/>
        <a:p>
          <a:r>
            <a:rPr lang="en-US" dirty="0" smtClean="0"/>
            <a:t>Start Application Server</a:t>
          </a:r>
          <a:endParaRPr lang="en-US" dirty="0"/>
        </a:p>
      </dgm:t>
    </dgm:pt>
    <dgm:pt modelId="{7E451830-C304-0146-AC58-1A67C24EDDD5}" type="parTrans" cxnId="{CB54671F-964E-824D-B4CD-A6523AB20CA1}">
      <dgm:prSet/>
      <dgm:spPr/>
      <dgm:t>
        <a:bodyPr/>
        <a:lstStyle/>
        <a:p>
          <a:endParaRPr lang="en-US"/>
        </a:p>
      </dgm:t>
    </dgm:pt>
    <dgm:pt modelId="{1A8BA5FF-75DA-5D4F-948B-871BAC9A1E46}" type="sibTrans" cxnId="{CB54671F-964E-824D-B4CD-A6523AB20CA1}">
      <dgm:prSet/>
      <dgm:spPr>
        <a:solidFill>
          <a:srgbClr val="FF6600"/>
        </a:solidFill>
      </dgm:spPr>
      <dgm:t>
        <a:bodyPr/>
        <a:lstStyle/>
        <a:p>
          <a:endParaRPr lang="en-US"/>
        </a:p>
      </dgm:t>
    </dgm:pt>
    <dgm:pt modelId="{57AF0B2F-BB15-0A41-A62F-FC7D254842C7}">
      <dgm:prSet phldrT="[Text]"/>
      <dgm:spPr>
        <a:solidFill>
          <a:srgbClr val="660066"/>
        </a:solidFill>
      </dgm:spPr>
      <dgm:t>
        <a:bodyPr/>
        <a:lstStyle/>
        <a:p>
          <a:r>
            <a:rPr lang="en-US" dirty="0" smtClean="0"/>
            <a:t>Deploy</a:t>
          </a:r>
        </a:p>
        <a:p>
          <a:r>
            <a:rPr lang="en-US" dirty="0" smtClean="0"/>
            <a:t>Web</a:t>
          </a:r>
        </a:p>
        <a:p>
          <a:r>
            <a:rPr lang="en-US" dirty="0" smtClean="0"/>
            <a:t>Application</a:t>
          </a:r>
          <a:endParaRPr lang="en-US" dirty="0"/>
        </a:p>
      </dgm:t>
    </dgm:pt>
    <dgm:pt modelId="{ECBAEB03-77B8-4F4A-B508-C9817D891D05}" type="parTrans" cxnId="{66FC0A68-BA22-B749-8A8D-DD512E66ADD6}">
      <dgm:prSet/>
      <dgm:spPr/>
      <dgm:t>
        <a:bodyPr/>
        <a:lstStyle/>
        <a:p>
          <a:endParaRPr lang="en-US"/>
        </a:p>
      </dgm:t>
    </dgm:pt>
    <dgm:pt modelId="{5C4B9725-6D5E-0F45-AF57-B847B68BAC0F}" type="sibTrans" cxnId="{66FC0A68-BA22-B749-8A8D-DD512E66ADD6}">
      <dgm:prSet/>
      <dgm:spPr>
        <a:solidFill>
          <a:srgbClr val="660066"/>
        </a:solidFill>
      </dgm:spPr>
      <dgm:t>
        <a:bodyPr/>
        <a:lstStyle/>
        <a:p>
          <a:endParaRPr lang="en-US"/>
        </a:p>
      </dgm:t>
    </dgm:pt>
    <dgm:pt modelId="{38EEA7D2-0722-D14A-BEB7-E933059D5EA4}">
      <dgm:prSet phldrT="[Text]"/>
      <dgm:spPr>
        <a:solidFill>
          <a:srgbClr val="008000"/>
        </a:solidFill>
      </dgm:spPr>
      <dgm:t>
        <a:bodyPr/>
        <a:lstStyle/>
        <a:p>
          <a:r>
            <a:rPr lang="en-US" dirty="0" smtClean="0"/>
            <a:t>Stop</a:t>
          </a:r>
        </a:p>
        <a:p>
          <a:r>
            <a:rPr lang="en-US" dirty="0" smtClean="0"/>
            <a:t>Application</a:t>
          </a:r>
        </a:p>
        <a:p>
          <a:r>
            <a:rPr lang="en-US" dirty="0" smtClean="0"/>
            <a:t>Server</a:t>
          </a:r>
          <a:endParaRPr lang="en-US" dirty="0"/>
        </a:p>
      </dgm:t>
    </dgm:pt>
    <dgm:pt modelId="{BA650984-9283-7643-ABBE-B41A6A91EE64}" type="parTrans" cxnId="{97FD4B6C-8869-4941-AF7F-7F704CA975DE}">
      <dgm:prSet/>
      <dgm:spPr/>
      <dgm:t>
        <a:bodyPr/>
        <a:lstStyle/>
        <a:p>
          <a:endParaRPr lang="en-US"/>
        </a:p>
      </dgm:t>
    </dgm:pt>
    <dgm:pt modelId="{4FA8ADAA-3E1B-8A4B-9F2B-0D6E0EF3B531}" type="sibTrans" cxnId="{97FD4B6C-8869-4941-AF7F-7F704CA975DE}">
      <dgm:prSet/>
      <dgm:spPr>
        <a:solidFill>
          <a:srgbClr val="008000"/>
        </a:solidFill>
      </dgm:spPr>
      <dgm:t>
        <a:bodyPr/>
        <a:lstStyle/>
        <a:p>
          <a:endParaRPr lang="en-US"/>
        </a:p>
      </dgm:t>
    </dgm:pt>
    <dgm:pt modelId="{30636E3B-18BA-A242-87F7-A1346633BE11}">
      <dgm:prSet phldrT="[Text]"/>
      <dgm:spPr>
        <a:solidFill>
          <a:srgbClr val="CC3300"/>
        </a:solidFill>
      </dgm:spPr>
      <dgm:t>
        <a:bodyPr/>
        <a:lstStyle/>
        <a:p>
          <a:r>
            <a:rPr lang="en-US" dirty="0" smtClean="0"/>
            <a:t>Run</a:t>
          </a:r>
        </a:p>
        <a:p>
          <a:r>
            <a:rPr lang="en-US" dirty="0" smtClean="0"/>
            <a:t>Workload</a:t>
          </a:r>
          <a:endParaRPr lang="en-US" dirty="0"/>
        </a:p>
      </dgm:t>
    </dgm:pt>
    <dgm:pt modelId="{05C0723D-B306-7345-A86A-7C8210270E05}" type="sibTrans" cxnId="{073EE632-1A6D-4742-83E8-7447BEA11F38}">
      <dgm:prSet/>
      <dgm:spPr>
        <a:solidFill>
          <a:srgbClr val="CC3300"/>
        </a:solidFill>
      </dgm:spPr>
      <dgm:t>
        <a:bodyPr/>
        <a:lstStyle/>
        <a:p>
          <a:endParaRPr lang="en-US"/>
        </a:p>
      </dgm:t>
    </dgm:pt>
    <dgm:pt modelId="{F359DEF9-071C-9A42-B265-028EA81A1497}" type="parTrans" cxnId="{073EE632-1A6D-4742-83E8-7447BEA11F38}">
      <dgm:prSet/>
      <dgm:spPr/>
      <dgm:t>
        <a:bodyPr/>
        <a:lstStyle/>
        <a:p>
          <a:endParaRPr lang="en-US"/>
        </a:p>
      </dgm:t>
    </dgm:pt>
    <dgm:pt modelId="{F1B9DB2A-FDB8-2541-A917-87B969C1938C}" type="pres">
      <dgm:prSet presAssocID="{ED1E23EF-630A-7D4B-888C-A60B28D1FE8B}" presName="cycle" presStyleCnt="0">
        <dgm:presLayoutVars>
          <dgm:dir/>
          <dgm:resizeHandles val="exact"/>
        </dgm:presLayoutVars>
      </dgm:prSet>
      <dgm:spPr/>
      <dgm:t>
        <a:bodyPr/>
        <a:lstStyle/>
        <a:p>
          <a:endParaRPr lang="en-US"/>
        </a:p>
      </dgm:t>
    </dgm:pt>
    <dgm:pt modelId="{2270782B-320A-BF44-8FEC-7FFDE8343463}" type="pres">
      <dgm:prSet presAssocID="{83669706-F3C8-C349-AC03-2B807A8CDCF0}" presName="node" presStyleLbl="node1" presStyleIdx="0" presStyleCnt="5">
        <dgm:presLayoutVars>
          <dgm:bulletEnabled val="1"/>
        </dgm:presLayoutVars>
      </dgm:prSet>
      <dgm:spPr/>
      <dgm:t>
        <a:bodyPr/>
        <a:lstStyle/>
        <a:p>
          <a:endParaRPr lang="en-US"/>
        </a:p>
      </dgm:t>
    </dgm:pt>
    <dgm:pt modelId="{A5CB6842-6C9C-5044-8047-AD0A59C32C25}" type="pres">
      <dgm:prSet presAssocID="{89C1B4CA-9153-D24D-9DC5-B0D5758AF1AD}" presName="sibTrans" presStyleLbl="sibTrans2D1" presStyleIdx="0" presStyleCnt="5"/>
      <dgm:spPr/>
      <dgm:t>
        <a:bodyPr/>
        <a:lstStyle/>
        <a:p>
          <a:endParaRPr lang="en-US"/>
        </a:p>
      </dgm:t>
    </dgm:pt>
    <dgm:pt modelId="{E7FD6BB4-267E-0743-AB9C-6976F210535A}" type="pres">
      <dgm:prSet presAssocID="{89C1B4CA-9153-D24D-9DC5-B0D5758AF1AD}" presName="connectorText" presStyleLbl="sibTrans2D1" presStyleIdx="0" presStyleCnt="5"/>
      <dgm:spPr/>
      <dgm:t>
        <a:bodyPr/>
        <a:lstStyle/>
        <a:p>
          <a:endParaRPr lang="en-US"/>
        </a:p>
      </dgm:t>
    </dgm:pt>
    <dgm:pt modelId="{14037132-6537-A245-83B7-961F498B42B4}" type="pres">
      <dgm:prSet presAssocID="{D319538B-4D31-8445-8F87-831BB787A912}" presName="node" presStyleLbl="node1" presStyleIdx="1" presStyleCnt="5">
        <dgm:presLayoutVars>
          <dgm:bulletEnabled val="1"/>
        </dgm:presLayoutVars>
      </dgm:prSet>
      <dgm:spPr/>
      <dgm:t>
        <a:bodyPr/>
        <a:lstStyle/>
        <a:p>
          <a:endParaRPr lang="en-US"/>
        </a:p>
      </dgm:t>
    </dgm:pt>
    <dgm:pt modelId="{62285AB1-28D5-CD48-9AEE-B3948C6257B8}" type="pres">
      <dgm:prSet presAssocID="{1A8BA5FF-75DA-5D4F-948B-871BAC9A1E46}" presName="sibTrans" presStyleLbl="sibTrans2D1" presStyleIdx="1" presStyleCnt="5"/>
      <dgm:spPr/>
      <dgm:t>
        <a:bodyPr/>
        <a:lstStyle/>
        <a:p>
          <a:endParaRPr lang="en-US"/>
        </a:p>
      </dgm:t>
    </dgm:pt>
    <dgm:pt modelId="{CA23BD50-9848-CE43-BF5E-451D7ED1D6B8}" type="pres">
      <dgm:prSet presAssocID="{1A8BA5FF-75DA-5D4F-948B-871BAC9A1E46}" presName="connectorText" presStyleLbl="sibTrans2D1" presStyleIdx="1" presStyleCnt="5"/>
      <dgm:spPr/>
      <dgm:t>
        <a:bodyPr/>
        <a:lstStyle/>
        <a:p>
          <a:endParaRPr lang="en-US"/>
        </a:p>
      </dgm:t>
    </dgm:pt>
    <dgm:pt modelId="{165A9382-85D0-3844-81A1-5627C220FBD6}" type="pres">
      <dgm:prSet presAssocID="{57AF0B2F-BB15-0A41-A62F-FC7D254842C7}" presName="node" presStyleLbl="node1" presStyleIdx="2" presStyleCnt="5">
        <dgm:presLayoutVars>
          <dgm:bulletEnabled val="1"/>
        </dgm:presLayoutVars>
      </dgm:prSet>
      <dgm:spPr/>
      <dgm:t>
        <a:bodyPr/>
        <a:lstStyle/>
        <a:p>
          <a:endParaRPr lang="en-US"/>
        </a:p>
      </dgm:t>
    </dgm:pt>
    <dgm:pt modelId="{6ACF40A4-1E37-7C4C-BFBE-82A686D4501C}" type="pres">
      <dgm:prSet presAssocID="{5C4B9725-6D5E-0F45-AF57-B847B68BAC0F}" presName="sibTrans" presStyleLbl="sibTrans2D1" presStyleIdx="2" presStyleCnt="5"/>
      <dgm:spPr/>
      <dgm:t>
        <a:bodyPr/>
        <a:lstStyle/>
        <a:p>
          <a:endParaRPr lang="en-US"/>
        </a:p>
      </dgm:t>
    </dgm:pt>
    <dgm:pt modelId="{D29390A1-775F-934E-AD12-591671809723}" type="pres">
      <dgm:prSet presAssocID="{5C4B9725-6D5E-0F45-AF57-B847B68BAC0F}" presName="connectorText" presStyleLbl="sibTrans2D1" presStyleIdx="2" presStyleCnt="5"/>
      <dgm:spPr/>
      <dgm:t>
        <a:bodyPr/>
        <a:lstStyle/>
        <a:p>
          <a:endParaRPr lang="en-US"/>
        </a:p>
      </dgm:t>
    </dgm:pt>
    <dgm:pt modelId="{6CFDE832-DE55-5E46-B59D-D7C9C01DE3C1}" type="pres">
      <dgm:prSet presAssocID="{30636E3B-18BA-A242-87F7-A1346633BE11}" presName="node" presStyleLbl="node1" presStyleIdx="3" presStyleCnt="5">
        <dgm:presLayoutVars>
          <dgm:bulletEnabled val="1"/>
        </dgm:presLayoutVars>
      </dgm:prSet>
      <dgm:spPr/>
      <dgm:t>
        <a:bodyPr/>
        <a:lstStyle/>
        <a:p>
          <a:endParaRPr lang="en-US"/>
        </a:p>
      </dgm:t>
    </dgm:pt>
    <dgm:pt modelId="{8FB4F729-230F-B046-AF89-9C1626366D3C}" type="pres">
      <dgm:prSet presAssocID="{05C0723D-B306-7345-A86A-7C8210270E05}" presName="sibTrans" presStyleLbl="sibTrans2D1" presStyleIdx="3" presStyleCnt="5"/>
      <dgm:spPr/>
      <dgm:t>
        <a:bodyPr/>
        <a:lstStyle/>
        <a:p>
          <a:endParaRPr lang="en-US"/>
        </a:p>
      </dgm:t>
    </dgm:pt>
    <dgm:pt modelId="{FAFA804A-CB1D-DF45-8932-06DBE6E2730B}" type="pres">
      <dgm:prSet presAssocID="{05C0723D-B306-7345-A86A-7C8210270E05}" presName="connectorText" presStyleLbl="sibTrans2D1" presStyleIdx="3" presStyleCnt="5"/>
      <dgm:spPr/>
      <dgm:t>
        <a:bodyPr/>
        <a:lstStyle/>
        <a:p>
          <a:endParaRPr lang="en-US"/>
        </a:p>
      </dgm:t>
    </dgm:pt>
    <dgm:pt modelId="{4F24342B-9F0E-8146-BC1A-21022EB2E2B4}" type="pres">
      <dgm:prSet presAssocID="{38EEA7D2-0722-D14A-BEB7-E933059D5EA4}" presName="node" presStyleLbl="node1" presStyleIdx="4" presStyleCnt="5">
        <dgm:presLayoutVars>
          <dgm:bulletEnabled val="1"/>
        </dgm:presLayoutVars>
      </dgm:prSet>
      <dgm:spPr/>
      <dgm:t>
        <a:bodyPr/>
        <a:lstStyle/>
        <a:p>
          <a:endParaRPr lang="en-US"/>
        </a:p>
      </dgm:t>
    </dgm:pt>
    <dgm:pt modelId="{CFBE9AB4-6FB6-604F-8CED-10A8786EB7FC}" type="pres">
      <dgm:prSet presAssocID="{4FA8ADAA-3E1B-8A4B-9F2B-0D6E0EF3B531}" presName="sibTrans" presStyleLbl="sibTrans2D1" presStyleIdx="4" presStyleCnt="5"/>
      <dgm:spPr/>
      <dgm:t>
        <a:bodyPr/>
        <a:lstStyle/>
        <a:p>
          <a:endParaRPr lang="en-US"/>
        </a:p>
      </dgm:t>
    </dgm:pt>
    <dgm:pt modelId="{6FA88568-084A-8C4D-B318-5FDF0E1EED35}" type="pres">
      <dgm:prSet presAssocID="{4FA8ADAA-3E1B-8A4B-9F2B-0D6E0EF3B531}" presName="connectorText" presStyleLbl="sibTrans2D1" presStyleIdx="4" presStyleCnt="5"/>
      <dgm:spPr/>
      <dgm:t>
        <a:bodyPr/>
        <a:lstStyle/>
        <a:p>
          <a:endParaRPr lang="en-US"/>
        </a:p>
      </dgm:t>
    </dgm:pt>
  </dgm:ptLst>
  <dgm:cxnLst>
    <dgm:cxn modelId="{1719E44A-72F3-C74A-A836-D8709BBCD564}" type="presOf" srcId="{38EEA7D2-0722-D14A-BEB7-E933059D5EA4}" destId="{4F24342B-9F0E-8146-BC1A-21022EB2E2B4}" srcOrd="0" destOrd="0" presId="urn:microsoft.com/office/officeart/2005/8/layout/cycle2"/>
    <dgm:cxn modelId="{397C60CE-E660-B64E-AC2B-1869CD898120}" type="presOf" srcId="{ED1E23EF-630A-7D4B-888C-A60B28D1FE8B}" destId="{F1B9DB2A-FDB8-2541-A917-87B969C1938C}" srcOrd="0" destOrd="0" presId="urn:microsoft.com/office/officeart/2005/8/layout/cycle2"/>
    <dgm:cxn modelId="{22B5AC76-8AC2-1D46-A628-78F2D6AF7E41}" type="presOf" srcId="{57AF0B2F-BB15-0A41-A62F-FC7D254842C7}" destId="{165A9382-85D0-3844-81A1-5627C220FBD6}" srcOrd="0" destOrd="0" presId="urn:microsoft.com/office/officeart/2005/8/layout/cycle2"/>
    <dgm:cxn modelId="{032BF1D9-E1F2-2248-AA96-975270640101}" type="presOf" srcId="{1A8BA5FF-75DA-5D4F-948B-871BAC9A1E46}" destId="{CA23BD50-9848-CE43-BF5E-451D7ED1D6B8}" srcOrd="1" destOrd="0" presId="urn:microsoft.com/office/officeart/2005/8/layout/cycle2"/>
    <dgm:cxn modelId="{2A27C419-EF42-4543-9D66-3F361481F8DC}" srcId="{ED1E23EF-630A-7D4B-888C-A60B28D1FE8B}" destId="{83669706-F3C8-C349-AC03-2B807A8CDCF0}" srcOrd="0" destOrd="0" parTransId="{A068D51B-4681-3846-8DFD-9EB5178AA7FE}" sibTransId="{89C1B4CA-9153-D24D-9DC5-B0D5758AF1AD}"/>
    <dgm:cxn modelId="{844E9168-01DE-DC41-AAA0-4539B16DE97D}" type="presOf" srcId="{83669706-F3C8-C349-AC03-2B807A8CDCF0}" destId="{2270782B-320A-BF44-8FEC-7FFDE8343463}" srcOrd="0" destOrd="0" presId="urn:microsoft.com/office/officeart/2005/8/layout/cycle2"/>
    <dgm:cxn modelId="{89A5FF11-2D81-FD44-B4D7-8376CE54F8B8}" type="presOf" srcId="{5C4B9725-6D5E-0F45-AF57-B847B68BAC0F}" destId="{6ACF40A4-1E37-7C4C-BFBE-82A686D4501C}" srcOrd="0" destOrd="0" presId="urn:microsoft.com/office/officeart/2005/8/layout/cycle2"/>
    <dgm:cxn modelId="{66FC0A68-BA22-B749-8A8D-DD512E66ADD6}" srcId="{ED1E23EF-630A-7D4B-888C-A60B28D1FE8B}" destId="{57AF0B2F-BB15-0A41-A62F-FC7D254842C7}" srcOrd="2" destOrd="0" parTransId="{ECBAEB03-77B8-4F4A-B508-C9817D891D05}" sibTransId="{5C4B9725-6D5E-0F45-AF57-B847B68BAC0F}"/>
    <dgm:cxn modelId="{C7CEA62B-1F8D-8140-81FD-2014FFDF57EE}" type="presOf" srcId="{30636E3B-18BA-A242-87F7-A1346633BE11}" destId="{6CFDE832-DE55-5E46-B59D-D7C9C01DE3C1}" srcOrd="0" destOrd="0" presId="urn:microsoft.com/office/officeart/2005/8/layout/cycle2"/>
    <dgm:cxn modelId="{667A4FCC-2DA8-BF4A-8B92-E3D90C46BC9C}" type="presOf" srcId="{4FA8ADAA-3E1B-8A4B-9F2B-0D6E0EF3B531}" destId="{6FA88568-084A-8C4D-B318-5FDF0E1EED35}" srcOrd="1" destOrd="0" presId="urn:microsoft.com/office/officeart/2005/8/layout/cycle2"/>
    <dgm:cxn modelId="{97FD4B6C-8869-4941-AF7F-7F704CA975DE}" srcId="{ED1E23EF-630A-7D4B-888C-A60B28D1FE8B}" destId="{38EEA7D2-0722-D14A-BEB7-E933059D5EA4}" srcOrd="4" destOrd="0" parTransId="{BA650984-9283-7643-ABBE-B41A6A91EE64}" sibTransId="{4FA8ADAA-3E1B-8A4B-9F2B-0D6E0EF3B531}"/>
    <dgm:cxn modelId="{27980AD9-D547-E649-AF31-91AF0085E6D2}" type="presOf" srcId="{1A8BA5FF-75DA-5D4F-948B-871BAC9A1E46}" destId="{62285AB1-28D5-CD48-9AEE-B3948C6257B8}" srcOrd="0" destOrd="0" presId="urn:microsoft.com/office/officeart/2005/8/layout/cycle2"/>
    <dgm:cxn modelId="{88AA0E72-121F-C94F-9A09-3E87AAC3374C}" type="presOf" srcId="{05C0723D-B306-7345-A86A-7C8210270E05}" destId="{8FB4F729-230F-B046-AF89-9C1626366D3C}" srcOrd="0" destOrd="0" presId="urn:microsoft.com/office/officeart/2005/8/layout/cycle2"/>
    <dgm:cxn modelId="{4C17EE4B-23F0-9C4E-90B7-E6F411126A34}" type="presOf" srcId="{4FA8ADAA-3E1B-8A4B-9F2B-0D6E0EF3B531}" destId="{CFBE9AB4-6FB6-604F-8CED-10A8786EB7FC}" srcOrd="0" destOrd="0" presId="urn:microsoft.com/office/officeart/2005/8/layout/cycle2"/>
    <dgm:cxn modelId="{78C5A616-E8D0-FD49-AEBB-BFD033B6BBBA}" type="presOf" srcId="{05C0723D-B306-7345-A86A-7C8210270E05}" destId="{FAFA804A-CB1D-DF45-8932-06DBE6E2730B}" srcOrd="1" destOrd="0" presId="urn:microsoft.com/office/officeart/2005/8/layout/cycle2"/>
    <dgm:cxn modelId="{C0F17114-68AA-8E4C-8997-C9FC2178E006}" type="presOf" srcId="{89C1B4CA-9153-D24D-9DC5-B0D5758AF1AD}" destId="{A5CB6842-6C9C-5044-8047-AD0A59C32C25}" srcOrd="0" destOrd="0" presId="urn:microsoft.com/office/officeart/2005/8/layout/cycle2"/>
    <dgm:cxn modelId="{073EE632-1A6D-4742-83E8-7447BEA11F38}" srcId="{ED1E23EF-630A-7D4B-888C-A60B28D1FE8B}" destId="{30636E3B-18BA-A242-87F7-A1346633BE11}" srcOrd="3" destOrd="0" parTransId="{F359DEF9-071C-9A42-B265-028EA81A1497}" sibTransId="{05C0723D-B306-7345-A86A-7C8210270E05}"/>
    <dgm:cxn modelId="{65AAE340-48F8-7049-A2C4-E40879D4B5BD}" type="presOf" srcId="{89C1B4CA-9153-D24D-9DC5-B0D5758AF1AD}" destId="{E7FD6BB4-267E-0743-AB9C-6976F210535A}" srcOrd="1" destOrd="0" presId="urn:microsoft.com/office/officeart/2005/8/layout/cycle2"/>
    <dgm:cxn modelId="{3669703F-AAE1-FE42-BD24-3155C2AC691A}" type="presOf" srcId="{D319538B-4D31-8445-8F87-831BB787A912}" destId="{14037132-6537-A245-83B7-961F498B42B4}" srcOrd="0" destOrd="0" presId="urn:microsoft.com/office/officeart/2005/8/layout/cycle2"/>
    <dgm:cxn modelId="{BF646A87-407E-C643-B16F-5A7DC2869351}" type="presOf" srcId="{5C4B9725-6D5E-0F45-AF57-B847B68BAC0F}" destId="{D29390A1-775F-934E-AD12-591671809723}" srcOrd="1" destOrd="0" presId="urn:microsoft.com/office/officeart/2005/8/layout/cycle2"/>
    <dgm:cxn modelId="{CB54671F-964E-824D-B4CD-A6523AB20CA1}" srcId="{ED1E23EF-630A-7D4B-888C-A60B28D1FE8B}" destId="{D319538B-4D31-8445-8F87-831BB787A912}" srcOrd="1" destOrd="0" parTransId="{7E451830-C304-0146-AC58-1A67C24EDDD5}" sibTransId="{1A8BA5FF-75DA-5D4F-948B-871BAC9A1E46}"/>
    <dgm:cxn modelId="{6B6D8A24-AAE6-B44D-8DFF-7168E4BFB8AD}" type="presParOf" srcId="{F1B9DB2A-FDB8-2541-A917-87B969C1938C}" destId="{2270782B-320A-BF44-8FEC-7FFDE8343463}" srcOrd="0" destOrd="0" presId="urn:microsoft.com/office/officeart/2005/8/layout/cycle2"/>
    <dgm:cxn modelId="{BF3D1E85-1CA1-B14F-9F56-C0E58DEE1972}" type="presParOf" srcId="{F1B9DB2A-FDB8-2541-A917-87B969C1938C}" destId="{A5CB6842-6C9C-5044-8047-AD0A59C32C25}" srcOrd="1" destOrd="0" presId="urn:microsoft.com/office/officeart/2005/8/layout/cycle2"/>
    <dgm:cxn modelId="{BAAF5BDB-0612-D345-8A5E-A06A26CF53B4}" type="presParOf" srcId="{A5CB6842-6C9C-5044-8047-AD0A59C32C25}" destId="{E7FD6BB4-267E-0743-AB9C-6976F210535A}" srcOrd="0" destOrd="0" presId="urn:microsoft.com/office/officeart/2005/8/layout/cycle2"/>
    <dgm:cxn modelId="{0513B814-FE97-DE4F-9DA9-162B2676A771}" type="presParOf" srcId="{F1B9DB2A-FDB8-2541-A917-87B969C1938C}" destId="{14037132-6537-A245-83B7-961F498B42B4}" srcOrd="2" destOrd="0" presId="urn:microsoft.com/office/officeart/2005/8/layout/cycle2"/>
    <dgm:cxn modelId="{DA3E9E72-68F2-824E-992B-2EADD45C4EAF}" type="presParOf" srcId="{F1B9DB2A-FDB8-2541-A917-87B969C1938C}" destId="{62285AB1-28D5-CD48-9AEE-B3948C6257B8}" srcOrd="3" destOrd="0" presId="urn:microsoft.com/office/officeart/2005/8/layout/cycle2"/>
    <dgm:cxn modelId="{E1F11C21-1DC5-D644-9B01-25311BFE8415}" type="presParOf" srcId="{62285AB1-28D5-CD48-9AEE-B3948C6257B8}" destId="{CA23BD50-9848-CE43-BF5E-451D7ED1D6B8}" srcOrd="0" destOrd="0" presId="urn:microsoft.com/office/officeart/2005/8/layout/cycle2"/>
    <dgm:cxn modelId="{6501402D-1238-D848-B63C-8CA2854229CA}" type="presParOf" srcId="{F1B9DB2A-FDB8-2541-A917-87B969C1938C}" destId="{165A9382-85D0-3844-81A1-5627C220FBD6}" srcOrd="4" destOrd="0" presId="urn:microsoft.com/office/officeart/2005/8/layout/cycle2"/>
    <dgm:cxn modelId="{78CDB199-9530-7641-9529-29E91045F64B}" type="presParOf" srcId="{F1B9DB2A-FDB8-2541-A917-87B969C1938C}" destId="{6ACF40A4-1E37-7C4C-BFBE-82A686D4501C}" srcOrd="5" destOrd="0" presId="urn:microsoft.com/office/officeart/2005/8/layout/cycle2"/>
    <dgm:cxn modelId="{C798D4D2-8EF3-ED45-B93B-B4517DA9A569}" type="presParOf" srcId="{6ACF40A4-1E37-7C4C-BFBE-82A686D4501C}" destId="{D29390A1-775F-934E-AD12-591671809723}" srcOrd="0" destOrd="0" presId="urn:microsoft.com/office/officeart/2005/8/layout/cycle2"/>
    <dgm:cxn modelId="{B4C68943-5DFF-F141-892A-10C323820FAE}" type="presParOf" srcId="{F1B9DB2A-FDB8-2541-A917-87B969C1938C}" destId="{6CFDE832-DE55-5E46-B59D-D7C9C01DE3C1}" srcOrd="6" destOrd="0" presId="urn:microsoft.com/office/officeart/2005/8/layout/cycle2"/>
    <dgm:cxn modelId="{6F168F40-C8F7-3343-8A10-E1A9141E39BC}" type="presParOf" srcId="{F1B9DB2A-FDB8-2541-A917-87B969C1938C}" destId="{8FB4F729-230F-B046-AF89-9C1626366D3C}" srcOrd="7" destOrd="0" presId="urn:microsoft.com/office/officeart/2005/8/layout/cycle2"/>
    <dgm:cxn modelId="{94099540-5756-2948-9431-D7D22C4C7AA2}" type="presParOf" srcId="{8FB4F729-230F-B046-AF89-9C1626366D3C}" destId="{FAFA804A-CB1D-DF45-8932-06DBE6E2730B}" srcOrd="0" destOrd="0" presId="urn:microsoft.com/office/officeart/2005/8/layout/cycle2"/>
    <dgm:cxn modelId="{A9EDC7DC-B6E8-AB43-BF80-86231AFB0A88}" type="presParOf" srcId="{F1B9DB2A-FDB8-2541-A917-87B969C1938C}" destId="{4F24342B-9F0E-8146-BC1A-21022EB2E2B4}" srcOrd="8" destOrd="0" presId="urn:microsoft.com/office/officeart/2005/8/layout/cycle2"/>
    <dgm:cxn modelId="{514AF952-B73B-0942-895F-082714FC9D8A}" type="presParOf" srcId="{F1B9DB2A-FDB8-2541-A917-87B969C1938C}" destId="{CFBE9AB4-6FB6-604F-8CED-10A8786EB7FC}" srcOrd="9" destOrd="0" presId="urn:microsoft.com/office/officeart/2005/8/layout/cycle2"/>
    <dgm:cxn modelId="{53BAE304-D3B9-4F42-BE55-6A4B748CB2DD}" type="presParOf" srcId="{CFBE9AB4-6FB6-604F-8CED-10A8786EB7FC}" destId="{6FA88568-084A-8C4D-B318-5FDF0E1EED3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AF9A8C-4AAB-3D45-8C8C-260107DACB1F}" type="doc">
      <dgm:prSet loTypeId="urn:microsoft.com/office/officeart/2005/8/layout/process1" loCatId="" qsTypeId="urn:microsoft.com/office/officeart/2005/8/quickstyle/simple2" qsCatId="simple" csTypeId="urn:microsoft.com/office/officeart/2005/8/colors/accent0_2" csCatId="mainScheme" phldr="1"/>
      <dgm:spPr/>
    </dgm:pt>
    <dgm:pt modelId="{3377597B-FB13-6341-B182-800A0947370C}">
      <dgm:prSet phldrT="[Text]"/>
      <dgm:spPr/>
      <dgm:t>
        <a:bodyPr/>
        <a:lstStyle/>
        <a:p>
          <a:r>
            <a:rPr lang="en-US" dirty="0" smtClean="0"/>
            <a:t>Trace Synchronously</a:t>
          </a:r>
        </a:p>
        <a:p>
          <a:r>
            <a:rPr lang="en-US" b="1" dirty="0" smtClean="0">
              <a:latin typeface="Capitals"/>
              <a:cs typeface="Capitals"/>
            </a:rPr>
            <a:t>1</a:t>
          </a:r>
          <a:endParaRPr lang="en-US" b="1" dirty="0">
            <a:latin typeface="Capitals"/>
            <a:cs typeface="Capitals"/>
          </a:endParaRPr>
        </a:p>
      </dgm:t>
    </dgm:pt>
    <dgm:pt modelId="{B2FB4362-B0AF-2C4C-BC65-92613C15DC22}" type="parTrans" cxnId="{151EDE38-5D87-A342-A23C-1C28E054F662}">
      <dgm:prSet/>
      <dgm:spPr/>
      <dgm:t>
        <a:bodyPr/>
        <a:lstStyle/>
        <a:p>
          <a:endParaRPr lang="en-US"/>
        </a:p>
      </dgm:t>
    </dgm:pt>
    <dgm:pt modelId="{C823B35F-40E5-F648-BC31-6DD8655997F1}" type="sibTrans" cxnId="{151EDE38-5D87-A342-A23C-1C28E054F662}">
      <dgm:prSet/>
      <dgm:spPr/>
      <dgm:t>
        <a:bodyPr/>
        <a:lstStyle/>
        <a:p>
          <a:endParaRPr lang="en-US"/>
        </a:p>
      </dgm:t>
    </dgm:pt>
    <dgm:pt modelId="{D2BF31E4-B0ED-B747-A205-9B20676D97E0}">
      <dgm:prSet phldrT="[Text]"/>
      <dgm:spPr/>
      <dgm:t>
        <a:bodyPr/>
        <a:lstStyle/>
        <a:p>
          <a:r>
            <a:rPr lang="en-US" dirty="0" smtClean="0"/>
            <a:t>Extract Function-Call Depth Signal</a:t>
          </a:r>
        </a:p>
        <a:p>
          <a:r>
            <a:rPr lang="en-US" dirty="0" smtClean="0">
              <a:latin typeface="Capitals"/>
              <a:cs typeface="Capitals"/>
            </a:rPr>
            <a:t>2</a:t>
          </a:r>
          <a:endParaRPr lang="en-US" dirty="0">
            <a:latin typeface="Capitals"/>
            <a:cs typeface="Capitals"/>
          </a:endParaRPr>
        </a:p>
      </dgm:t>
    </dgm:pt>
    <dgm:pt modelId="{47C37BFA-3FAA-AC4B-9365-218D5F0AF7DA}" type="parTrans" cxnId="{2E761277-7CCD-2C4B-8C93-24FDB570B12C}">
      <dgm:prSet/>
      <dgm:spPr/>
      <dgm:t>
        <a:bodyPr/>
        <a:lstStyle/>
        <a:p>
          <a:endParaRPr lang="en-US"/>
        </a:p>
      </dgm:t>
    </dgm:pt>
    <dgm:pt modelId="{BC713EC3-1C36-A643-9A61-C92BD8DB2423}" type="sibTrans" cxnId="{2E761277-7CCD-2C4B-8C93-24FDB570B12C}">
      <dgm:prSet/>
      <dgm:spPr/>
      <dgm:t>
        <a:bodyPr/>
        <a:lstStyle/>
        <a:p>
          <a:endParaRPr lang="en-US"/>
        </a:p>
      </dgm:t>
    </dgm:pt>
    <dgm:pt modelId="{072563D0-25BF-8F41-A8B1-02E4576A2DC4}">
      <dgm:prSet phldrT="[Text]"/>
      <dgm:spPr/>
      <dgm:t>
        <a:bodyPr/>
        <a:lstStyle/>
        <a:p>
          <a:r>
            <a:rPr lang="en-US" dirty="0" smtClean="0"/>
            <a:t>Compute Autocorrelation and Detect on Threshold</a:t>
          </a:r>
        </a:p>
        <a:p>
          <a:r>
            <a:rPr lang="en-US" dirty="0" smtClean="0">
              <a:latin typeface="Capitals"/>
              <a:cs typeface="Capitals"/>
            </a:rPr>
            <a:t>3</a:t>
          </a:r>
          <a:endParaRPr lang="en-US" dirty="0">
            <a:latin typeface="Capitals"/>
            <a:cs typeface="Capitals"/>
          </a:endParaRPr>
        </a:p>
      </dgm:t>
    </dgm:pt>
    <dgm:pt modelId="{AE9A9874-0868-474B-BFEB-3AAEF5022D13}" type="parTrans" cxnId="{CF7DDDB4-E123-EC4B-A28F-2C6408FF5DAD}">
      <dgm:prSet/>
      <dgm:spPr/>
      <dgm:t>
        <a:bodyPr/>
        <a:lstStyle/>
        <a:p>
          <a:endParaRPr lang="en-US"/>
        </a:p>
      </dgm:t>
    </dgm:pt>
    <dgm:pt modelId="{C3B5CBB3-A2FF-A140-97CA-59A60AB5AE94}" type="sibTrans" cxnId="{CF7DDDB4-E123-EC4B-A28F-2C6408FF5DAD}">
      <dgm:prSet/>
      <dgm:spPr/>
      <dgm:t>
        <a:bodyPr/>
        <a:lstStyle/>
        <a:p>
          <a:endParaRPr lang="en-US"/>
        </a:p>
      </dgm:t>
    </dgm:pt>
    <dgm:pt modelId="{C824EB64-74DC-7F4C-9CC9-E00E5F1112AE}" type="pres">
      <dgm:prSet presAssocID="{13AF9A8C-4AAB-3D45-8C8C-260107DACB1F}" presName="Name0" presStyleCnt="0">
        <dgm:presLayoutVars>
          <dgm:dir/>
          <dgm:resizeHandles val="exact"/>
        </dgm:presLayoutVars>
      </dgm:prSet>
      <dgm:spPr/>
    </dgm:pt>
    <dgm:pt modelId="{00300F9D-2AB9-9842-9E0D-6BEB9FE1BCF0}" type="pres">
      <dgm:prSet presAssocID="{3377597B-FB13-6341-B182-800A0947370C}" presName="node" presStyleLbl="node1" presStyleIdx="0" presStyleCnt="3">
        <dgm:presLayoutVars>
          <dgm:bulletEnabled val="1"/>
        </dgm:presLayoutVars>
      </dgm:prSet>
      <dgm:spPr/>
      <dgm:t>
        <a:bodyPr/>
        <a:lstStyle/>
        <a:p>
          <a:endParaRPr lang="en-US"/>
        </a:p>
      </dgm:t>
    </dgm:pt>
    <dgm:pt modelId="{7509E4F7-ED85-BA4E-B43B-AC1AEE52694A}" type="pres">
      <dgm:prSet presAssocID="{C823B35F-40E5-F648-BC31-6DD8655997F1}" presName="sibTrans" presStyleLbl="sibTrans2D1" presStyleIdx="0" presStyleCnt="2"/>
      <dgm:spPr/>
      <dgm:t>
        <a:bodyPr/>
        <a:lstStyle/>
        <a:p>
          <a:endParaRPr lang="en-US"/>
        </a:p>
      </dgm:t>
    </dgm:pt>
    <dgm:pt modelId="{5086016F-E18A-B141-84FB-476286D4BF8C}" type="pres">
      <dgm:prSet presAssocID="{C823B35F-40E5-F648-BC31-6DD8655997F1}" presName="connectorText" presStyleLbl="sibTrans2D1" presStyleIdx="0" presStyleCnt="2"/>
      <dgm:spPr/>
      <dgm:t>
        <a:bodyPr/>
        <a:lstStyle/>
        <a:p>
          <a:endParaRPr lang="en-US"/>
        </a:p>
      </dgm:t>
    </dgm:pt>
    <dgm:pt modelId="{B4D845DD-9BFD-AF41-9E2B-3B503DE113D5}" type="pres">
      <dgm:prSet presAssocID="{D2BF31E4-B0ED-B747-A205-9B20676D97E0}" presName="node" presStyleLbl="node1" presStyleIdx="1" presStyleCnt="3">
        <dgm:presLayoutVars>
          <dgm:bulletEnabled val="1"/>
        </dgm:presLayoutVars>
      </dgm:prSet>
      <dgm:spPr/>
      <dgm:t>
        <a:bodyPr/>
        <a:lstStyle/>
        <a:p>
          <a:endParaRPr lang="en-US"/>
        </a:p>
      </dgm:t>
    </dgm:pt>
    <dgm:pt modelId="{A3DAE873-79F5-204D-AA79-F1CB44258D36}" type="pres">
      <dgm:prSet presAssocID="{BC713EC3-1C36-A643-9A61-C92BD8DB2423}" presName="sibTrans" presStyleLbl="sibTrans2D1" presStyleIdx="1" presStyleCnt="2"/>
      <dgm:spPr/>
      <dgm:t>
        <a:bodyPr/>
        <a:lstStyle/>
        <a:p>
          <a:endParaRPr lang="en-US"/>
        </a:p>
      </dgm:t>
    </dgm:pt>
    <dgm:pt modelId="{1817669A-5B0D-594A-B5EC-E40C7DA23683}" type="pres">
      <dgm:prSet presAssocID="{BC713EC3-1C36-A643-9A61-C92BD8DB2423}" presName="connectorText" presStyleLbl="sibTrans2D1" presStyleIdx="1" presStyleCnt="2"/>
      <dgm:spPr/>
      <dgm:t>
        <a:bodyPr/>
        <a:lstStyle/>
        <a:p>
          <a:endParaRPr lang="en-US"/>
        </a:p>
      </dgm:t>
    </dgm:pt>
    <dgm:pt modelId="{999FFD1B-1B7B-1045-8531-87E638CBEC4D}" type="pres">
      <dgm:prSet presAssocID="{072563D0-25BF-8F41-A8B1-02E4576A2DC4}" presName="node" presStyleLbl="node1" presStyleIdx="2" presStyleCnt="3">
        <dgm:presLayoutVars>
          <dgm:bulletEnabled val="1"/>
        </dgm:presLayoutVars>
      </dgm:prSet>
      <dgm:spPr/>
      <dgm:t>
        <a:bodyPr/>
        <a:lstStyle/>
        <a:p>
          <a:endParaRPr lang="en-US"/>
        </a:p>
      </dgm:t>
    </dgm:pt>
  </dgm:ptLst>
  <dgm:cxnLst>
    <dgm:cxn modelId="{CF7DDDB4-E123-EC4B-A28F-2C6408FF5DAD}" srcId="{13AF9A8C-4AAB-3D45-8C8C-260107DACB1F}" destId="{072563D0-25BF-8F41-A8B1-02E4576A2DC4}" srcOrd="2" destOrd="0" parTransId="{AE9A9874-0868-474B-BFEB-3AAEF5022D13}" sibTransId="{C3B5CBB3-A2FF-A140-97CA-59A60AB5AE94}"/>
    <dgm:cxn modelId="{5F9B7D5A-66F9-FA49-818C-88753820413C}" type="presOf" srcId="{13AF9A8C-4AAB-3D45-8C8C-260107DACB1F}" destId="{C824EB64-74DC-7F4C-9CC9-E00E5F1112AE}" srcOrd="0" destOrd="0" presId="urn:microsoft.com/office/officeart/2005/8/layout/process1"/>
    <dgm:cxn modelId="{2E761277-7CCD-2C4B-8C93-24FDB570B12C}" srcId="{13AF9A8C-4AAB-3D45-8C8C-260107DACB1F}" destId="{D2BF31E4-B0ED-B747-A205-9B20676D97E0}" srcOrd="1" destOrd="0" parTransId="{47C37BFA-3FAA-AC4B-9365-218D5F0AF7DA}" sibTransId="{BC713EC3-1C36-A643-9A61-C92BD8DB2423}"/>
    <dgm:cxn modelId="{78C108DF-68DA-1D4F-A8E4-AC3D6CF8756C}" type="presOf" srcId="{3377597B-FB13-6341-B182-800A0947370C}" destId="{00300F9D-2AB9-9842-9E0D-6BEB9FE1BCF0}" srcOrd="0" destOrd="0" presId="urn:microsoft.com/office/officeart/2005/8/layout/process1"/>
    <dgm:cxn modelId="{C890836E-7975-B246-B75B-295678041F90}" type="presOf" srcId="{C823B35F-40E5-F648-BC31-6DD8655997F1}" destId="{5086016F-E18A-B141-84FB-476286D4BF8C}" srcOrd="1" destOrd="0" presId="urn:microsoft.com/office/officeart/2005/8/layout/process1"/>
    <dgm:cxn modelId="{758D78AC-0835-2E48-BB45-44ACE93379D7}" type="presOf" srcId="{C823B35F-40E5-F648-BC31-6DD8655997F1}" destId="{7509E4F7-ED85-BA4E-B43B-AC1AEE52694A}" srcOrd="0" destOrd="0" presId="urn:microsoft.com/office/officeart/2005/8/layout/process1"/>
    <dgm:cxn modelId="{151EDE38-5D87-A342-A23C-1C28E054F662}" srcId="{13AF9A8C-4AAB-3D45-8C8C-260107DACB1F}" destId="{3377597B-FB13-6341-B182-800A0947370C}" srcOrd="0" destOrd="0" parTransId="{B2FB4362-B0AF-2C4C-BC65-92613C15DC22}" sibTransId="{C823B35F-40E5-F648-BC31-6DD8655997F1}"/>
    <dgm:cxn modelId="{1D2EC760-51E8-3044-BD7C-D739734842C6}" type="presOf" srcId="{072563D0-25BF-8F41-A8B1-02E4576A2DC4}" destId="{999FFD1B-1B7B-1045-8531-87E638CBEC4D}" srcOrd="0" destOrd="0" presId="urn:microsoft.com/office/officeart/2005/8/layout/process1"/>
    <dgm:cxn modelId="{9DD65C13-8D11-8946-B1BB-75B46C9A989D}" type="presOf" srcId="{BC713EC3-1C36-A643-9A61-C92BD8DB2423}" destId="{1817669A-5B0D-594A-B5EC-E40C7DA23683}" srcOrd="1" destOrd="0" presId="urn:microsoft.com/office/officeart/2005/8/layout/process1"/>
    <dgm:cxn modelId="{0FB0B0C2-7D6E-4F47-8B98-B2206A4B8C46}" type="presOf" srcId="{D2BF31E4-B0ED-B747-A205-9B20676D97E0}" destId="{B4D845DD-9BFD-AF41-9E2B-3B503DE113D5}" srcOrd="0" destOrd="0" presId="urn:microsoft.com/office/officeart/2005/8/layout/process1"/>
    <dgm:cxn modelId="{7B3D0E4E-600B-B044-9C42-38F32658CA69}" type="presOf" srcId="{BC713EC3-1C36-A643-9A61-C92BD8DB2423}" destId="{A3DAE873-79F5-204D-AA79-F1CB44258D36}" srcOrd="0" destOrd="0" presId="urn:microsoft.com/office/officeart/2005/8/layout/process1"/>
    <dgm:cxn modelId="{2C44B866-0B08-D546-80C6-34F541288ED2}" type="presParOf" srcId="{C824EB64-74DC-7F4C-9CC9-E00E5F1112AE}" destId="{00300F9D-2AB9-9842-9E0D-6BEB9FE1BCF0}" srcOrd="0" destOrd="0" presId="urn:microsoft.com/office/officeart/2005/8/layout/process1"/>
    <dgm:cxn modelId="{80C75911-CCAB-804A-90B2-1228225D96A8}" type="presParOf" srcId="{C824EB64-74DC-7F4C-9CC9-E00E5F1112AE}" destId="{7509E4F7-ED85-BA4E-B43B-AC1AEE52694A}" srcOrd="1" destOrd="0" presId="urn:microsoft.com/office/officeart/2005/8/layout/process1"/>
    <dgm:cxn modelId="{C36A6747-CEB6-7E43-9865-4619D47AD32B}" type="presParOf" srcId="{7509E4F7-ED85-BA4E-B43B-AC1AEE52694A}" destId="{5086016F-E18A-B141-84FB-476286D4BF8C}" srcOrd="0" destOrd="0" presId="urn:microsoft.com/office/officeart/2005/8/layout/process1"/>
    <dgm:cxn modelId="{51F84931-7D9B-2E49-9C42-CDDDAA12F0B3}" type="presParOf" srcId="{C824EB64-74DC-7F4C-9CC9-E00E5F1112AE}" destId="{B4D845DD-9BFD-AF41-9E2B-3B503DE113D5}" srcOrd="2" destOrd="0" presId="urn:microsoft.com/office/officeart/2005/8/layout/process1"/>
    <dgm:cxn modelId="{50A6280E-3070-5043-A7CB-4540BC25E3AC}" type="presParOf" srcId="{C824EB64-74DC-7F4C-9CC9-E00E5F1112AE}" destId="{A3DAE873-79F5-204D-AA79-F1CB44258D36}" srcOrd="3" destOrd="0" presId="urn:microsoft.com/office/officeart/2005/8/layout/process1"/>
    <dgm:cxn modelId="{4F8CFDF0-CB00-1F45-91B6-5F320C236C40}" type="presParOf" srcId="{A3DAE873-79F5-204D-AA79-F1CB44258D36}" destId="{1817669A-5B0D-594A-B5EC-E40C7DA23683}" srcOrd="0" destOrd="0" presId="urn:microsoft.com/office/officeart/2005/8/layout/process1"/>
    <dgm:cxn modelId="{2A8F7BCC-8E35-EA4D-B6BE-057BA8F2642A}" type="presParOf" srcId="{C824EB64-74DC-7F4C-9CC9-E00E5F1112AE}" destId="{999FFD1B-1B7B-1045-8531-87E638CBEC4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CFFECD-EE75-7341-AFEC-B1477C3E013B}" type="doc">
      <dgm:prSet loTypeId="urn:microsoft.com/office/officeart/2005/8/layout/process1" loCatId="" qsTypeId="urn:microsoft.com/office/officeart/2005/8/quickstyle/simple4" qsCatId="simple" csTypeId="urn:microsoft.com/office/officeart/2005/8/colors/accent1_2" csCatId="accent1" phldr="1"/>
      <dgm:spPr/>
    </dgm:pt>
    <dgm:pt modelId="{CCE25614-3EBE-154A-849B-52A6117EC082}">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008000"/>
        </a:solidFill>
        <a:ln>
          <a:solidFill>
            <a:srgbClr val="008000"/>
          </a:solidFill>
        </a:ln>
      </dgm:spPr>
      <dgm:t>
        <a:bodyPr/>
        <a:lstStyle/>
        <a:p>
          <a:r>
            <a:rPr lang="en-US" dirty="0" smtClean="0"/>
            <a:t>Study Bug Databases to understand Configuration Problems</a:t>
          </a:r>
          <a:endParaRPr lang="en-US" dirty="0"/>
        </a:p>
      </dgm:t>
    </dgm:pt>
    <dgm:pt modelId="{8063485C-5EB4-CF40-9375-7659913899E8}" type="parTrans" cxnId="{DF012EA1-2E3F-9942-A8EE-AC1978EAD17A}">
      <dgm:prSet/>
      <dgm:spPr/>
      <dgm:t>
        <a:bodyPr/>
        <a:lstStyle/>
        <a:p>
          <a:endParaRPr lang="en-US"/>
        </a:p>
      </dgm:t>
    </dgm:pt>
    <dgm:pt modelId="{7DDDA041-B1C4-E745-833D-19D4249957AB}" type="sibTrans" cxnId="{DF012EA1-2E3F-9942-A8EE-AC1978EAD17A}">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04BEF362-5956-664B-AC65-E4425BAB8829}">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008000"/>
        </a:solidFill>
        <a:ln>
          <a:solidFill>
            <a:srgbClr val="008000"/>
          </a:solidFill>
        </a:ln>
      </dgm:spPr>
      <dgm:t>
        <a:bodyPr/>
        <a:lstStyle/>
        <a:p>
          <a:r>
            <a:rPr lang="en-US" dirty="0" smtClean="0"/>
            <a:t>Build Configuration Fault-Injector</a:t>
          </a:r>
          <a:endParaRPr lang="en-US" dirty="0"/>
        </a:p>
      </dgm:t>
    </dgm:pt>
    <dgm:pt modelId="{20465B25-7C86-D840-A8F1-3EB08C776191}" type="parTrans" cxnId="{ACAD24C2-D429-1945-92AF-3B753C7CB8A4}">
      <dgm:prSet/>
      <dgm:spPr/>
      <dgm:t>
        <a:bodyPr/>
        <a:lstStyle/>
        <a:p>
          <a:endParaRPr lang="en-US"/>
        </a:p>
      </dgm:t>
    </dgm:pt>
    <dgm:pt modelId="{E08EB073-DBD9-434B-972E-0116E22F8315}" type="sibTrans" cxnId="{ACAD24C2-D429-1945-92AF-3B753C7CB8A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6686ADEF-10DB-A648-9D90-EADE236C9D93}">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008000"/>
        </a:solidFill>
        <a:ln>
          <a:solidFill>
            <a:srgbClr val="008000"/>
          </a:solidFill>
        </a:ln>
      </dgm:spPr>
      <dgm:t>
        <a:bodyPr/>
        <a:lstStyle/>
        <a:p>
          <a:r>
            <a:rPr lang="en-US" dirty="0" smtClean="0"/>
            <a:t>Observe Reaction of Injection in Logs</a:t>
          </a:r>
          <a:endParaRPr lang="en-US" dirty="0"/>
        </a:p>
      </dgm:t>
    </dgm:pt>
    <dgm:pt modelId="{F15E84A8-49A2-EF40-BF5E-3ABCEE04F047}" type="parTrans" cxnId="{F42DEABB-11EF-2741-9CA0-5E23CFB77990}">
      <dgm:prSet/>
      <dgm:spPr/>
      <dgm:t>
        <a:bodyPr/>
        <a:lstStyle/>
        <a:p>
          <a:endParaRPr lang="en-US"/>
        </a:p>
      </dgm:t>
    </dgm:pt>
    <dgm:pt modelId="{C637ECB2-247C-8F4C-8C19-86DF09F9FCDB}" type="sibTrans" cxnId="{F42DEABB-11EF-2741-9CA0-5E23CFB7799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EF7C1728-51C0-4D42-BA75-4066E9798D52}">
      <dgm:prSet>
        <dgm:style>
          <a:lnRef idx="2">
            <a:schemeClr val="accent2">
              <a:shade val="50000"/>
            </a:schemeClr>
          </a:lnRef>
          <a:fillRef idx="1">
            <a:schemeClr val="accent2"/>
          </a:fillRef>
          <a:effectRef idx="0">
            <a:schemeClr val="accent2"/>
          </a:effectRef>
          <a:fontRef idx="minor">
            <a:schemeClr val="lt1"/>
          </a:fontRef>
        </dgm:style>
      </dgm:prSet>
      <dgm:spPr>
        <a:solidFill>
          <a:srgbClr val="008000"/>
        </a:solidFill>
        <a:ln>
          <a:solidFill>
            <a:srgbClr val="008000"/>
          </a:solidFill>
        </a:ln>
      </dgm:spPr>
      <dgm:t>
        <a:bodyPr/>
        <a:lstStyle/>
        <a:p>
          <a:r>
            <a:rPr lang="en-US" dirty="0" smtClean="0"/>
            <a:t>Provide Robustness Insight</a:t>
          </a:r>
          <a:endParaRPr lang="en-US" dirty="0"/>
        </a:p>
      </dgm:t>
    </dgm:pt>
    <dgm:pt modelId="{3C1E1D0A-3762-F54A-9094-DFD128270E6C}" type="parTrans" cxnId="{0FAE0587-F512-1049-B36C-90C141DD8124}">
      <dgm:prSet/>
      <dgm:spPr/>
      <dgm:t>
        <a:bodyPr/>
        <a:lstStyle/>
        <a:p>
          <a:endParaRPr lang="en-US"/>
        </a:p>
      </dgm:t>
    </dgm:pt>
    <dgm:pt modelId="{9B29046A-36B8-E542-908D-141E3C688EC0}" type="sibTrans" cxnId="{0FAE0587-F512-1049-B36C-90C141DD8124}">
      <dgm:prSet/>
      <dgm:spPr/>
      <dgm:t>
        <a:bodyPr/>
        <a:lstStyle/>
        <a:p>
          <a:endParaRPr lang="en-US"/>
        </a:p>
      </dgm:t>
    </dgm:pt>
    <dgm:pt modelId="{26463A60-B2A6-424C-B998-D150EF84BBAA}" type="pres">
      <dgm:prSet presAssocID="{21CFFECD-EE75-7341-AFEC-B1477C3E013B}" presName="Name0" presStyleCnt="0">
        <dgm:presLayoutVars>
          <dgm:dir/>
          <dgm:resizeHandles val="exact"/>
        </dgm:presLayoutVars>
      </dgm:prSet>
      <dgm:spPr/>
    </dgm:pt>
    <dgm:pt modelId="{7BE2433C-1439-2A4C-826F-15C2026DB972}" type="pres">
      <dgm:prSet presAssocID="{CCE25614-3EBE-154A-849B-52A6117EC082}" presName="node" presStyleLbl="node1" presStyleIdx="0" presStyleCnt="4">
        <dgm:presLayoutVars>
          <dgm:bulletEnabled val="1"/>
        </dgm:presLayoutVars>
      </dgm:prSet>
      <dgm:spPr/>
      <dgm:t>
        <a:bodyPr/>
        <a:lstStyle/>
        <a:p>
          <a:endParaRPr lang="en-US"/>
        </a:p>
      </dgm:t>
    </dgm:pt>
    <dgm:pt modelId="{2BB93BA0-E40E-2E44-AC8A-6A9F6C8E12FD}" type="pres">
      <dgm:prSet presAssocID="{7DDDA041-B1C4-E745-833D-19D4249957AB}" presName="sibTrans" presStyleLbl="sibTrans2D1" presStyleIdx="0" presStyleCnt="3"/>
      <dgm:spPr/>
      <dgm:t>
        <a:bodyPr/>
        <a:lstStyle/>
        <a:p>
          <a:endParaRPr lang="en-US"/>
        </a:p>
      </dgm:t>
    </dgm:pt>
    <dgm:pt modelId="{85562005-2C27-2540-AB15-4B4C927EBAFF}" type="pres">
      <dgm:prSet presAssocID="{7DDDA041-B1C4-E745-833D-19D4249957AB}" presName="connectorText" presStyleLbl="sibTrans2D1" presStyleIdx="0" presStyleCnt="3"/>
      <dgm:spPr/>
      <dgm:t>
        <a:bodyPr/>
        <a:lstStyle/>
        <a:p>
          <a:endParaRPr lang="en-US"/>
        </a:p>
      </dgm:t>
    </dgm:pt>
    <dgm:pt modelId="{EA499EFF-658F-9247-B629-1D330167406B}" type="pres">
      <dgm:prSet presAssocID="{04BEF362-5956-664B-AC65-E4425BAB8829}" presName="node" presStyleLbl="node1" presStyleIdx="1" presStyleCnt="4">
        <dgm:presLayoutVars>
          <dgm:bulletEnabled val="1"/>
        </dgm:presLayoutVars>
      </dgm:prSet>
      <dgm:spPr/>
      <dgm:t>
        <a:bodyPr/>
        <a:lstStyle/>
        <a:p>
          <a:endParaRPr lang="en-US"/>
        </a:p>
      </dgm:t>
    </dgm:pt>
    <dgm:pt modelId="{8D4B35CF-3A2E-384B-86E4-EF1A2C506D64}" type="pres">
      <dgm:prSet presAssocID="{E08EB073-DBD9-434B-972E-0116E22F8315}" presName="sibTrans" presStyleLbl="sibTrans2D1" presStyleIdx="1" presStyleCnt="3"/>
      <dgm:spPr/>
      <dgm:t>
        <a:bodyPr/>
        <a:lstStyle/>
        <a:p>
          <a:endParaRPr lang="en-US"/>
        </a:p>
      </dgm:t>
    </dgm:pt>
    <dgm:pt modelId="{EDCAAB66-44B7-F94C-90B8-3405261D4B5F}" type="pres">
      <dgm:prSet presAssocID="{E08EB073-DBD9-434B-972E-0116E22F8315}" presName="connectorText" presStyleLbl="sibTrans2D1" presStyleIdx="1" presStyleCnt="3"/>
      <dgm:spPr/>
      <dgm:t>
        <a:bodyPr/>
        <a:lstStyle/>
        <a:p>
          <a:endParaRPr lang="en-US"/>
        </a:p>
      </dgm:t>
    </dgm:pt>
    <dgm:pt modelId="{BDDB4332-C83F-C649-997D-794BEED57D8F}" type="pres">
      <dgm:prSet presAssocID="{6686ADEF-10DB-A648-9D90-EADE236C9D93}" presName="node" presStyleLbl="node1" presStyleIdx="2" presStyleCnt="4">
        <dgm:presLayoutVars>
          <dgm:bulletEnabled val="1"/>
        </dgm:presLayoutVars>
      </dgm:prSet>
      <dgm:spPr/>
      <dgm:t>
        <a:bodyPr/>
        <a:lstStyle/>
        <a:p>
          <a:endParaRPr lang="en-US"/>
        </a:p>
      </dgm:t>
    </dgm:pt>
    <dgm:pt modelId="{7CA7CB15-BF4C-2542-85EB-0CE1E80CB827}" type="pres">
      <dgm:prSet presAssocID="{C637ECB2-247C-8F4C-8C19-86DF09F9FCDB}" presName="sibTrans" presStyleLbl="sibTrans2D1" presStyleIdx="2" presStyleCnt="3"/>
      <dgm:spPr/>
      <dgm:t>
        <a:bodyPr/>
        <a:lstStyle/>
        <a:p>
          <a:endParaRPr lang="en-US"/>
        </a:p>
      </dgm:t>
    </dgm:pt>
    <dgm:pt modelId="{8CB6D41D-086F-B34A-A4E8-3B5CA11B32BF}" type="pres">
      <dgm:prSet presAssocID="{C637ECB2-247C-8F4C-8C19-86DF09F9FCDB}" presName="connectorText" presStyleLbl="sibTrans2D1" presStyleIdx="2" presStyleCnt="3"/>
      <dgm:spPr/>
      <dgm:t>
        <a:bodyPr/>
        <a:lstStyle/>
        <a:p>
          <a:endParaRPr lang="en-US"/>
        </a:p>
      </dgm:t>
    </dgm:pt>
    <dgm:pt modelId="{F66AA531-EC7D-5142-88F6-41B648EB9429}" type="pres">
      <dgm:prSet presAssocID="{EF7C1728-51C0-4D42-BA75-4066E9798D52}" presName="node" presStyleLbl="node1" presStyleIdx="3" presStyleCnt="4">
        <dgm:presLayoutVars>
          <dgm:bulletEnabled val="1"/>
        </dgm:presLayoutVars>
      </dgm:prSet>
      <dgm:spPr/>
      <dgm:t>
        <a:bodyPr/>
        <a:lstStyle/>
        <a:p>
          <a:endParaRPr lang="en-US"/>
        </a:p>
      </dgm:t>
    </dgm:pt>
  </dgm:ptLst>
  <dgm:cxnLst>
    <dgm:cxn modelId="{805B1A9B-4ED9-F14D-84A8-EB96062FDC22}" type="presOf" srcId="{CCE25614-3EBE-154A-849B-52A6117EC082}" destId="{7BE2433C-1439-2A4C-826F-15C2026DB972}" srcOrd="0" destOrd="0" presId="urn:microsoft.com/office/officeart/2005/8/layout/process1"/>
    <dgm:cxn modelId="{DF012EA1-2E3F-9942-A8EE-AC1978EAD17A}" srcId="{21CFFECD-EE75-7341-AFEC-B1477C3E013B}" destId="{CCE25614-3EBE-154A-849B-52A6117EC082}" srcOrd="0" destOrd="0" parTransId="{8063485C-5EB4-CF40-9375-7659913899E8}" sibTransId="{7DDDA041-B1C4-E745-833D-19D4249957AB}"/>
    <dgm:cxn modelId="{F42DEABB-11EF-2741-9CA0-5E23CFB77990}" srcId="{21CFFECD-EE75-7341-AFEC-B1477C3E013B}" destId="{6686ADEF-10DB-A648-9D90-EADE236C9D93}" srcOrd="2" destOrd="0" parTransId="{F15E84A8-49A2-EF40-BF5E-3ABCEE04F047}" sibTransId="{C637ECB2-247C-8F4C-8C19-86DF09F9FCDB}"/>
    <dgm:cxn modelId="{0FAE0587-F512-1049-B36C-90C141DD8124}" srcId="{21CFFECD-EE75-7341-AFEC-B1477C3E013B}" destId="{EF7C1728-51C0-4D42-BA75-4066E9798D52}" srcOrd="3" destOrd="0" parTransId="{3C1E1D0A-3762-F54A-9094-DFD128270E6C}" sibTransId="{9B29046A-36B8-E542-908D-141E3C688EC0}"/>
    <dgm:cxn modelId="{920DA3FD-DA0F-9F49-B9D3-B6900B4D5E18}" type="presOf" srcId="{E08EB073-DBD9-434B-972E-0116E22F8315}" destId="{8D4B35CF-3A2E-384B-86E4-EF1A2C506D64}" srcOrd="0" destOrd="0" presId="urn:microsoft.com/office/officeart/2005/8/layout/process1"/>
    <dgm:cxn modelId="{80A581D1-2E2E-3A4C-8D35-A581FEB8A987}" type="presOf" srcId="{04BEF362-5956-664B-AC65-E4425BAB8829}" destId="{EA499EFF-658F-9247-B629-1D330167406B}" srcOrd="0" destOrd="0" presId="urn:microsoft.com/office/officeart/2005/8/layout/process1"/>
    <dgm:cxn modelId="{4DE32595-864A-1141-9286-E48B6D0F9186}" type="presOf" srcId="{EF7C1728-51C0-4D42-BA75-4066E9798D52}" destId="{F66AA531-EC7D-5142-88F6-41B648EB9429}" srcOrd="0" destOrd="0" presId="urn:microsoft.com/office/officeart/2005/8/layout/process1"/>
    <dgm:cxn modelId="{FBC4CF73-27A5-6A46-8635-54F1EBF811EE}" type="presOf" srcId="{7DDDA041-B1C4-E745-833D-19D4249957AB}" destId="{85562005-2C27-2540-AB15-4B4C927EBAFF}" srcOrd="1" destOrd="0" presId="urn:microsoft.com/office/officeart/2005/8/layout/process1"/>
    <dgm:cxn modelId="{A9E80A2A-8824-4046-B01C-B2E2244A63DA}" type="presOf" srcId="{21CFFECD-EE75-7341-AFEC-B1477C3E013B}" destId="{26463A60-B2A6-424C-B998-D150EF84BBAA}" srcOrd="0" destOrd="0" presId="urn:microsoft.com/office/officeart/2005/8/layout/process1"/>
    <dgm:cxn modelId="{8971AB9E-4871-3846-ADAE-B3A0659BB624}" type="presOf" srcId="{E08EB073-DBD9-434B-972E-0116E22F8315}" destId="{EDCAAB66-44B7-F94C-90B8-3405261D4B5F}" srcOrd="1" destOrd="0" presId="urn:microsoft.com/office/officeart/2005/8/layout/process1"/>
    <dgm:cxn modelId="{AB68274A-6425-4742-B77A-02D5FCD8B5D9}" type="presOf" srcId="{C637ECB2-247C-8F4C-8C19-86DF09F9FCDB}" destId="{7CA7CB15-BF4C-2542-85EB-0CE1E80CB827}" srcOrd="0" destOrd="0" presId="urn:microsoft.com/office/officeart/2005/8/layout/process1"/>
    <dgm:cxn modelId="{94790766-27EC-C245-9FAA-2751384056A1}" type="presOf" srcId="{C637ECB2-247C-8F4C-8C19-86DF09F9FCDB}" destId="{8CB6D41D-086F-B34A-A4E8-3B5CA11B32BF}" srcOrd="1" destOrd="0" presId="urn:microsoft.com/office/officeart/2005/8/layout/process1"/>
    <dgm:cxn modelId="{51B4F313-AFD3-AA48-BC16-4B1CD4E09519}" type="presOf" srcId="{7DDDA041-B1C4-E745-833D-19D4249957AB}" destId="{2BB93BA0-E40E-2E44-AC8A-6A9F6C8E12FD}" srcOrd="0" destOrd="0" presId="urn:microsoft.com/office/officeart/2005/8/layout/process1"/>
    <dgm:cxn modelId="{9399883A-769E-794E-8FE6-E373DBC75ADA}" type="presOf" srcId="{6686ADEF-10DB-A648-9D90-EADE236C9D93}" destId="{BDDB4332-C83F-C649-997D-794BEED57D8F}" srcOrd="0" destOrd="0" presId="urn:microsoft.com/office/officeart/2005/8/layout/process1"/>
    <dgm:cxn modelId="{ACAD24C2-D429-1945-92AF-3B753C7CB8A4}" srcId="{21CFFECD-EE75-7341-AFEC-B1477C3E013B}" destId="{04BEF362-5956-664B-AC65-E4425BAB8829}" srcOrd="1" destOrd="0" parTransId="{20465B25-7C86-D840-A8F1-3EB08C776191}" sibTransId="{E08EB073-DBD9-434B-972E-0116E22F8315}"/>
    <dgm:cxn modelId="{6163C158-885A-D243-BFD1-57150C8459CC}" type="presParOf" srcId="{26463A60-B2A6-424C-B998-D150EF84BBAA}" destId="{7BE2433C-1439-2A4C-826F-15C2026DB972}" srcOrd="0" destOrd="0" presId="urn:microsoft.com/office/officeart/2005/8/layout/process1"/>
    <dgm:cxn modelId="{AE32C48C-F9AE-9E48-AAC1-6CC4FACCAB56}" type="presParOf" srcId="{26463A60-B2A6-424C-B998-D150EF84BBAA}" destId="{2BB93BA0-E40E-2E44-AC8A-6A9F6C8E12FD}" srcOrd="1" destOrd="0" presId="urn:microsoft.com/office/officeart/2005/8/layout/process1"/>
    <dgm:cxn modelId="{D701D7E9-D14F-2248-852B-1E5659EDD38D}" type="presParOf" srcId="{2BB93BA0-E40E-2E44-AC8A-6A9F6C8E12FD}" destId="{85562005-2C27-2540-AB15-4B4C927EBAFF}" srcOrd="0" destOrd="0" presId="urn:microsoft.com/office/officeart/2005/8/layout/process1"/>
    <dgm:cxn modelId="{52E3BACE-AFE6-0547-A638-6DA9A1C370ED}" type="presParOf" srcId="{26463A60-B2A6-424C-B998-D150EF84BBAA}" destId="{EA499EFF-658F-9247-B629-1D330167406B}" srcOrd="2" destOrd="0" presId="urn:microsoft.com/office/officeart/2005/8/layout/process1"/>
    <dgm:cxn modelId="{0A81532E-8F7D-F649-A737-D8C1F8B78D76}" type="presParOf" srcId="{26463A60-B2A6-424C-B998-D150EF84BBAA}" destId="{8D4B35CF-3A2E-384B-86E4-EF1A2C506D64}" srcOrd="3" destOrd="0" presId="urn:microsoft.com/office/officeart/2005/8/layout/process1"/>
    <dgm:cxn modelId="{AA18FBC2-9E73-C440-A1E8-259AC6EA3C75}" type="presParOf" srcId="{8D4B35CF-3A2E-384B-86E4-EF1A2C506D64}" destId="{EDCAAB66-44B7-F94C-90B8-3405261D4B5F}" srcOrd="0" destOrd="0" presId="urn:microsoft.com/office/officeart/2005/8/layout/process1"/>
    <dgm:cxn modelId="{2CD67323-5B4D-F748-8A10-4D1462A4C368}" type="presParOf" srcId="{26463A60-B2A6-424C-B998-D150EF84BBAA}" destId="{BDDB4332-C83F-C649-997D-794BEED57D8F}" srcOrd="4" destOrd="0" presId="urn:microsoft.com/office/officeart/2005/8/layout/process1"/>
    <dgm:cxn modelId="{3E88EDD4-B324-6F40-B11B-4BDA882511D3}" type="presParOf" srcId="{26463A60-B2A6-424C-B998-D150EF84BBAA}" destId="{7CA7CB15-BF4C-2542-85EB-0CE1E80CB827}" srcOrd="5" destOrd="0" presId="urn:microsoft.com/office/officeart/2005/8/layout/process1"/>
    <dgm:cxn modelId="{1EEFEC46-B5DA-BE46-ADEB-529B16F1ABDA}" type="presParOf" srcId="{7CA7CB15-BF4C-2542-85EB-0CE1E80CB827}" destId="{8CB6D41D-086F-B34A-A4E8-3B5CA11B32BF}" srcOrd="0" destOrd="0" presId="urn:microsoft.com/office/officeart/2005/8/layout/process1"/>
    <dgm:cxn modelId="{5DB692EB-5125-9649-A0C0-6415D8D08146}" type="presParOf" srcId="{26463A60-B2A6-424C-B998-D150EF84BBAA}" destId="{F66AA531-EC7D-5142-88F6-41B648EB942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CFFECD-EE75-7341-AFEC-B1477C3E013B}" type="doc">
      <dgm:prSet loTypeId="urn:microsoft.com/office/officeart/2005/8/layout/process1" loCatId="" qsTypeId="urn:microsoft.com/office/officeart/2005/8/quickstyle/simple4" qsCatId="simple" csTypeId="urn:microsoft.com/office/officeart/2005/8/colors/colorful1" csCatId="colorful" phldr="1"/>
      <dgm:spPr/>
    </dgm:pt>
    <dgm:pt modelId="{CCE25614-3EBE-154A-849B-52A6117EC082}">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3366FF"/>
        </a:solidFill>
        <a:ln>
          <a:solidFill>
            <a:srgbClr val="3366FF"/>
          </a:solidFill>
        </a:ln>
      </dgm:spPr>
      <dgm:t>
        <a:bodyPr/>
        <a:lstStyle/>
        <a:p>
          <a:r>
            <a:rPr lang="en-US" dirty="0" smtClean="0"/>
            <a:t>Build Monitoring Infrastructure</a:t>
          </a:r>
          <a:endParaRPr lang="en-US" dirty="0"/>
        </a:p>
      </dgm:t>
    </dgm:pt>
    <dgm:pt modelId="{8063485C-5EB4-CF40-9375-7659913899E8}" type="parTrans" cxnId="{DF012EA1-2E3F-9942-A8EE-AC1978EAD17A}">
      <dgm:prSet/>
      <dgm:spPr/>
      <dgm:t>
        <a:bodyPr/>
        <a:lstStyle/>
        <a:p>
          <a:endParaRPr lang="en-US"/>
        </a:p>
      </dgm:t>
    </dgm:pt>
    <dgm:pt modelId="{7DDDA041-B1C4-E745-833D-19D4249957AB}" type="sibTrans" cxnId="{DF012EA1-2E3F-9942-A8EE-AC1978EAD17A}">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04BEF362-5956-664B-AC65-E4425BAB8829}">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3366FF"/>
        </a:solidFill>
        <a:ln>
          <a:solidFill>
            <a:srgbClr val="3366FF"/>
          </a:solidFill>
        </a:ln>
      </dgm:spPr>
      <dgm:t>
        <a:bodyPr/>
        <a:lstStyle/>
        <a:p>
          <a:r>
            <a:rPr lang="en-US" dirty="0" smtClean="0"/>
            <a:t>Execute</a:t>
          </a:r>
        </a:p>
        <a:p>
          <a:r>
            <a:rPr lang="en-US" dirty="0" smtClean="0"/>
            <a:t>Autocorrelation</a:t>
          </a:r>
        </a:p>
      </dgm:t>
    </dgm:pt>
    <dgm:pt modelId="{20465B25-7C86-D840-A8F1-3EB08C776191}" type="parTrans" cxnId="{ACAD24C2-D429-1945-92AF-3B753C7CB8A4}">
      <dgm:prSet/>
      <dgm:spPr/>
      <dgm:t>
        <a:bodyPr/>
        <a:lstStyle/>
        <a:p>
          <a:endParaRPr lang="en-US"/>
        </a:p>
      </dgm:t>
    </dgm:pt>
    <dgm:pt modelId="{E08EB073-DBD9-434B-972E-0116E22F8315}" type="sibTrans" cxnId="{ACAD24C2-D429-1945-92AF-3B753C7CB8A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EF7C1728-51C0-4D42-BA75-4066E9798D52}">
      <dgm:prSet>
        <dgm:style>
          <a:lnRef idx="2">
            <a:schemeClr val="accent2">
              <a:shade val="50000"/>
            </a:schemeClr>
          </a:lnRef>
          <a:fillRef idx="1">
            <a:schemeClr val="accent2"/>
          </a:fillRef>
          <a:effectRef idx="0">
            <a:schemeClr val="accent2"/>
          </a:effectRef>
          <a:fontRef idx="minor">
            <a:schemeClr val="lt1"/>
          </a:fontRef>
        </dgm:style>
      </dgm:prSet>
      <dgm:spPr>
        <a:solidFill>
          <a:srgbClr val="3366FF"/>
        </a:solidFill>
        <a:ln>
          <a:solidFill>
            <a:srgbClr val="3366FF"/>
          </a:solidFill>
        </a:ln>
      </dgm:spPr>
      <dgm:t>
        <a:bodyPr/>
        <a:lstStyle/>
        <a:p>
          <a:r>
            <a:rPr lang="en-US" dirty="0" smtClean="0"/>
            <a:t>Flag based on </a:t>
          </a:r>
        </a:p>
        <a:p>
          <a:r>
            <a:rPr lang="en-US" dirty="0" smtClean="0"/>
            <a:t>Threshold</a:t>
          </a:r>
          <a:endParaRPr lang="en-US" dirty="0"/>
        </a:p>
      </dgm:t>
    </dgm:pt>
    <dgm:pt modelId="{9B29046A-36B8-E542-908D-141E3C688EC0}" type="sibTrans" cxnId="{0FAE0587-F512-1049-B36C-90C141DD8124}">
      <dgm:prSet/>
      <dgm:spPr/>
      <dgm:t>
        <a:bodyPr/>
        <a:lstStyle/>
        <a:p>
          <a:endParaRPr lang="en-US"/>
        </a:p>
      </dgm:t>
    </dgm:pt>
    <dgm:pt modelId="{3C1E1D0A-3762-F54A-9094-DFD128270E6C}" type="parTrans" cxnId="{0FAE0587-F512-1049-B36C-90C141DD8124}">
      <dgm:prSet/>
      <dgm:spPr/>
      <dgm:t>
        <a:bodyPr/>
        <a:lstStyle/>
        <a:p>
          <a:endParaRPr lang="en-US"/>
        </a:p>
      </dgm:t>
    </dgm:pt>
    <dgm:pt modelId="{26463A60-B2A6-424C-B998-D150EF84BBAA}" type="pres">
      <dgm:prSet presAssocID="{21CFFECD-EE75-7341-AFEC-B1477C3E013B}" presName="Name0" presStyleCnt="0">
        <dgm:presLayoutVars>
          <dgm:dir/>
          <dgm:resizeHandles val="exact"/>
        </dgm:presLayoutVars>
      </dgm:prSet>
      <dgm:spPr/>
    </dgm:pt>
    <dgm:pt modelId="{7BE2433C-1439-2A4C-826F-15C2026DB972}" type="pres">
      <dgm:prSet presAssocID="{CCE25614-3EBE-154A-849B-52A6117EC082}" presName="node" presStyleLbl="node1" presStyleIdx="0" presStyleCnt="3">
        <dgm:presLayoutVars>
          <dgm:bulletEnabled val="1"/>
        </dgm:presLayoutVars>
      </dgm:prSet>
      <dgm:spPr/>
      <dgm:t>
        <a:bodyPr/>
        <a:lstStyle/>
        <a:p>
          <a:endParaRPr lang="en-US"/>
        </a:p>
      </dgm:t>
    </dgm:pt>
    <dgm:pt modelId="{2BB93BA0-E40E-2E44-AC8A-6A9F6C8E12FD}" type="pres">
      <dgm:prSet presAssocID="{7DDDA041-B1C4-E745-833D-19D4249957AB}" presName="sibTrans" presStyleLbl="sibTrans2D1" presStyleIdx="0" presStyleCnt="2"/>
      <dgm:spPr/>
      <dgm:t>
        <a:bodyPr/>
        <a:lstStyle/>
        <a:p>
          <a:endParaRPr lang="en-US"/>
        </a:p>
      </dgm:t>
    </dgm:pt>
    <dgm:pt modelId="{85562005-2C27-2540-AB15-4B4C927EBAFF}" type="pres">
      <dgm:prSet presAssocID="{7DDDA041-B1C4-E745-833D-19D4249957AB}" presName="connectorText" presStyleLbl="sibTrans2D1" presStyleIdx="0" presStyleCnt="2"/>
      <dgm:spPr/>
      <dgm:t>
        <a:bodyPr/>
        <a:lstStyle/>
        <a:p>
          <a:endParaRPr lang="en-US"/>
        </a:p>
      </dgm:t>
    </dgm:pt>
    <dgm:pt modelId="{EA499EFF-658F-9247-B629-1D330167406B}" type="pres">
      <dgm:prSet presAssocID="{04BEF362-5956-664B-AC65-E4425BAB8829}" presName="node" presStyleLbl="node1" presStyleIdx="1" presStyleCnt="3">
        <dgm:presLayoutVars>
          <dgm:bulletEnabled val="1"/>
        </dgm:presLayoutVars>
      </dgm:prSet>
      <dgm:spPr/>
      <dgm:t>
        <a:bodyPr/>
        <a:lstStyle/>
        <a:p>
          <a:endParaRPr lang="en-US"/>
        </a:p>
      </dgm:t>
    </dgm:pt>
    <dgm:pt modelId="{8D4B35CF-3A2E-384B-86E4-EF1A2C506D64}" type="pres">
      <dgm:prSet presAssocID="{E08EB073-DBD9-434B-972E-0116E22F8315}" presName="sibTrans" presStyleLbl="sibTrans2D1" presStyleIdx="1" presStyleCnt="2"/>
      <dgm:spPr/>
      <dgm:t>
        <a:bodyPr/>
        <a:lstStyle/>
        <a:p>
          <a:endParaRPr lang="en-US"/>
        </a:p>
      </dgm:t>
    </dgm:pt>
    <dgm:pt modelId="{EDCAAB66-44B7-F94C-90B8-3405261D4B5F}" type="pres">
      <dgm:prSet presAssocID="{E08EB073-DBD9-434B-972E-0116E22F8315}" presName="connectorText" presStyleLbl="sibTrans2D1" presStyleIdx="1" presStyleCnt="2"/>
      <dgm:spPr/>
      <dgm:t>
        <a:bodyPr/>
        <a:lstStyle/>
        <a:p>
          <a:endParaRPr lang="en-US"/>
        </a:p>
      </dgm:t>
    </dgm:pt>
    <dgm:pt modelId="{F66AA531-EC7D-5142-88F6-41B648EB9429}" type="pres">
      <dgm:prSet presAssocID="{EF7C1728-51C0-4D42-BA75-4066E9798D52}" presName="node" presStyleLbl="node1" presStyleIdx="2" presStyleCnt="3">
        <dgm:presLayoutVars>
          <dgm:bulletEnabled val="1"/>
        </dgm:presLayoutVars>
      </dgm:prSet>
      <dgm:spPr/>
      <dgm:t>
        <a:bodyPr/>
        <a:lstStyle/>
        <a:p>
          <a:endParaRPr lang="en-US"/>
        </a:p>
      </dgm:t>
    </dgm:pt>
  </dgm:ptLst>
  <dgm:cxnLst>
    <dgm:cxn modelId="{5B6F0010-230C-DB41-96E3-A6E5496B61BE}" type="presOf" srcId="{E08EB073-DBD9-434B-972E-0116E22F8315}" destId="{EDCAAB66-44B7-F94C-90B8-3405261D4B5F}" srcOrd="1" destOrd="0" presId="urn:microsoft.com/office/officeart/2005/8/layout/process1"/>
    <dgm:cxn modelId="{0FAE0587-F512-1049-B36C-90C141DD8124}" srcId="{21CFFECD-EE75-7341-AFEC-B1477C3E013B}" destId="{EF7C1728-51C0-4D42-BA75-4066E9798D52}" srcOrd="2" destOrd="0" parTransId="{3C1E1D0A-3762-F54A-9094-DFD128270E6C}" sibTransId="{9B29046A-36B8-E542-908D-141E3C688EC0}"/>
    <dgm:cxn modelId="{ACAD24C2-D429-1945-92AF-3B753C7CB8A4}" srcId="{21CFFECD-EE75-7341-AFEC-B1477C3E013B}" destId="{04BEF362-5956-664B-AC65-E4425BAB8829}" srcOrd="1" destOrd="0" parTransId="{20465B25-7C86-D840-A8F1-3EB08C776191}" sibTransId="{E08EB073-DBD9-434B-972E-0116E22F8315}"/>
    <dgm:cxn modelId="{DF012EA1-2E3F-9942-A8EE-AC1978EAD17A}" srcId="{21CFFECD-EE75-7341-AFEC-B1477C3E013B}" destId="{CCE25614-3EBE-154A-849B-52A6117EC082}" srcOrd="0" destOrd="0" parTransId="{8063485C-5EB4-CF40-9375-7659913899E8}" sibTransId="{7DDDA041-B1C4-E745-833D-19D4249957AB}"/>
    <dgm:cxn modelId="{354E9EC6-E69B-1B43-8703-41C14CFA7494}" type="presOf" srcId="{EF7C1728-51C0-4D42-BA75-4066E9798D52}" destId="{F66AA531-EC7D-5142-88F6-41B648EB9429}" srcOrd="0" destOrd="0" presId="urn:microsoft.com/office/officeart/2005/8/layout/process1"/>
    <dgm:cxn modelId="{ABCD57A6-5AFC-C24C-96F4-0B1B341FA197}" type="presOf" srcId="{21CFFECD-EE75-7341-AFEC-B1477C3E013B}" destId="{26463A60-B2A6-424C-B998-D150EF84BBAA}" srcOrd="0" destOrd="0" presId="urn:microsoft.com/office/officeart/2005/8/layout/process1"/>
    <dgm:cxn modelId="{14614EBD-353A-B146-ABF4-AB400582925E}" type="presOf" srcId="{04BEF362-5956-664B-AC65-E4425BAB8829}" destId="{EA499EFF-658F-9247-B629-1D330167406B}" srcOrd="0" destOrd="0" presId="urn:microsoft.com/office/officeart/2005/8/layout/process1"/>
    <dgm:cxn modelId="{046316D7-C1BB-A34A-97A7-33A2CCC85CEC}" type="presOf" srcId="{CCE25614-3EBE-154A-849B-52A6117EC082}" destId="{7BE2433C-1439-2A4C-826F-15C2026DB972}" srcOrd="0" destOrd="0" presId="urn:microsoft.com/office/officeart/2005/8/layout/process1"/>
    <dgm:cxn modelId="{392EE8A8-B5D3-AB42-9EE1-16D5BCF7A79E}" type="presOf" srcId="{7DDDA041-B1C4-E745-833D-19D4249957AB}" destId="{85562005-2C27-2540-AB15-4B4C927EBAFF}" srcOrd="1" destOrd="0" presId="urn:microsoft.com/office/officeart/2005/8/layout/process1"/>
    <dgm:cxn modelId="{4195A281-42A0-4045-9E74-872EEE8B91B6}" type="presOf" srcId="{E08EB073-DBD9-434B-972E-0116E22F8315}" destId="{8D4B35CF-3A2E-384B-86E4-EF1A2C506D64}" srcOrd="0" destOrd="0" presId="urn:microsoft.com/office/officeart/2005/8/layout/process1"/>
    <dgm:cxn modelId="{5747A729-438C-2E49-9E6A-4434645D83FB}" type="presOf" srcId="{7DDDA041-B1C4-E745-833D-19D4249957AB}" destId="{2BB93BA0-E40E-2E44-AC8A-6A9F6C8E12FD}" srcOrd="0" destOrd="0" presId="urn:microsoft.com/office/officeart/2005/8/layout/process1"/>
    <dgm:cxn modelId="{906C9136-7FFB-6948-9031-2FC6209AD6D8}" type="presParOf" srcId="{26463A60-B2A6-424C-B998-D150EF84BBAA}" destId="{7BE2433C-1439-2A4C-826F-15C2026DB972}" srcOrd="0" destOrd="0" presId="urn:microsoft.com/office/officeart/2005/8/layout/process1"/>
    <dgm:cxn modelId="{1F667D7F-ABD3-0B42-B42C-4E0886DE7B9A}" type="presParOf" srcId="{26463A60-B2A6-424C-B998-D150EF84BBAA}" destId="{2BB93BA0-E40E-2E44-AC8A-6A9F6C8E12FD}" srcOrd="1" destOrd="0" presId="urn:microsoft.com/office/officeart/2005/8/layout/process1"/>
    <dgm:cxn modelId="{53F9ED18-8A7B-4142-B1C2-0CF91BC2B89E}" type="presParOf" srcId="{2BB93BA0-E40E-2E44-AC8A-6A9F6C8E12FD}" destId="{85562005-2C27-2540-AB15-4B4C927EBAFF}" srcOrd="0" destOrd="0" presId="urn:microsoft.com/office/officeart/2005/8/layout/process1"/>
    <dgm:cxn modelId="{47C34AAB-7F92-7C4F-B12E-AC11D28A72F7}" type="presParOf" srcId="{26463A60-B2A6-424C-B998-D150EF84BBAA}" destId="{EA499EFF-658F-9247-B629-1D330167406B}" srcOrd="2" destOrd="0" presId="urn:microsoft.com/office/officeart/2005/8/layout/process1"/>
    <dgm:cxn modelId="{BB7DACFA-FF63-834C-AB49-A92B540A11BB}" type="presParOf" srcId="{26463A60-B2A6-424C-B998-D150EF84BBAA}" destId="{8D4B35CF-3A2E-384B-86E4-EF1A2C506D64}" srcOrd="3" destOrd="0" presId="urn:microsoft.com/office/officeart/2005/8/layout/process1"/>
    <dgm:cxn modelId="{698BC655-9DE1-6742-9300-E0D28FD63E35}" type="presParOf" srcId="{8D4B35CF-3A2E-384B-86E4-EF1A2C506D64}" destId="{EDCAAB66-44B7-F94C-90B8-3405261D4B5F}" srcOrd="0" destOrd="0" presId="urn:microsoft.com/office/officeart/2005/8/layout/process1"/>
    <dgm:cxn modelId="{2FF4C12B-4E7E-8D41-9D72-024FD33B0BA3}" type="presParOf" srcId="{26463A60-B2A6-424C-B998-D150EF84BBAA}" destId="{F66AA531-EC7D-5142-88F6-41B648EB9429}"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CFFECD-EE75-7341-AFEC-B1477C3E013B}" type="doc">
      <dgm:prSet loTypeId="urn:microsoft.com/office/officeart/2005/8/layout/process1" loCatId="" qsTypeId="urn:microsoft.com/office/officeart/2005/8/quickstyle/simple4" qsCatId="simple" csTypeId="urn:microsoft.com/office/officeart/2005/8/colors/colorful1" csCatId="colorful" phldr="1"/>
      <dgm:spPr/>
    </dgm:pt>
    <dgm:pt modelId="{CCE25614-3EBE-154A-849B-52A6117EC08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Instrument Application for Metric Collection</a:t>
          </a:r>
          <a:endParaRPr lang="en-US" dirty="0"/>
        </a:p>
      </dgm:t>
    </dgm:pt>
    <dgm:pt modelId="{8063485C-5EB4-CF40-9375-7659913899E8}" type="parTrans" cxnId="{DF012EA1-2E3F-9942-A8EE-AC1978EAD17A}">
      <dgm:prSet/>
      <dgm:spPr/>
      <dgm:t>
        <a:bodyPr/>
        <a:lstStyle/>
        <a:p>
          <a:endParaRPr lang="en-US"/>
        </a:p>
      </dgm:t>
    </dgm:pt>
    <dgm:pt modelId="{7DDDA041-B1C4-E745-833D-19D4249957AB}" type="sibTrans" cxnId="{DF012EA1-2E3F-9942-A8EE-AC1978EAD17A}">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04BEF362-5956-664B-AC65-E4425BAB8829}">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Build Normal Behavior Model</a:t>
          </a:r>
          <a:endParaRPr lang="en-US" dirty="0"/>
        </a:p>
      </dgm:t>
    </dgm:pt>
    <dgm:pt modelId="{20465B25-7C86-D840-A8F1-3EB08C776191}" type="parTrans" cxnId="{ACAD24C2-D429-1945-92AF-3B753C7CB8A4}">
      <dgm:prSet/>
      <dgm:spPr/>
      <dgm:t>
        <a:bodyPr/>
        <a:lstStyle/>
        <a:p>
          <a:endParaRPr lang="en-US"/>
        </a:p>
      </dgm:t>
    </dgm:pt>
    <dgm:pt modelId="{E08EB073-DBD9-434B-972E-0116E22F8315}" type="sibTrans" cxnId="{ACAD24C2-D429-1945-92AF-3B753C7CB8A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6686ADEF-10DB-A648-9D90-EADE236C9D9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Find Suspicious</a:t>
          </a:r>
        </a:p>
        <a:p>
          <a:r>
            <a:rPr lang="en-US" dirty="0" smtClean="0"/>
            <a:t>Metrics</a:t>
          </a:r>
          <a:endParaRPr lang="en-US" dirty="0"/>
        </a:p>
      </dgm:t>
    </dgm:pt>
    <dgm:pt modelId="{F15E84A8-49A2-EF40-BF5E-3ABCEE04F047}" type="parTrans" cxnId="{F42DEABB-11EF-2741-9CA0-5E23CFB77990}">
      <dgm:prSet/>
      <dgm:spPr/>
      <dgm:t>
        <a:bodyPr/>
        <a:lstStyle/>
        <a:p>
          <a:endParaRPr lang="en-US"/>
        </a:p>
      </dgm:t>
    </dgm:pt>
    <dgm:pt modelId="{C637ECB2-247C-8F4C-8C19-86DF09F9FCDB}" type="sibTrans" cxnId="{F42DEABB-11EF-2741-9CA0-5E23CFB7799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EF7C1728-51C0-4D42-BA75-4066E9798D52}">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Find Code Region Corresponding to Suspicious Metrics</a:t>
          </a:r>
          <a:endParaRPr lang="en-US" dirty="0"/>
        </a:p>
      </dgm:t>
    </dgm:pt>
    <dgm:pt modelId="{3C1E1D0A-3762-F54A-9094-DFD128270E6C}" type="parTrans" cxnId="{0FAE0587-F512-1049-B36C-90C141DD8124}">
      <dgm:prSet/>
      <dgm:spPr/>
      <dgm:t>
        <a:bodyPr/>
        <a:lstStyle/>
        <a:p>
          <a:endParaRPr lang="en-US"/>
        </a:p>
      </dgm:t>
    </dgm:pt>
    <dgm:pt modelId="{9B29046A-36B8-E542-908D-141E3C688EC0}" type="sibTrans" cxnId="{0FAE0587-F512-1049-B36C-90C141DD8124}">
      <dgm:prSet/>
      <dgm:spPr/>
      <dgm:t>
        <a:bodyPr/>
        <a:lstStyle/>
        <a:p>
          <a:endParaRPr lang="en-US"/>
        </a:p>
      </dgm:t>
    </dgm:pt>
    <dgm:pt modelId="{26463A60-B2A6-424C-B998-D150EF84BBAA}" type="pres">
      <dgm:prSet presAssocID="{21CFFECD-EE75-7341-AFEC-B1477C3E013B}" presName="Name0" presStyleCnt="0">
        <dgm:presLayoutVars>
          <dgm:dir/>
          <dgm:resizeHandles val="exact"/>
        </dgm:presLayoutVars>
      </dgm:prSet>
      <dgm:spPr/>
    </dgm:pt>
    <dgm:pt modelId="{7BE2433C-1439-2A4C-826F-15C2026DB972}" type="pres">
      <dgm:prSet presAssocID="{CCE25614-3EBE-154A-849B-52A6117EC082}" presName="node" presStyleLbl="node1" presStyleIdx="0" presStyleCnt="4">
        <dgm:presLayoutVars>
          <dgm:bulletEnabled val="1"/>
        </dgm:presLayoutVars>
      </dgm:prSet>
      <dgm:spPr/>
      <dgm:t>
        <a:bodyPr/>
        <a:lstStyle/>
        <a:p>
          <a:endParaRPr lang="en-US"/>
        </a:p>
      </dgm:t>
    </dgm:pt>
    <dgm:pt modelId="{2BB93BA0-E40E-2E44-AC8A-6A9F6C8E12FD}" type="pres">
      <dgm:prSet presAssocID="{7DDDA041-B1C4-E745-833D-19D4249957AB}" presName="sibTrans" presStyleLbl="sibTrans2D1" presStyleIdx="0" presStyleCnt="3"/>
      <dgm:spPr/>
      <dgm:t>
        <a:bodyPr/>
        <a:lstStyle/>
        <a:p>
          <a:endParaRPr lang="en-US"/>
        </a:p>
      </dgm:t>
    </dgm:pt>
    <dgm:pt modelId="{85562005-2C27-2540-AB15-4B4C927EBAFF}" type="pres">
      <dgm:prSet presAssocID="{7DDDA041-B1C4-E745-833D-19D4249957AB}" presName="connectorText" presStyleLbl="sibTrans2D1" presStyleIdx="0" presStyleCnt="3"/>
      <dgm:spPr/>
      <dgm:t>
        <a:bodyPr/>
        <a:lstStyle/>
        <a:p>
          <a:endParaRPr lang="en-US"/>
        </a:p>
      </dgm:t>
    </dgm:pt>
    <dgm:pt modelId="{EA499EFF-658F-9247-B629-1D330167406B}" type="pres">
      <dgm:prSet presAssocID="{04BEF362-5956-664B-AC65-E4425BAB8829}" presName="node" presStyleLbl="node1" presStyleIdx="1" presStyleCnt="4">
        <dgm:presLayoutVars>
          <dgm:bulletEnabled val="1"/>
        </dgm:presLayoutVars>
      </dgm:prSet>
      <dgm:spPr/>
      <dgm:t>
        <a:bodyPr/>
        <a:lstStyle/>
        <a:p>
          <a:endParaRPr lang="en-US"/>
        </a:p>
      </dgm:t>
    </dgm:pt>
    <dgm:pt modelId="{8D4B35CF-3A2E-384B-86E4-EF1A2C506D64}" type="pres">
      <dgm:prSet presAssocID="{E08EB073-DBD9-434B-972E-0116E22F8315}" presName="sibTrans" presStyleLbl="sibTrans2D1" presStyleIdx="1" presStyleCnt="3"/>
      <dgm:spPr/>
      <dgm:t>
        <a:bodyPr/>
        <a:lstStyle/>
        <a:p>
          <a:endParaRPr lang="en-US"/>
        </a:p>
      </dgm:t>
    </dgm:pt>
    <dgm:pt modelId="{EDCAAB66-44B7-F94C-90B8-3405261D4B5F}" type="pres">
      <dgm:prSet presAssocID="{E08EB073-DBD9-434B-972E-0116E22F8315}" presName="connectorText" presStyleLbl="sibTrans2D1" presStyleIdx="1" presStyleCnt="3"/>
      <dgm:spPr/>
      <dgm:t>
        <a:bodyPr/>
        <a:lstStyle/>
        <a:p>
          <a:endParaRPr lang="en-US"/>
        </a:p>
      </dgm:t>
    </dgm:pt>
    <dgm:pt modelId="{BDDB4332-C83F-C649-997D-794BEED57D8F}" type="pres">
      <dgm:prSet presAssocID="{6686ADEF-10DB-A648-9D90-EADE236C9D93}" presName="node" presStyleLbl="node1" presStyleIdx="2" presStyleCnt="4">
        <dgm:presLayoutVars>
          <dgm:bulletEnabled val="1"/>
        </dgm:presLayoutVars>
      </dgm:prSet>
      <dgm:spPr/>
      <dgm:t>
        <a:bodyPr/>
        <a:lstStyle/>
        <a:p>
          <a:endParaRPr lang="en-US"/>
        </a:p>
      </dgm:t>
    </dgm:pt>
    <dgm:pt modelId="{7CA7CB15-BF4C-2542-85EB-0CE1E80CB827}" type="pres">
      <dgm:prSet presAssocID="{C637ECB2-247C-8F4C-8C19-86DF09F9FCDB}" presName="sibTrans" presStyleLbl="sibTrans2D1" presStyleIdx="2" presStyleCnt="3"/>
      <dgm:spPr/>
      <dgm:t>
        <a:bodyPr/>
        <a:lstStyle/>
        <a:p>
          <a:endParaRPr lang="en-US"/>
        </a:p>
      </dgm:t>
    </dgm:pt>
    <dgm:pt modelId="{8CB6D41D-086F-B34A-A4E8-3B5CA11B32BF}" type="pres">
      <dgm:prSet presAssocID="{C637ECB2-247C-8F4C-8C19-86DF09F9FCDB}" presName="connectorText" presStyleLbl="sibTrans2D1" presStyleIdx="2" presStyleCnt="3"/>
      <dgm:spPr/>
      <dgm:t>
        <a:bodyPr/>
        <a:lstStyle/>
        <a:p>
          <a:endParaRPr lang="en-US"/>
        </a:p>
      </dgm:t>
    </dgm:pt>
    <dgm:pt modelId="{F66AA531-EC7D-5142-88F6-41B648EB9429}" type="pres">
      <dgm:prSet presAssocID="{EF7C1728-51C0-4D42-BA75-4066E9798D52}" presName="node" presStyleLbl="node1" presStyleIdx="3" presStyleCnt="4">
        <dgm:presLayoutVars>
          <dgm:bulletEnabled val="1"/>
        </dgm:presLayoutVars>
      </dgm:prSet>
      <dgm:spPr/>
      <dgm:t>
        <a:bodyPr/>
        <a:lstStyle/>
        <a:p>
          <a:endParaRPr lang="en-US"/>
        </a:p>
      </dgm:t>
    </dgm:pt>
  </dgm:ptLst>
  <dgm:cxnLst>
    <dgm:cxn modelId="{ACAD24C2-D429-1945-92AF-3B753C7CB8A4}" srcId="{21CFFECD-EE75-7341-AFEC-B1477C3E013B}" destId="{04BEF362-5956-664B-AC65-E4425BAB8829}" srcOrd="1" destOrd="0" parTransId="{20465B25-7C86-D840-A8F1-3EB08C776191}" sibTransId="{E08EB073-DBD9-434B-972E-0116E22F8315}"/>
    <dgm:cxn modelId="{E9726E82-09A3-C945-83A0-E201797B85B2}" type="presOf" srcId="{6686ADEF-10DB-A648-9D90-EADE236C9D93}" destId="{BDDB4332-C83F-C649-997D-794BEED57D8F}" srcOrd="0" destOrd="0" presId="urn:microsoft.com/office/officeart/2005/8/layout/process1"/>
    <dgm:cxn modelId="{42D5B890-3240-1E42-AE4C-1C6F0BD21342}" type="presOf" srcId="{E08EB073-DBD9-434B-972E-0116E22F8315}" destId="{8D4B35CF-3A2E-384B-86E4-EF1A2C506D64}" srcOrd="0" destOrd="0" presId="urn:microsoft.com/office/officeart/2005/8/layout/process1"/>
    <dgm:cxn modelId="{0FAE0587-F512-1049-B36C-90C141DD8124}" srcId="{21CFFECD-EE75-7341-AFEC-B1477C3E013B}" destId="{EF7C1728-51C0-4D42-BA75-4066E9798D52}" srcOrd="3" destOrd="0" parTransId="{3C1E1D0A-3762-F54A-9094-DFD128270E6C}" sibTransId="{9B29046A-36B8-E542-908D-141E3C688EC0}"/>
    <dgm:cxn modelId="{B29F012C-63FF-144C-B668-4F858A33154E}" type="presOf" srcId="{C637ECB2-247C-8F4C-8C19-86DF09F9FCDB}" destId="{8CB6D41D-086F-B34A-A4E8-3B5CA11B32BF}" srcOrd="1" destOrd="0" presId="urn:microsoft.com/office/officeart/2005/8/layout/process1"/>
    <dgm:cxn modelId="{F6D31183-F6AE-C44B-9641-F42827E710E1}" type="presOf" srcId="{EF7C1728-51C0-4D42-BA75-4066E9798D52}" destId="{F66AA531-EC7D-5142-88F6-41B648EB9429}" srcOrd="0" destOrd="0" presId="urn:microsoft.com/office/officeart/2005/8/layout/process1"/>
    <dgm:cxn modelId="{F42DEABB-11EF-2741-9CA0-5E23CFB77990}" srcId="{21CFFECD-EE75-7341-AFEC-B1477C3E013B}" destId="{6686ADEF-10DB-A648-9D90-EADE236C9D93}" srcOrd="2" destOrd="0" parTransId="{F15E84A8-49A2-EF40-BF5E-3ABCEE04F047}" sibTransId="{C637ECB2-247C-8F4C-8C19-86DF09F9FCDB}"/>
    <dgm:cxn modelId="{DF012EA1-2E3F-9942-A8EE-AC1978EAD17A}" srcId="{21CFFECD-EE75-7341-AFEC-B1477C3E013B}" destId="{CCE25614-3EBE-154A-849B-52A6117EC082}" srcOrd="0" destOrd="0" parTransId="{8063485C-5EB4-CF40-9375-7659913899E8}" sibTransId="{7DDDA041-B1C4-E745-833D-19D4249957AB}"/>
    <dgm:cxn modelId="{D0FC6B4F-454B-9C46-8364-45D005704EF3}" type="presOf" srcId="{04BEF362-5956-664B-AC65-E4425BAB8829}" destId="{EA499EFF-658F-9247-B629-1D330167406B}" srcOrd="0" destOrd="0" presId="urn:microsoft.com/office/officeart/2005/8/layout/process1"/>
    <dgm:cxn modelId="{E9DEAA37-91DF-544F-BB19-C8E7784F531E}" type="presOf" srcId="{7DDDA041-B1C4-E745-833D-19D4249957AB}" destId="{85562005-2C27-2540-AB15-4B4C927EBAFF}" srcOrd="1" destOrd="0" presId="urn:microsoft.com/office/officeart/2005/8/layout/process1"/>
    <dgm:cxn modelId="{74F9C327-99B6-304E-958D-092FD28D88BD}" type="presOf" srcId="{7DDDA041-B1C4-E745-833D-19D4249957AB}" destId="{2BB93BA0-E40E-2E44-AC8A-6A9F6C8E12FD}" srcOrd="0" destOrd="0" presId="urn:microsoft.com/office/officeart/2005/8/layout/process1"/>
    <dgm:cxn modelId="{AA0941E0-07EE-1441-BF1A-705AAA4025F3}" type="presOf" srcId="{CCE25614-3EBE-154A-849B-52A6117EC082}" destId="{7BE2433C-1439-2A4C-826F-15C2026DB972}" srcOrd="0" destOrd="0" presId="urn:microsoft.com/office/officeart/2005/8/layout/process1"/>
    <dgm:cxn modelId="{7B4DC726-CE49-8849-8A8E-B725F1849EAA}" type="presOf" srcId="{21CFFECD-EE75-7341-AFEC-B1477C3E013B}" destId="{26463A60-B2A6-424C-B998-D150EF84BBAA}" srcOrd="0" destOrd="0" presId="urn:microsoft.com/office/officeart/2005/8/layout/process1"/>
    <dgm:cxn modelId="{38A6ABBA-BB21-E941-9915-F31CFD719CE9}" type="presOf" srcId="{C637ECB2-247C-8F4C-8C19-86DF09F9FCDB}" destId="{7CA7CB15-BF4C-2542-85EB-0CE1E80CB827}" srcOrd="0" destOrd="0" presId="urn:microsoft.com/office/officeart/2005/8/layout/process1"/>
    <dgm:cxn modelId="{4D24BABF-40DE-7A47-8255-AC2227DF792A}" type="presOf" srcId="{E08EB073-DBD9-434B-972E-0116E22F8315}" destId="{EDCAAB66-44B7-F94C-90B8-3405261D4B5F}" srcOrd="1" destOrd="0" presId="urn:microsoft.com/office/officeart/2005/8/layout/process1"/>
    <dgm:cxn modelId="{03D4E762-D041-AD4F-84D1-C76AD8AF2215}" type="presParOf" srcId="{26463A60-B2A6-424C-B998-D150EF84BBAA}" destId="{7BE2433C-1439-2A4C-826F-15C2026DB972}" srcOrd="0" destOrd="0" presId="urn:microsoft.com/office/officeart/2005/8/layout/process1"/>
    <dgm:cxn modelId="{D948088E-7EBE-2F46-A911-A4CF158B8FBF}" type="presParOf" srcId="{26463A60-B2A6-424C-B998-D150EF84BBAA}" destId="{2BB93BA0-E40E-2E44-AC8A-6A9F6C8E12FD}" srcOrd="1" destOrd="0" presId="urn:microsoft.com/office/officeart/2005/8/layout/process1"/>
    <dgm:cxn modelId="{FAA4FCCB-3594-DF47-BA1B-8740101BE5C1}" type="presParOf" srcId="{2BB93BA0-E40E-2E44-AC8A-6A9F6C8E12FD}" destId="{85562005-2C27-2540-AB15-4B4C927EBAFF}" srcOrd="0" destOrd="0" presId="urn:microsoft.com/office/officeart/2005/8/layout/process1"/>
    <dgm:cxn modelId="{716751E7-6956-0241-9FE2-CAAECCC239DC}" type="presParOf" srcId="{26463A60-B2A6-424C-B998-D150EF84BBAA}" destId="{EA499EFF-658F-9247-B629-1D330167406B}" srcOrd="2" destOrd="0" presId="urn:microsoft.com/office/officeart/2005/8/layout/process1"/>
    <dgm:cxn modelId="{35DC60A7-9317-5245-AC6B-E04633B76FEB}" type="presParOf" srcId="{26463A60-B2A6-424C-B998-D150EF84BBAA}" destId="{8D4B35CF-3A2E-384B-86E4-EF1A2C506D64}" srcOrd="3" destOrd="0" presId="urn:microsoft.com/office/officeart/2005/8/layout/process1"/>
    <dgm:cxn modelId="{1E2527ED-A1DE-814B-8EB6-7371120AD14C}" type="presParOf" srcId="{8D4B35CF-3A2E-384B-86E4-EF1A2C506D64}" destId="{EDCAAB66-44B7-F94C-90B8-3405261D4B5F}" srcOrd="0" destOrd="0" presId="urn:microsoft.com/office/officeart/2005/8/layout/process1"/>
    <dgm:cxn modelId="{EC3AD9F3-B180-F44E-BFDC-40C0C8C68991}" type="presParOf" srcId="{26463A60-B2A6-424C-B998-D150EF84BBAA}" destId="{BDDB4332-C83F-C649-997D-794BEED57D8F}" srcOrd="4" destOrd="0" presId="urn:microsoft.com/office/officeart/2005/8/layout/process1"/>
    <dgm:cxn modelId="{3AD0888F-2CFA-D94C-98D1-7AF55D564EC7}" type="presParOf" srcId="{26463A60-B2A6-424C-B998-D150EF84BBAA}" destId="{7CA7CB15-BF4C-2542-85EB-0CE1E80CB827}" srcOrd="5" destOrd="0" presId="urn:microsoft.com/office/officeart/2005/8/layout/process1"/>
    <dgm:cxn modelId="{0DC7F41B-7FED-0A42-B0A2-53A2FB4AC354}" type="presParOf" srcId="{7CA7CB15-BF4C-2542-85EB-0CE1E80CB827}" destId="{8CB6D41D-086F-B34A-A4E8-3B5CA11B32BF}" srcOrd="0" destOrd="0" presId="urn:microsoft.com/office/officeart/2005/8/layout/process1"/>
    <dgm:cxn modelId="{87F33DD7-2542-BA49-BEA3-1B76FFD47888}" type="presParOf" srcId="{26463A60-B2A6-424C-B998-D150EF84BBAA}" destId="{F66AA531-EC7D-5142-88F6-41B648EB9429}"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39DFC-B85D-A548-BFEF-3D93A9D3D268}">
      <dsp:nvSpPr>
        <dsp:cNvPr id="0" name=""/>
        <dsp:cNvSpPr/>
      </dsp:nvSpPr>
      <dsp:spPr>
        <a:xfrm>
          <a:off x="3259" y="603297"/>
          <a:ext cx="1425054" cy="105543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smtClean="0"/>
            <a:t>Testing </a:t>
          </a:r>
        </a:p>
        <a:p>
          <a:pPr lvl="0" algn="ctr" defTabSz="622300">
            <a:lnSpc>
              <a:spcPct val="90000"/>
            </a:lnSpc>
            <a:spcBef>
              <a:spcPct val="0"/>
            </a:spcBef>
            <a:spcAft>
              <a:spcPct val="35000"/>
            </a:spcAft>
          </a:pPr>
          <a:r>
            <a:rPr lang="en-US" sz="1400" kern="1200" dirty="0" smtClean="0"/>
            <a:t>and Characterization</a:t>
          </a: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34171" y="634209"/>
        <a:ext cx="1363230" cy="993606"/>
      </dsp:txXfrm>
    </dsp:sp>
    <dsp:sp modelId="{BCB1D710-88BC-5A48-89BB-D6ADFAF380D6}">
      <dsp:nvSpPr>
        <dsp:cNvPr id="0" name=""/>
        <dsp:cNvSpPr/>
      </dsp:nvSpPr>
      <dsp:spPr>
        <a:xfrm>
          <a:off x="1570818" y="954305"/>
          <a:ext cx="302111" cy="35341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70818" y="1024988"/>
        <a:ext cx="211478" cy="212047"/>
      </dsp:txXfrm>
    </dsp:sp>
    <dsp:sp modelId="{070C245C-F3C4-D14F-B2E6-D24E7EC0BDC9}">
      <dsp:nvSpPr>
        <dsp:cNvPr id="0" name=""/>
        <dsp:cNvSpPr/>
      </dsp:nvSpPr>
      <dsp:spPr>
        <a:xfrm>
          <a:off x="1998335" y="603297"/>
          <a:ext cx="1425054" cy="105543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Error Detection</a:t>
          </a:r>
          <a:endParaRPr lang="en-US" sz="1400" kern="1200" dirty="0"/>
        </a:p>
      </dsp:txBody>
      <dsp:txXfrm>
        <a:off x="2029247" y="634209"/>
        <a:ext cx="1363230" cy="993606"/>
      </dsp:txXfrm>
    </dsp:sp>
    <dsp:sp modelId="{ADC3EA3A-6C53-9442-9E87-F8CA3B8A59C0}">
      <dsp:nvSpPr>
        <dsp:cNvPr id="0" name=""/>
        <dsp:cNvSpPr/>
      </dsp:nvSpPr>
      <dsp:spPr>
        <a:xfrm>
          <a:off x="3565894" y="954305"/>
          <a:ext cx="302111" cy="35341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565894" y="1024988"/>
        <a:ext cx="211478" cy="212047"/>
      </dsp:txXfrm>
    </dsp:sp>
    <dsp:sp modelId="{1264884A-FD77-354F-8302-E93AD9CE5698}">
      <dsp:nvSpPr>
        <dsp:cNvPr id="0" name=""/>
        <dsp:cNvSpPr/>
      </dsp:nvSpPr>
      <dsp:spPr>
        <a:xfrm>
          <a:off x="3993410" y="603297"/>
          <a:ext cx="1425054" cy="105543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Problem Localization</a:t>
          </a:r>
          <a:endParaRPr lang="en-US" sz="1400" kern="1200" dirty="0"/>
        </a:p>
      </dsp:txBody>
      <dsp:txXfrm>
        <a:off x="4024322" y="634209"/>
        <a:ext cx="1363230" cy="993606"/>
      </dsp:txXfrm>
    </dsp:sp>
    <dsp:sp modelId="{51782B59-F7C5-F244-994D-C6EB01DD7D26}">
      <dsp:nvSpPr>
        <dsp:cNvPr id="0" name=""/>
        <dsp:cNvSpPr/>
      </dsp:nvSpPr>
      <dsp:spPr>
        <a:xfrm>
          <a:off x="5560970" y="954305"/>
          <a:ext cx="302111" cy="35341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560970" y="1024988"/>
        <a:ext cx="211478" cy="212047"/>
      </dsp:txXfrm>
    </dsp:sp>
    <dsp:sp modelId="{AB225BAC-A56B-284D-9768-C9B3B4EC82F1}">
      <dsp:nvSpPr>
        <dsp:cNvPr id="0" name=""/>
        <dsp:cNvSpPr/>
      </dsp:nvSpPr>
      <dsp:spPr>
        <a:xfrm>
          <a:off x="5988486" y="603297"/>
          <a:ext cx="1425054" cy="1055430"/>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Failure Recovery</a:t>
          </a:r>
          <a:endParaRPr lang="en-US" sz="1400" kern="1200" dirty="0"/>
        </a:p>
      </dsp:txBody>
      <dsp:txXfrm>
        <a:off x="6019398" y="634209"/>
        <a:ext cx="1363230" cy="993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B7955-EFFB-D64D-AF45-2B9E046C328B}">
      <dsp:nvSpPr>
        <dsp:cNvPr id="0" name=""/>
        <dsp:cNvSpPr/>
      </dsp:nvSpPr>
      <dsp:spPr>
        <a:xfrm>
          <a:off x="610377" y="378015"/>
          <a:ext cx="7507897" cy="15021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748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FF0000"/>
              </a:solidFill>
            </a:rPr>
            <a:t>CONFGUAGE – Characterization and Detection of Configuration Problems</a:t>
          </a:r>
          <a:endParaRPr lang="en-US" sz="16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Motivation</a:t>
          </a:r>
          <a:endParaRPr lang="en-US" sz="1400" kern="1200" dirty="0">
            <a:solidFill>
              <a:srgbClr val="0000FF"/>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Java EE Server Overview</a:t>
          </a:r>
        </a:p>
        <a:p>
          <a:pPr marL="114300" lvl="1" indent="-114300" algn="l" defTabSz="622300">
            <a:lnSpc>
              <a:spcPct val="90000"/>
            </a:lnSpc>
            <a:spcBef>
              <a:spcPct val="0"/>
            </a:spcBef>
            <a:spcAft>
              <a:spcPct val="15000"/>
            </a:spcAft>
            <a:buChar char="••"/>
          </a:pPr>
          <a:r>
            <a:rPr lang="en-US" sz="1400" kern="1200" dirty="0" smtClean="0">
              <a:solidFill>
                <a:srgbClr val="0000FF"/>
              </a:solidFill>
            </a:rPr>
            <a:t>Failure Classification Methodology</a:t>
          </a:r>
        </a:p>
        <a:p>
          <a:pPr marL="114300" lvl="1" indent="-114300" algn="l" defTabSz="622300">
            <a:lnSpc>
              <a:spcPct val="90000"/>
            </a:lnSpc>
            <a:spcBef>
              <a:spcPct val="0"/>
            </a:spcBef>
            <a:spcAft>
              <a:spcPct val="15000"/>
            </a:spcAft>
            <a:buChar char="••"/>
          </a:pPr>
          <a:r>
            <a:rPr lang="en-US" sz="1400" kern="1200" dirty="0" smtClean="0">
              <a:solidFill>
                <a:srgbClr val="0000FF"/>
              </a:solidFill>
            </a:rPr>
            <a:t>Fault-Injector</a:t>
          </a:r>
        </a:p>
        <a:p>
          <a:pPr marL="114300" lvl="1" indent="-114300" algn="l" defTabSz="622300">
            <a:lnSpc>
              <a:spcPct val="90000"/>
            </a:lnSpc>
            <a:spcBef>
              <a:spcPct val="0"/>
            </a:spcBef>
            <a:spcAft>
              <a:spcPct val="15000"/>
            </a:spcAft>
            <a:buChar char="••"/>
          </a:pPr>
          <a:r>
            <a:rPr lang="en-US" sz="1400" kern="1200" dirty="0" smtClean="0">
              <a:solidFill>
                <a:srgbClr val="0000FF"/>
              </a:solidFill>
            </a:rPr>
            <a:t>Discussion</a:t>
          </a:r>
        </a:p>
      </dsp:txBody>
      <dsp:txXfrm>
        <a:off x="610377" y="378015"/>
        <a:ext cx="7507897" cy="1502185"/>
      </dsp:txXfrm>
    </dsp:sp>
    <dsp:sp modelId="{B167CC88-8ACC-8F41-9263-1860CAFAA405}">
      <dsp:nvSpPr>
        <dsp:cNvPr id="0" name=""/>
        <dsp:cNvSpPr/>
      </dsp:nvSpPr>
      <dsp:spPr>
        <a:xfrm>
          <a:off x="502147" y="161033"/>
          <a:ext cx="1051529" cy="1577294"/>
        </a:xfrm>
        <a:prstGeom prst="rect">
          <a:avLst/>
        </a:prstGeom>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1000" r="-2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F0813-E446-3D43-8A00-03A90689193D}">
      <dsp:nvSpPr>
        <dsp:cNvPr id="0" name=""/>
        <dsp:cNvSpPr/>
      </dsp:nvSpPr>
      <dsp:spPr>
        <a:xfrm>
          <a:off x="620808" y="2269099"/>
          <a:ext cx="7492226" cy="15021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748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FF0000"/>
              </a:solidFill>
            </a:rPr>
            <a:t>GRIFFIN – Detection of Duplicate Requests for Performance Problems</a:t>
          </a:r>
          <a:endParaRPr lang="en-US" sz="16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Motivation</a:t>
          </a:r>
          <a:endParaRPr lang="en-US" sz="1400" kern="1200" dirty="0">
            <a:solidFill>
              <a:srgbClr val="0000FF"/>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Root Causes</a:t>
          </a:r>
        </a:p>
        <a:p>
          <a:pPr marL="114300" lvl="1" indent="-114300" algn="l" defTabSz="622300">
            <a:lnSpc>
              <a:spcPct val="90000"/>
            </a:lnSpc>
            <a:spcBef>
              <a:spcPct val="0"/>
            </a:spcBef>
            <a:spcAft>
              <a:spcPct val="15000"/>
            </a:spcAft>
            <a:buChar char="••"/>
          </a:pPr>
          <a:r>
            <a:rPr lang="en-US" sz="1400" kern="1200" dirty="0" smtClean="0">
              <a:solidFill>
                <a:srgbClr val="0000FF"/>
              </a:solidFill>
            </a:rPr>
            <a:t>Detection Algorithm</a:t>
          </a:r>
        </a:p>
        <a:p>
          <a:pPr marL="114300" lvl="1" indent="-114300" algn="l" defTabSz="622300">
            <a:lnSpc>
              <a:spcPct val="90000"/>
            </a:lnSpc>
            <a:spcBef>
              <a:spcPct val="0"/>
            </a:spcBef>
            <a:spcAft>
              <a:spcPct val="15000"/>
            </a:spcAft>
            <a:buChar char="••"/>
          </a:pPr>
          <a:r>
            <a:rPr lang="en-US" sz="1400" kern="1200" smtClean="0">
              <a:solidFill>
                <a:srgbClr val="0000FF"/>
              </a:solidFill>
            </a:rPr>
            <a:t>Evaluation</a:t>
          </a:r>
          <a:endParaRPr lang="en-US" sz="1400" kern="1200" dirty="0" smtClean="0">
            <a:solidFill>
              <a:srgbClr val="0000FF"/>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Summary</a:t>
          </a:r>
        </a:p>
      </dsp:txBody>
      <dsp:txXfrm>
        <a:off x="620808" y="2269099"/>
        <a:ext cx="7492226" cy="1502185"/>
      </dsp:txXfrm>
    </dsp:sp>
    <dsp:sp modelId="{07EFB995-C237-0842-96FB-991BF53A71D5}">
      <dsp:nvSpPr>
        <dsp:cNvPr id="0" name=""/>
        <dsp:cNvSpPr/>
      </dsp:nvSpPr>
      <dsp:spPr>
        <a:xfrm>
          <a:off x="502147" y="2052117"/>
          <a:ext cx="1051529" cy="1577294"/>
        </a:xfrm>
        <a:prstGeom prst="rect">
          <a:avLst/>
        </a:prstGeom>
        <a:blipFill>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l="-45000" r="-4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B88571-8A8F-EA41-AE99-1AFD7E8BED5E}">
      <dsp:nvSpPr>
        <dsp:cNvPr id="0" name=""/>
        <dsp:cNvSpPr/>
      </dsp:nvSpPr>
      <dsp:spPr>
        <a:xfrm>
          <a:off x="651453" y="4160183"/>
          <a:ext cx="7480930" cy="15021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748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FF0000"/>
              </a:solidFill>
            </a:rPr>
            <a:t>ORION – Diagnosis of Performance Problems using Metrics</a:t>
          </a:r>
          <a:endParaRPr lang="en-US" sz="1600" kern="1200" dirty="0">
            <a:solidFill>
              <a:srgbClr val="FF0000"/>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Problem Statement</a:t>
          </a:r>
          <a:endParaRPr lang="en-US" sz="1400" kern="1200" dirty="0">
            <a:solidFill>
              <a:srgbClr val="0000FF"/>
            </a:solidFill>
          </a:endParaRPr>
        </a:p>
        <a:p>
          <a:pPr marL="114300" lvl="1" indent="-114300" algn="l" defTabSz="622300">
            <a:lnSpc>
              <a:spcPct val="90000"/>
            </a:lnSpc>
            <a:spcBef>
              <a:spcPct val="0"/>
            </a:spcBef>
            <a:spcAft>
              <a:spcPct val="15000"/>
            </a:spcAft>
            <a:buChar char="••"/>
          </a:pPr>
          <a:r>
            <a:rPr lang="en-US" sz="1400" kern="1200" dirty="0" smtClean="0">
              <a:solidFill>
                <a:srgbClr val="0000FF"/>
              </a:solidFill>
            </a:rPr>
            <a:t>High-level Diagnosis Approach</a:t>
          </a:r>
        </a:p>
        <a:p>
          <a:pPr marL="114300" lvl="1" indent="-114300" algn="l" defTabSz="622300">
            <a:lnSpc>
              <a:spcPct val="90000"/>
            </a:lnSpc>
            <a:spcBef>
              <a:spcPct val="0"/>
            </a:spcBef>
            <a:spcAft>
              <a:spcPct val="15000"/>
            </a:spcAft>
            <a:buChar char="••"/>
          </a:pPr>
          <a:r>
            <a:rPr lang="en-US" sz="1400" kern="1200" dirty="0" smtClean="0">
              <a:solidFill>
                <a:srgbClr val="0000FF"/>
              </a:solidFill>
            </a:rPr>
            <a:t>Algorithm Workflow</a:t>
          </a:r>
        </a:p>
        <a:p>
          <a:pPr marL="114300" lvl="1" indent="-114300" algn="l" defTabSz="622300">
            <a:lnSpc>
              <a:spcPct val="90000"/>
            </a:lnSpc>
            <a:spcBef>
              <a:spcPct val="0"/>
            </a:spcBef>
            <a:spcAft>
              <a:spcPct val="15000"/>
            </a:spcAft>
            <a:buChar char="••"/>
          </a:pPr>
          <a:r>
            <a:rPr lang="en-US" sz="1400" kern="1200" dirty="0" smtClean="0">
              <a:solidFill>
                <a:srgbClr val="0000FF"/>
              </a:solidFill>
            </a:rPr>
            <a:t>Case Study</a:t>
          </a:r>
        </a:p>
        <a:p>
          <a:pPr marL="114300" lvl="1" indent="-114300" algn="l" defTabSz="622300">
            <a:lnSpc>
              <a:spcPct val="90000"/>
            </a:lnSpc>
            <a:spcBef>
              <a:spcPct val="0"/>
            </a:spcBef>
            <a:spcAft>
              <a:spcPct val="15000"/>
            </a:spcAft>
            <a:buChar char="••"/>
          </a:pPr>
          <a:r>
            <a:rPr lang="en-US" sz="1400" kern="1200" dirty="0" smtClean="0">
              <a:solidFill>
                <a:srgbClr val="0000FF"/>
              </a:solidFill>
            </a:rPr>
            <a:t>Summary</a:t>
          </a:r>
        </a:p>
      </dsp:txBody>
      <dsp:txXfrm>
        <a:off x="651453" y="4160183"/>
        <a:ext cx="7480930" cy="1502185"/>
      </dsp:txXfrm>
    </dsp:sp>
    <dsp:sp modelId="{0C3AFBBC-880E-2945-8EA5-D87471AB5E9B}">
      <dsp:nvSpPr>
        <dsp:cNvPr id="0" name=""/>
        <dsp:cNvSpPr/>
      </dsp:nvSpPr>
      <dsp:spPr>
        <a:xfrm>
          <a:off x="502147" y="3943201"/>
          <a:ext cx="1051529" cy="1577294"/>
        </a:xfrm>
        <a:prstGeom prst="rect">
          <a:avLst/>
        </a:prstGeom>
        <a:blipFill>
          <a:blip xmlns:r="http://schemas.openxmlformats.org/officeDocument/2006/relationships" r:embed="rId3">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t="-9000" b="-9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1676F-4445-4546-88A3-13517398EB5A}">
      <dsp:nvSpPr>
        <dsp:cNvPr id="0" name=""/>
        <dsp:cNvSpPr/>
      </dsp:nvSpPr>
      <dsp:spPr>
        <a:xfrm>
          <a:off x="5567574" y="3711455"/>
          <a:ext cx="2648744" cy="17157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rgbClr val="FF0000"/>
              </a:solidFill>
            </a:rPr>
            <a:t>Developer</a:t>
          </a:r>
          <a:endParaRPr lang="en-US" sz="2100" kern="1200" dirty="0">
            <a:solidFill>
              <a:srgbClr val="FF0000"/>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User</a:t>
          </a:r>
          <a:endParaRPr lang="en-US" sz="2100" kern="1200" dirty="0">
            <a:solidFill>
              <a:srgbClr val="FF0000"/>
            </a:solidFill>
          </a:endParaRPr>
        </a:p>
      </dsp:txBody>
      <dsp:txXfrm>
        <a:off x="6399887" y="4178091"/>
        <a:ext cx="1778741" cy="1211459"/>
      </dsp:txXfrm>
    </dsp:sp>
    <dsp:sp modelId="{98A5300D-A470-3642-9258-F03A4F7CFC3B}">
      <dsp:nvSpPr>
        <dsp:cNvPr id="0" name=""/>
        <dsp:cNvSpPr/>
      </dsp:nvSpPr>
      <dsp:spPr>
        <a:xfrm>
          <a:off x="92648" y="3173839"/>
          <a:ext cx="3882159" cy="221091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rgbClr val="FF0000"/>
              </a:solidFill>
            </a:rPr>
            <a:t>Silent</a:t>
          </a:r>
          <a:endParaRPr lang="en-US" sz="2100" kern="1200" dirty="0">
            <a:solidFill>
              <a:srgbClr val="FF0000"/>
            </a:solidFill>
          </a:endParaRPr>
        </a:p>
        <a:p>
          <a:pPr marL="342900" lvl="2" indent="-171450" algn="l" defTabSz="800100">
            <a:lnSpc>
              <a:spcPct val="90000"/>
            </a:lnSpc>
            <a:spcBef>
              <a:spcPct val="0"/>
            </a:spcBef>
            <a:spcAft>
              <a:spcPct val="15000"/>
            </a:spcAft>
            <a:buChar char="••"/>
          </a:pPr>
          <a:r>
            <a:rPr lang="en-US" sz="1800" kern="1200" dirty="0" smtClean="0">
              <a:solidFill>
                <a:srgbClr val="0000FF"/>
              </a:solidFill>
            </a:rPr>
            <a:t>No server-log entry</a:t>
          </a:r>
          <a:endParaRPr lang="en-US" sz="1800" kern="1200" dirty="0">
            <a:solidFill>
              <a:srgbClr val="0000FF"/>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Non-Silent</a:t>
          </a:r>
          <a:endParaRPr lang="en-US" sz="2100" kern="1200" dirty="0">
            <a:solidFill>
              <a:srgbClr val="FF0000"/>
            </a:solidFill>
          </a:endParaRPr>
        </a:p>
        <a:p>
          <a:pPr marL="342900" lvl="2" indent="-171450" algn="l" defTabSz="800100">
            <a:lnSpc>
              <a:spcPct val="90000"/>
            </a:lnSpc>
            <a:spcBef>
              <a:spcPct val="0"/>
            </a:spcBef>
            <a:spcAft>
              <a:spcPct val="15000"/>
            </a:spcAft>
            <a:buChar char="••"/>
          </a:pPr>
          <a:r>
            <a:rPr lang="en-US" sz="1800" kern="1200" dirty="0" smtClean="0">
              <a:solidFill>
                <a:srgbClr val="0000FF"/>
              </a:solidFill>
            </a:rPr>
            <a:t>Clear manifestation in server logs</a:t>
          </a:r>
          <a:endParaRPr lang="en-US" sz="1800" kern="1200" dirty="0">
            <a:solidFill>
              <a:srgbClr val="0000FF"/>
            </a:solidFill>
          </a:endParaRPr>
        </a:p>
      </dsp:txBody>
      <dsp:txXfrm>
        <a:off x="141214" y="3775133"/>
        <a:ext cx="2620379" cy="1561050"/>
      </dsp:txXfrm>
    </dsp:sp>
    <dsp:sp modelId="{D5E0F962-28F0-C141-8734-15BE1BCBD10D}">
      <dsp:nvSpPr>
        <dsp:cNvPr id="0" name=""/>
        <dsp:cNvSpPr/>
      </dsp:nvSpPr>
      <dsp:spPr>
        <a:xfrm>
          <a:off x="5567574" y="145605"/>
          <a:ext cx="2648744" cy="17157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rgbClr val="FF0000"/>
              </a:solidFill>
            </a:rPr>
            <a:t>Pre-boot</a:t>
          </a:r>
          <a:endParaRPr lang="en-US" sz="2100" kern="1200" dirty="0">
            <a:solidFill>
              <a:srgbClr val="FF0000"/>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Boot-time</a:t>
          </a:r>
          <a:endParaRPr lang="en-US" sz="2100" kern="1200" dirty="0">
            <a:solidFill>
              <a:srgbClr val="FF0000"/>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Run-time</a:t>
          </a:r>
          <a:endParaRPr lang="en-US" sz="2100" kern="1200" dirty="0">
            <a:solidFill>
              <a:srgbClr val="FF0000"/>
            </a:solidFill>
          </a:endParaRPr>
        </a:p>
      </dsp:txBody>
      <dsp:txXfrm>
        <a:off x="6399887" y="183295"/>
        <a:ext cx="1778741" cy="1211459"/>
      </dsp:txXfrm>
    </dsp:sp>
    <dsp:sp modelId="{15DD941C-78BA-074C-A30C-33336980006B}">
      <dsp:nvSpPr>
        <dsp:cNvPr id="0" name=""/>
        <dsp:cNvSpPr/>
      </dsp:nvSpPr>
      <dsp:spPr>
        <a:xfrm>
          <a:off x="86331" y="124647"/>
          <a:ext cx="3859406" cy="23853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rgbClr val="FF0000"/>
              </a:solidFill>
            </a:rPr>
            <a:t>Parameter-based</a:t>
          </a:r>
          <a:endParaRPr lang="en-US" sz="2100" kern="1200" dirty="0">
            <a:solidFill>
              <a:srgbClr val="FF0000"/>
            </a:solidFill>
          </a:endParaRPr>
        </a:p>
        <a:p>
          <a:pPr marL="342900" lvl="2" indent="-171450" algn="l" defTabSz="800100">
            <a:lnSpc>
              <a:spcPct val="90000"/>
            </a:lnSpc>
            <a:spcBef>
              <a:spcPct val="0"/>
            </a:spcBef>
            <a:spcAft>
              <a:spcPct val="15000"/>
            </a:spcAft>
            <a:buChar char="••"/>
          </a:pPr>
          <a:r>
            <a:rPr lang="en-US" sz="1800" kern="1200" dirty="0" smtClean="0">
              <a:solidFill>
                <a:srgbClr val="0000FF"/>
              </a:solidFill>
            </a:rPr>
            <a:t>wrong parameter type, value, format</a:t>
          </a:r>
          <a:endParaRPr lang="en-US" sz="1800" kern="1200" dirty="0">
            <a:solidFill>
              <a:srgbClr val="0000FF"/>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Compatibility</a:t>
          </a:r>
          <a:endParaRPr lang="en-US" sz="2100" kern="1200" dirty="0">
            <a:solidFill>
              <a:srgbClr val="FF0000"/>
            </a:solidFill>
          </a:endParaRPr>
        </a:p>
        <a:p>
          <a:pPr marL="342900" lvl="2" indent="-171450" algn="l" defTabSz="800100">
            <a:lnSpc>
              <a:spcPct val="90000"/>
            </a:lnSpc>
            <a:spcBef>
              <a:spcPct val="0"/>
            </a:spcBef>
            <a:spcAft>
              <a:spcPct val="15000"/>
            </a:spcAft>
            <a:buChar char="••"/>
          </a:pPr>
          <a:r>
            <a:rPr lang="en-US" sz="1800" kern="1200" dirty="0" smtClean="0">
              <a:solidFill>
                <a:srgbClr val="0000FF"/>
              </a:solidFill>
            </a:rPr>
            <a:t>wrong library </a:t>
          </a:r>
          <a:r>
            <a:rPr lang="en-US" sz="1800" kern="1200" dirty="0" err="1" smtClean="0">
              <a:solidFill>
                <a:srgbClr val="0000FF"/>
              </a:solidFill>
            </a:rPr>
            <a:t>ver</a:t>
          </a:r>
          <a:endParaRPr lang="en-US" sz="1800" kern="1200" dirty="0">
            <a:solidFill>
              <a:srgbClr val="0000FF"/>
            </a:solidFill>
          </a:endParaRPr>
        </a:p>
        <a:p>
          <a:pPr marL="228600" lvl="1" indent="-228600" algn="l" defTabSz="933450">
            <a:lnSpc>
              <a:spcPct val="90000"/>
            </a:lnSpc>
            <a:spcBef>
              <a:spcPct val="0"/>
            </a:spcBef>
            <a:spcAft>
              <a:spcPct val="15000"/>
            </a:spcAft>
            <a:buChar char="••"/>
          </a:pPr>
          <a:r>
            <a:rPr lang="en-US" sz="2100" kern="1200" dirty="0" smtClean="0">
              <a:solidFill>
                <a:srgbClr val="FF0000"/>
              </a:solidFill>
            </a:rPr>
            <a:t>Misplaced-Component</a:t>
          </a:r>
          <a:endParaRPr lang="en-US" sz="2100" kern="1200" dirty="0">
            <a:solidFill>
              <a:srgbClr val="FF0000"/>
            </a:solidFill>
          </a:endParaRPr>
        </a:p>
        <a:p>
          <a:pPr marL="228600" lvl="1" indent="-228600" algn="l" defTabSz="933450">
            <a:lnSpc>
              <a:spcPct val="90000"/>
            </a:lnSpc>
            <a:spcBef>
              <a:spcPct val="0"/>
            </a:spcBef>
            <a:spcAft>
              <a:spcPct val="15000"/>
            </a:spcAft>
            <a:buChar char="••"/>
          </a:pPr>
          <a:endParaRPr lang="en-US" sz="2100" kern="1200" dirty="0">
            <a:solidFill>
              <a:srgbClr val="FF0000"/>
            </a:solidFill>
          </a:endParaRPr>
        </a:p>
      </dsp:txBody>
      <dsp:txXfrm>
        <a:off x="138729" y="177045"/>
        <a:ext cx="2596788" cy="1684206"/>
      </dsp:txXfrm>
    </dsp:sp>
    <dsp:sp modelId="{FD4F5A9D-BF55-504A-AAF8-FEB2B76876AC}">
      <dsp:nvSpPr>
        <dsp:cNvPr id="0" name=""/>
        <dsp:cNvSpPr/>
      </dsp:nvSpPr>
      <dsp:spPr>
        <a:xfrm>
          <a:off x="2047483" y="327427"/>
          <a:ext cx="2321672" cy="232167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Type</a:t>
          </a:r>
          <a:endParaRPr lang="en-US" sz="2000" kern="1200" dirty="0"/>
        </a:p>
      </dsp:txBody>
      <dsp:txXfrm>
        <a:off x="2727485" y="1007429"/>
        <a:ext cx="1641670" cy="1641670"/>
      </dsp:txXfrm>
    </dsp:sp>
    <dsp:sp modelId="{450FF634-C7C2-0B4E-A1ED-4F118A687C4E}">
      <dsp:nvSpPr>
        <dsp:cNvPr id="0" name=""/>
        <dsp:cNvSpPr/>
      </dsp:nvSpPr>
      <dsp:spPr>
        <a:xfrm rot="5400000">
          <a:off x="4476393" y="327427"/>
          <a:ext cx="2321672" cy="232167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Time</a:t>
          </a:r>
          <a:endParaRPr lang="en-US" sz="1800" kern="1200" dirty="0"/>
        </a:p>
      </dsp:txBody>
      <dsp:txXfrm rot="-5400000">
        <a:off x="4476393" y="1007429"/>
        <a:ext cx="1641670" cy="1641670"/>
      </dsp:txXfrm>
    </dsp:sp>
    <dsp:sp modelId="{F101B085-89FB-FA4E-ACA4-8E3F6F268B59}">
      <dsp:nvSpPr>
        <dsp:cNvPr id="0" name=""/>
        <dsp:cNvSpPr/>
      </dsp:nvSpPr>
      <dsp:spPr>
        <a:xfrm rot="10800000">
          <a:off x="4476393" y="2756337"/>
          <a:ext cx="2321672" cy="232167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Responsibility</a:t>
          </a:r>
          <a:endParaRPr lang="en-US" sz="1800" kern="1200" dirty="0"/>
        </a:p>
      </dsp:txBody>
      <dsp:txXfrm rot="10800000">
        <a:off x="4476393" y="2756337"/>
        <a:ext cx="1641670" cy="1641670"/>
      </dsp:txXfrm>
    </dsp:sp>
    <dsp:sp modelId="{8B19232C-B64A-104C-8E82-0DD0C8C52E65}">
      <dsp:nvSpPr>
        <dsp:cNvPr id="0" name=""/>
        <dsp:cNvSpPr/>
      </dsp:nvSpPr>
      <dsp:spPr>
        <a:xfrm rot="16200000">
          <a:off x="2047483" y="2756337"/>
          <a:ext cx="2321672" cy="232167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Manifestation</a:t>
          </a:r>
          <a:endParaRPr lang="en-US" sz="1800" kern="1200" dirty="0"/>
        </a:p>
      </dsp:txBody>
      <dsp:txXfrm rot="5400000">
        <a:off x="2727485" y="2756337"/>
        <a:ext cx="1641670" cy="1641670"/>
      </dsp:txXfrm>
    </dsp:sp>
    <dsp:sp modelId="{980F22D4-8659-7646-B1BA-53FAC36B4496}">
      <dsp:nvSpPr>
        <dsp:cNvPr id="0" name=""/>
        <dsp:cNvSpPr/>
      </dsp:nvSpPr>
      <dsp:spPr>
        <a:xfrm flipH="1" flipV="1">
          <a:off x="4948388" y="4941986"/>
          <a:ext cx="316228" cy="449708"/>
        </a:xfrm>
        <a:prstGeom prst="circularArrow">
          <a:avLst/>
        </a:prstGeom>
        <a:solidFill>
          <a:schemeClr val="bg1"/>
        </a:solidFill>
        <a:ln>
          <a:solidFill>
            <a:schemeClr val="bg1"/>
          </a:solidFill>
        </a:ln>
        <a:effectLst/>
      </dsp:spPr>
      <dsp:style>
        <a:lnRef idx="0">
          <a:scrgbClr r="0" g="0" b="0"/>
        </a:lnRef>
        <a:fillRef idx="3">
          <a:scrgbClr r="0" g="0" b="0"/>
        </a:fillRef>
        <a:effectRef idx="2">
          <a:scrgbClr r="0" g="0" b="0"/>
        </a:effectRef>
        <a:fontRef idx="minor"/>
      </dsp:style>
    </dsp:sp>
    <dsp:sp modelId="{170B2107-36C1-4B43-B433-41892F92270F}">
      <dsp:nvSpPr>
        <dsp:cNvPr id="0" name=""/>
        <dsp:cNvSpPr/>
      </dsp:nvSpPr>
      <dsp:spPr>
        <a:xfrm rot="10800000" flipH="1" flipV="1">
          <a:off x="4962067" y="5091700"/>
          <a:ext cx="398271" cy="176915"/>
        </a:xfrm>
        <a:prstGeom prst="circularArrow">
          <a:avLst/>
        </a:prstGeom>
        <a:solidFill>
          <a:schemeClr val="bg1"/>
        </a:solidFill>
        <a:ln>
          <a:solidFill>
            <a:schemeClr val="bg1"/>
          </a:solidFill>
        </a:ln>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0782B-320A-BF44-8FEC-7FFDE8343463}">
      <dsp:nvSpPr>
        <dsp:cNvPr id="0" name=""/>
        <dsp:cNvSpPr/>
      </dsp:nvSpPr>
      <dsp:spPr>
        <a:xfrm>
          <a:off x="2583033" y="77"/>
          <a:ext cx="1450633" cy="145063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Mutate a parameter in XML file</a:t>
          </a:r>
          <a:endParaRPr lang="en-US" sz="1600" kern="1200" dirty="0"/>
        </a:p>
      </dsp:txBody>
      <dsp:txXfrm>
        <a:off x="2795473" y="212517"/>
        <a:ext cx="1025753" cy="1025753"/>
      </dsp:txXfrm>
    </dsp:sp>
    <dsp:sp modelId="{A5CB6842-6C9C-5044-8047-AD0A59C32C25}">
      <dsp:nvSpPr>
        <dsp:cNvPr id="0" name=""/>
        <dsp:cNvSpPr/>
      </dsp:nvSpPr>
      <dsp:spPr>
        <a:xfrm rot="2160000">
          <a:off x="3987642" y="1113954"/>
          <a:ext cx="384888" cy="48958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98668" y="1177937"/>
        <a:ext cx="269422" cy="293752"/>
      </dsp:txXfrm>
    </dsp:sp>
    <dsp:sp modelId="{14037132-6537-A245-83B7-961F498B42B4}">
      <dsp:nvSpPr>
        <dsp:cNvPr id="0" name=""/>
        <dsp:cNvSpPr/>
      </dsp:nvSpPr>
      <dsp:spPr>
        <a:xfrm>
          <a:off x="4344132" y="1279591"/>
          <a:ext cx="1450633" cy="1450633"/>
        </a:xfrm>
        <a:prstGeom prst="ellipse">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Start Application Server</a:t>
          </a:r>
          <a:endParaRPr lang="en-US" sz="1600" kern="1200" dirty="0"/>
        </a:p>
      </dsp:txBody>
      <dsp:txXfrm>
        <a:off x="4556572" y="1492031"/>
        <a:ext cx="1025753" cy="1025753"/>
      </dsp:txXfrm>
    </dsp:sp>
    <dsp:sp modelId="{62285AB1-28D5-CD48-9AEE-B3948C6257B8}">
      <dsp:nvSpPr>
        <dsp:cNvPr id="0" name=""/>
        <dsp:cNvSpPr/>
      </dsp:nvSpPr>
      <dsp:spPr>
        <a:xfrm rot="6480000">
          <a:off x="4544031" y="2784902"/>
          <a:ext cx="384888" cy="489588"/>
        </a:xfrm>
        <a:prstGeom prst="rightArrow">
          <a:avLst>
            <a:gd name="adj1" fmla="val 60000"/>
            <a:gd name="adj2" fmla="val 5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619604" y="2827913"/>
        <a:ext cx="269422" cy="293752"/>
      </dsp:txXfrm>
    </dsp:sp>
    <dsp:sp modelId="{165A9382-85D0-3844-81A1-5627C220FBD6}">
      <dsp:nvSpPr>
        <dsp:cNvPr id="0" name=""/>
        <dsp:cNvSpPr/>
      </dsp:nvSpPr>
      <dsp:spPr>
        <a:xfrm>
          <a:off x="3671452" y="3349888"/>
          <a:ext cx="1450633" cy="1450633"/>
        </a:xfrm>
        <a:prstGeom prst="ellipse">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Deploy</a:t>
          </a:r>
        </a:p>
        <a:p>
          <a:pPr lvl="0" algn="ctr" defTabSz="711200">
            <a:lnSpc>
              <a:spcPct val="90000"/>
            </a:lnSpc>
            <a:spcBef>
              <a:spcPct val="0"/>
            </a:spcBef>
            <a:spcAft>
              <a:spcPct val="35000"/>
            </a:spcAft>
          </a:pPr>
          <a:r>
            <a:rPr lang="en-US" sz="1600" kern="1200" dirty="0" smtClean="0"/>
            <a:t>Web</a:t>
          </a:r>
        </a:p>
        <a:p>
          <a:pPr lvl="0" algn="ctr" defTabSz="711200">
            <a:lnSpc>
              <a:spcPct val="90000"/>
            </a:lnSpc>
            <a:spcBef>
              <a:spcPct val="0"/>
            </a:spcBef>
            <a:spcAft>
              <a:spcPct val="35000"/>
            </a:spcAft>
          </a:pPr>
          <a:r>
            <a:rPr lang="en-US" sz="1600" kern="1200" dirty="0" smtClean="0"/>
            <a:t>Application</a:t>
          </a:r>
          <a:endParaRPr lang="en-US" sz="1600" kern="1200" dirty="0"/>
        </a:p>
      </dsp:txBody>
      <dsp:txXfrm>
        <a:off x="3883892" y="3562328"/>
        <a:ext cx="1025753" cy="1025753"/>
      </dsp:txXfrm>
    </dsp:sp>
    <dsp:sp modelId="{6ACF40A4-1E37-7C4C-BFBE-82A686D4501C}">
      <dsp:nvSpPr>
        <dsp:cNvPr id="0" name=""/>
        <dsp:cNvSpPr/>
      </dsp:nvSpPr>
      <dsp:spPr>
        <a:xfrm rot="10800000">
          <a:off x="3126798" y="3830410"/>
          <a:ext cx="384888" cy="489588"/>
        </a:xfrm>
        <a:prstGeom prst="rightArrow">
          <a:avLst>
            <a:gd name="adj1" fmla="val 60000"/>
            <a:gd name="adj2" fmla="val 50000"/>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242264" y="3928328"/>
        <a:ext cx="269422" cy="293752"/>
      </dsp:txXfrm>
    </dsp:sp>
    <dsp:sp modelId="{6CFDE832-DE55-5E46-B59D-D7C9C01DE3C1}">
      <dsp:nvSpPr>
        <dsp:cNvPr id="0" name=""/>
        <dsp:cNvSpPr/>
      </dsp:nvSpPr>
      <dsp:spPr>
        <a:xfrm>
          <a:off x="1494613" y="3349888"/>
          <a:ext cx="1450633" cy="1450633"/>
        </a:xfrm>
        <a:prstGeom prst="ellipse">
          <a:avLst/>
        </a:prstGeom>
        <a:solidFill>
          <a:srgbClr val="CC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Run</a:t>
          </a:r>
        </a:p>
        <a:p>
          <a:pPr lvl="0" algn="ctr" defTabSz="711200">
            <a:lnSpc>
              <a:spcPct val="90000"/>
            </a:lnSpc>
            <a:spcBef>
              <a:spcPct val="0"/>
            </a:spcBef>
            <a:spcAft>
              <a:spcPct val="35000"/>
            </a:spcAft>
          </a:pPr>
          <a:r>
            <a:rPr lang="en-US" sz="1600" kern="1200" dirty="0" smtClean="0"/>
            <a:t>Workload</a:t>
          </a:r>
          <a:endParaRPr lang="en-US" sz="1600" kern="1200" dirty="0"/>
        </a:p>
      </dsp:txBody>
      <dsp:txXfrm>
        <a:off x="1707053" y="3562328"/>
        <a:ext cx="1025753" cy="1025753"/>
      </dsp:txXfrm>
    </dsp:sp>
    <dsp:sp modelId="{8FB4F729-230F-B046-AF89-9C1626366D3C}">
      <dsp:nvSpPr>
        <dsp:cNvPr id="0" name=""/>
        <dsp:cNvSpPr/>
      </dsp:nvSpPr>
      <dsp:spPr>
        <a:xfrm rot="15120000">
          <a:off x="1694512" y="2805622"/>
          <a:ext cx="384888" cy="489588"/>
        </a:xfrm>
        <a:prstGeom prst="rightArrow">
          <a:avLst>
            <a:gd name="adj1" fmla="val 60000"/>
            <a:gd name="adj2" fmla="val 50000"/>
          </a:avLst>
        </a:prstGeom>
        <a:solidFill>
          <a:srgbClr val="CC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770085" y="2958447"/>
        <a:ext cx="269422" cy="293752"/>
      </dsp:txXfrm>
    </dsp:sp>
    <dsp:sp modelId="{4F24342B-9F0E-8146-BC1A-21022EB2E2B4}">
      <dsp:nvSpPr>
        <dsp:cNvPr id="0" name=""/>
        <dsp:cNvSpPr/>
      </dsp:nvSpPr>
      <dsp:spPr>
        <a:xfrm>
          <a:off x="821933" y="1279591"/>
          <a:ext cx="1450633" cy="1450633"/>
        </a:xfrm>
        <a:prstGeom prst="ellipse">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Stop</a:t>
          </a:r>
        </a:p>
        <a:p>
          <a:pPr lvl="0" algn="ctr" defTabSz="711200">
            <a:lnSpc>
              <a:spcPct val="90000"/>
            </a:lnSpc>
            <a:spcBef>
              <a:spcPct val="0"/>
            </a:spcBef>
            <a:spcAft>
              <a:spcPct val="35000"/>
            </a:spcAft>
          </a:pPr>
          <a:r>
            <a:rPr lang="en-US" sz="1600" kern="1200" dirty="0" smtClean="0"/>
            <a:t>Application</a:t>
          </a:r>
        </a:p>
        <a:p>
          <a:pPr lvl="0" algn="ctr" defTabSz="711200">
            <a:lnSpc>
              <a:spcPct val="90000"/>
            </a:lnSpc>
            <a:spcBef>
              <a:spcPct val="0"/>
            </a:spcBef>
            <a:spcAft>
              <a:spcPct val="35000"/>
            </a:spcAft>
          </a:pPr>
          <a:r>
            <a:rPr lang="en-US" sz="1600" kern="1200" dirty="0" smtClean="0"/>
            <a:t>Server</a:t>
          </a:r>
          <a:endParaRPr lang="en-US" sz="1600" kern="1200" dirty="0"/>
        </a:p>
      </dsp:txBody>
      <dsp:txXfrm>
        <a:off x="1034373" y="1492031"/>
        <a:ext cx="1025753" cy="1025753"/>
      </dsp:txXfrm>
    </dsp:sp>
    <dsp:sp modelId="{CFBE9AB4-6FB6-604F-8CED-10A8786EB7FC}">
      <dsp:nvSpPr>
        <dsp:cNvPr id="0" name=""/>
        <dsp:cNvSpPr/>
      </dsp:nvSpPr>
      <dsp:spPr>
        <a:xfrm rot="19440000">
          <a:off x="2226543" y="1126759"/>
          <a:ext cx="384888" cy="489588"/>
        </a:xfrm>
        <a:prstGeom prst="rightArrow">
          <a:avLst>
            <a:gd name="adj1" fmla="val 60000"/>
            <a:gd name="adj2" fmla="val 5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37569" y="1258612"/>
        <a:ext cx="269422" cy="293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0F9D-2AB9-9842-9E0D-6BEB9FE1BCF0}">
      <dsp:nvSpPr>
        <dsp:cNvPr id="0" name=""/>
        <dsp:cNvSpPr/>
      </dsp:nvSpPr>
      <dsp:spPr>
        <a:xfrm>
          <a:off x="7679" y="319464"/>
          <a:ext cx="2295326" cy="1377195"/>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Trace Synchronously</a:t>
          </a:r>
        </a:p>
        <a:p>
          <a:pPr lvl="0" algn="ctr" defTabSz="844550">
            <a:lnSpc>
              <a:spcPct val="90000"/>
            </a:lnSpc>
            <a:spcBef>
              <a:spcPct val="0"/>
            </a:spcBef>
            <a:spcAft>
              <a:spcPct val="35000"/>
            </a:spcAft>
          </a:pPr>
          <a:r>
            <a:rPr lang="en-US" sz="1900" b="1" kern="1200" dirty="0" smtClean="0">
              <a:latin typeface="Capitals"/>
              <a:cs typeface="Capitals"/>
            </a:rPr>
            <a:t>1</a:t>
          </a:r>
          <a:endParaRPr lang="en-US" sz="1900" b="1" kern="1200" dirty="0">
            <a:latin typeface="Capitals"/>
            <a:cs typeface="Capitals"/>
          </a:endParaRPr>
        </a:p>
      </dsp:txBody>
      <dsp:txXfrm>
        <a:off x="48016" y="359801"/>
        <a:ext cx="2214652" cy="1296521"/>
      </dsp:txXfrm>
    </dsp:sp>
    <dsp:sp modelId="{7509E4F7-ED85-BA4E-B43B-AC1AEE52694A}">
      <dsp:nvSpPr>
        <dsp:cNvPr id="0" name=""/>
        <dsp:cNvSpPr/>
      </dsp:nvSpPr>
      <dsp:spPr>
        <a:xfrm>
          <a:off x="2532538" y="723442"/>
          <a:ext cx="486609" cy="569240"/>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532538" y="837290"/>
        <a:ext cx="340626" cy="341544"/>
      </dsp:txXfrm>
    </dsp:sp>
    <dsp:sp modelId="{B4D845DD-9BFD-AF41-9E2B-3B503DE113D5}">
      <dsp:nvSpPr>
        <dsp:cNvPr id="0" name=""/>
        <dsp:cNvSpPr/>
      </dsp:nvSpPr>
      <dsp:spPr>
        <a:xfrm>
          <a:off x="3221136" y="319464"/>
          <a:ext cx="2295326" cy="1377195"/>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Extract Function-Call Depth Signal</a:t>
          </a:r>
        </a:p>
        <a:p>
          <a:pPr lvl="0" algn="ctr" defTabSz="844550">
            <a:lnSpc>
              <a:spcPct val="90000"/>
            </a:lnSpc>
            <a:spcBef>
              <a:spcPct val="0"/>
            </a:spcBef>
            <a:spcAft>
              <a:spcPct val="35000"/>
            </a:spcAft>
          </a:pPr>
          <a:r>
            <a:rPr lang="en-US" sz="1900" kern="1200" dirty="0" smtClean="0">
              <a:latin typeface="Capitals"/>
              <a:cs typeface="Capitals"/>
            </a:rPr>
            <a:t>2</a:t>
          </a:r>
          <a:endParaRPr lang="en-US" sz="1900" kern="1200" dirty="0">
            <a:latin typeface="Capitals"/>
            <a:cs typeface="Capitals"/>
          </a:endParaRPr>
        </a:p>
      </dsp:txBody>
      <dsp:txXfrm>
        <a:off x="3261473" y="359801"/>
        <a:ext cx="2214652" cy="1296521"/>
      </dsp:txXfrm>
    </dsp:sp>
    <dsp:sp modelId="{A3DAE873-79F5-204D-AA79-F1CB44258D36}">
      <dsp:nvSpPr>
        <dsp:cNvPr id="0" name=""/>
        <dsp:cNvSpPr/>
      </dsp:nvSpPr>
      <dsp:spPr>
        <a:xfrm>
          <a:off x="5745995" y="723442"/>
          <a:ext cx="486609" cy="569240"/>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745995" y="837290"/>
        <a:ext cx="340626" cy="341544"/>
      </dsp:txXfrm>
    </dsp:sp>
    <dsp:sp modelId="{999FFD1B-1B7B-1045-8531-87E638CBEC4D}">
      <dsp:nvSpPr>
        <dsp:cNvPr id="0" name=""/>
        <dsp:cNvSpPr/>
      </dsp:nvSpPr>
      <dsp:spPr>
        <a:xfrm>
          <a:off x="6434593" y="319464"/>
          <a:ext cx="2295326" cy="1377195"/>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Compute Autocorrelation and Detect on Threshold</a:t>
          </a:r>
        </a:p>
        <a:p>
          <a:pPr lvl="0" algn="ctr" defTabSz="844550">
            <a:lnSpc>
              <a:spcPct val="90000"/>
            </a:lnSpc>
            <a:spcBef>
              <a:spcPct val="0"/>
            </a:spcBef>
            <a:spcAft>
              <a:spcPct val="35000"/>
            </a:spcAft>
          </a:pPr>
          <a:r>
            <a:rPr lang="en-US" sz="1900" kern="1200" dirty="0" smtClean="0">
              <a:latin typeface="Capitals"/>
              <a:cs typeface="Capitals"/>
            </a:rPr>
            <a:t>3</a:t>
          </a:r>
          <a:endParaRPr lang="en-US" sz="1900" kern="1200" dirty="0">
            <a:latin typeface="Capitals"/>
            <a:cs typeface="Capitals"/>
          </a:endParaRPr>
        </a:p>
      </dsp:txBody>
      <dsp:txXfrm>
        <a:off x="6474930" y="359801"/>
        <a:ext cx="2214652" cy="1296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433C-1439-2A4C-826F-15C2026DB972}">
      <dsp:nvSpPr>
        <dsp:cNvPr id="0" name=""/>
        <dsp:cNvSpPr/>
      </dsp:nvSpPr>
      <dsp:spPr>
        <a:xfrm>
          <a:off x="2994" y="1823093"/>
          <a:ext cx="1309402" cy="1227564"/>
        </a:xfrm>
        <a:prstGeom prst="roundRect">
          <a:avLst>
            <a:gd name="adj" fmla="val 10000"/>
          </a:avLst>
        </a:prstGeom>
        <a:solidFill>
          <a:srgbClr val="008000"/>
        </a:solidFill>
        <a:ln w="25400" cap="flat" cmpd="sng" algn="ctr">
          <a:solidFill>
            <a:srgbClr val="008000"/>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Study Bug Databases to understand Configuration Problems</a:t>
          </a:r>
          <a:endParaRPr lang="en-US" sz="1500" kern="1200" dirty="0"/>
        </a:p>
      </dsp:txBody>
      <dsp:txXfrm>
        <a:off x="38948" y="1859047"/>
        <a:ext cx="1237494" cy="1155656"/>
      </dsp:txXfrm>
    </dsp:sp>
    <dsp:sp modelId="{2BB93BA0-E40E-2E44-AC8A-6A9F6C8E12FD}">
      <dsp:nvSpPr>
        <dsp:cNvPr id="0" name=""/>
        <dsp:cNvSpPr/>
      </dsp:nvSpPr>
      <dsp:spPr>
        <a:xfrm>
          <a:off x="1443337" y="2274510"/>
          <a:ext cx="277593" cy="324731"/>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43337" y="2339456"/>
        <a:ext cx="194315" cy="194839"/>
      </dsp:txXfrm>
    </dsp:sp>
    <dsp:sp modelId="{EA499EFF-658F-9247-B629-1D330167406B}">
      <dsp:nvSpPr>
        <dsp:cNvPr id="0" name=""/>
        <dsp:cNvSpPr/>
      </dsp:nvSpPr>
      <dsp:spPr>
        <a:xfrm>
          <a:off x="1836158" y="1823093"/>
          <a:ext cx="1309402" cy="1227564"/>
        </a:xfrm>
        <a:prstGeom prst="roundRect">
          <a:avLst>
            <a:gd name="adj" fmla="val 10000"/>
          </a:avLst>
        </a:prstGeom>
        <a:solidFill>
          <a:srgbClr val="008000"/>
        </a:solidFill>
        <a:ln w="25400" cap="flat" cmpd="sng" algn="ctr">
          <a:solidFill>
            <a:srgbClr val="008000"/>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Build Configuration Fault-Injector</a:t>
          </a:r>
          <a:endParaRPr lang="en-US" sz="1500" kern="1200" dirty="0"/>
        </a:p>
      </dsp:txBody>
      <dsp:txXfrm>
        <a:off x="1872112" y="1859047"/>
        <a:ext cx="1237494" cy="1155656"/>
      </dsp:txXfrm>
    </dsp:sp>
    <dsp:sp modelId="{8D4B35CF-3A2E-384B-86E4-EF1A2C506D64}">
      <dsp:nvSpPr>
        <dsp:cNvPr id="0" name=""/>
        <dsp:cNvSpPr/>
      </dsp:nvSpPr>
      <dsp:spPr>
        <a:xfrm>
          <a:off x="3276501" y="2274510"/>
          <a:ext cx="277593" cy="324731"/>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276501" y="2339456"/>
        <a:ext cx="194315" cy="194839"/>
      </dsp:txXfrm>
    </dsp:sp>
    <dsp:sp modelId="{BDDB4332-C83F-C649-997D-794BEED57D8F}">
      <dsp:nvSpPr>
        <dsp:cNvPr id="0" name=""/>
        <dsp:cNvSpPr/>
      </dsp:nvSpPr>
      <dsp:spPr>
        <a:xfrm>
          <a:off x="3669322" y="1823093"/>
          <a:ext cx="1309402" cy="1227564"/>
        </a:xfrm>
        <a:prstGeom prst="roundRect">
          <a:avLst>
            <a:gd name="adj" fmla="val 10000"/>
          </a:avLst>
        </a:prstGeom>
        <a:solidFill>
          <a:srgbClr val="008000"/>
        </a:solidFill>
        <a:ln w="25400" cap="flat" cmpd="sng" algn="ctr">
          <a:solidFill>
            <a:srgbClr val="008000"/>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Observe Reaction of Injection in Logs</a:t>
          </a:r>
          <a:endParaRPr lang="en-US" sz="1500" kern="1200" dirty="0"/>
        </a:p>
      </dsp:txBody>
      <dsp:txXfrm>
        <a:off x="3705276" y="1859047"/>
        <a:ext cx="1237494" cy="1155656"/>
      </dsp:txXfrm>
    </dsp:sp>
    <dsp:sp modelId="{7CA7CB15-BF4C-2542-85EB-0CE1E80CB827}">
      <dsp:nvSpPr>
        <dsp:cNvPr id="0" name=""/>
        <dsp:cNvSpPr/>
      </dsp:nvSpPr>
      <dsp:spPr>
        <a:xfrm>
          <a:off x="5109664" y="2274510"/>
          <a:ext cx="277593" cy="324731"/>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09664" y="2339456"/>
        <a:ext cx="194315" cy="194839"/>
      </dsp:txXfrm>
    </dsp:sp>
    <dsp:sp modelId="{F66AA531-EC7D-5142-88F6-41B648EB9429}">
      <dsp:nvSpPr>
        <dsp:cNvPr id="0" name=""/>
        <dsp:cNvSpPr/>
      </dsp:nvSpPr>
      <dsp:spPr>
        <a:xfrm>
          <a:off x="5502485" y="1823093"/>
          <a:ext cx="1309402" cy="1227564"/>
        </a:xfrm>
        <a:prstGeom prst="roundRect">
          <a:avLst>
            <a:gd name="adj" fmla="val 10000"/>
          </a:avLst>
        </a:prstGeom>
        <a:solidFill>
          <a:srgbClr val="008000"/>
        </a:solidFill>
        <a:ln w="25400" cap="flat" cmpd="sng" algn="ctr">
          <a:solidFill>
            <a:srgbClr val="008000"/>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Provide Robustness Insight</a:t>
          </a:r>
          <a:endParaRPr lang="en-US" sz="1500" kern="1200" dirty="0"/>
        </a:p>
      </dsp:txBody>
      <dsp:txXfrm>
        <a:off x="5538439" y="1859047"/>
        <a:ext cx="1237494" cy="1155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433C-1439-2A4C-826F-15C2026DB972}">
      <dsp:nvSpPr>
        <dsp:cNvPr id="0" name=""/>
        <dsp:cNvSpPr/>
      </dsp:nvSpPr>
      <dsp:spPr>
        <a:xfrm>
          <a:off x="6005" y="1823941"/>
          <a:ext cx="1795041" cy="1077025"/>
        </a:xfrm>
        <a:prstGeom prst="roundRect">
          <a:avLst>
            <a:gd name="adj" fmla="val 10000"/>
          </a:avLst>
        </a:prstGeom>
        <a:solidFill>
          <a:srgbClr val="3366FF"/>
        </a:solidFill>
        <a:ln w="25400" cap="flat" cmpd="sng" algn="ctr">
          <a:solidFill>
            <a:srgbClr val="3366FF"/>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Build Monitoring Infrastructure</a:t>
          </a:r>
          <a:endParaRPr lang="en-US" sz="1900" kern="1200" dirty="0"/>
        </a:p>
      </dsp:txBody>
      <dsp:txXfrm>
        <a:off x="37550" y="1855486"/>
        <a:ext cx="1731951" cy="1013935"/>
      </dsp:txXfrm>
    </dsp:sp>
    <dsp:sp modelId="{2BB93BA0-E40E-2E44-AC8A-6A9F6C8E12FD}">
      <dsp:nvSpPr>
        <dsp:cNvPr id="0" name=""/>
        <dsp:cNvSpPr/>
      </dsp:nvSpPr>
      <dsp:spPr>
        <a:xfrm>
          <a:off x="1980551" y="2139868"/>
          <a:ext cx="380548" cy="445170"/>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980551" y="2228902"/>
        <a:ext cx="266384" cy="267102"/>
      </dsp:txXfrm>
    </dsp:sp>
    <dsp:sp modelId="{EA499EFF-658F-9247-B629-1D330167406B}">
      <dsp:nvSpPr>
        <dsp:cNvPr id="0" name=""/>
        <dsp:cNvSpPr/>
      </dsp:nvSpPr>
      <dsp:spPr>
        <a:xfrm>
          <a:off x="2519064" y="1823941"/>
          <a:ext cx="1795041" cy="1077025"/>
        </a:xfrm>
        <a:prstGeom prst="roundRect">
          <a:avLst>
            <a:gd name="adj" fmla="val 10000"/>
          </a:avLst>
        </a:prstGeom>
        <a:solidFill>
          <a:srgbClr val="3366FF"/>
        </a:solidFill>
        <a:ln w="25400" cap="flat" cmpd="sng" algn="ctr">
          <a:solidFill>
            <a:srgbClr val="3366FF"/>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Execute</a:t>
          </a:r>
        </a:p>
        <a:p>
          <a:pPr lvl="0" algn="ctr" defTabSz="844550">
            <a:lnSpc>
              <a:spcPct val="90000"/>
            </a:lnSpc>
            <a:spcBef>
              <a:spcPct val="0"/>
            </a:spcBef>
            <a:spcAft>
              <a:spcPct val="35000"/>
            </a:spcAft>
          </a:pPr>
          <a:r>
            <a:rPr lang="en-US" sz="1900" kern="1200" dirty="0" smtClean="0"/>
            <a:t>Autocorrelation</a:t>
          </a:r>
        </a:p>
      </dsp:txBody>
      <dsp:txXfrm>
        <a:off x="2550609" y="1855486"/>
        <a:ext cx="1731951" cy="1013935"/>
      </dsp:txXfrm>
    </dsp:sp>
    <dsp:sp modelId="{8D4B35CF-3A2E-384B-86E4-EF1A2C506D64}">
      <dsp:nvSpPr>
        <dsp:cNvPr id="0" name=""/>
        <dsp:cNvSpPr/>
      </dsp:nvSpPr>
      <dsp:spPr>
        <a:xfrm>
          <a:off x="4493610" y="2139868"/>
          <a:ext cx="380548" cy="445170"/>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493610" y="2228902"/>
        <a:ext cx="266384" cy="267102"/>
      </dsp:txXfrm>
    </dsp:sp>
    <dsp:sp modelId="{F66AA531-EC7D-5142-88F6-41B648EB9429}">
      <dsp:nvSpPr>
        <dsp:cNvPr id="0" name=""/>
        <dsp:cNvSpPr/>
      </dsp:nvSpPr>
      <dsp:spPr>
        <a:xfrm>
          <a:off x="5032123" y="1823941"/>
          <a:ext cx="1795041" cy="1077025"/>
        </a:xfrm>
        <a:prstGeom prst="roundRect">
          <a:avLst>
            <a:gd name="adj" fmla="val 10000"/>
          </a:avLst>
        </a:prstGeom>
        <a:solidFill>
          <a:srgbClr val="3366FF"/>
        </a:solidFill>
        <a:ln w="25400" cap="flat" cmpd="sng" algn="ctr">
          <a:solidFill>
            <a:srgbClr val="3366FF"/>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Flag based on </a:t>
          </a:r>
        </a:p>
        <a:p>
          <a:pPr lvl="0" algn="ctr" defTabSz="844550">
            <a:lnSpc>
              <a:spcPct val="90000"/>
            </a:lnSpc>
            <a:spcBef>
              <a:spcPct val="0"/>
            </a:spcBef>
            <a:spcAft>
              <a:spcPct val="35000"/>
            </a:spcAft>
          </a:pPr>
          <a:r>
            <a:rPr lang="en-US" sz="1900" kern="1200" dirty="0" smtClean="0"/>
            <a:t>Threshold</a:t>
          </a:r>
          <a:endParaRPr lang="en-US" sz="1900" kern="1200" dirty="0"/>
        </a:p>
      </dsp:txBody>
      <dsp:txXfrm>
        <a:off x="5063668" y="1855486"/>
        <a:ext cx="1731951" cy="1013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433C-1439-2A4C-826F-15C2026DB972}">
      <dsp:nvSpPr>
        <dsp:cNvPr id="0" name=""/>
        <dsp:cNvSpPr/>
      </dsp:nvSpPr>
      <dsp:spPr>
        <a:xfrm>
          <a:off x="3002" y="1856064"/>
          <a:ext cx="1312916" cy="1161623"/>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Instrument Application for Metric Collection</a:t>
          </a:r>
          <a:endParaRPr lang="en-US" sz="1400" kern="1200" dirty="0"/>
        </a:p>
      </dsp:txBody>
      <dsp:txXfrm>
        <a:off x="37025" y="1890087"/>
        <a:ext cx="1244870" cy="1093577"/>
      </dsp:txXfrm>
    </dsp:sp>
    <dsp:sp modelId="{2BB93BA0-E40E-2E44-AC8A-6A9F6C8E12FD}">
      <dsp:nvSpPr>
        <dsp:cNvPr id="0" name=""/>
        <dsp:cNvSpPr/>
      </dsp:nvSpPr>
      <dsp:spPr>
        <a:xfrm>
          <a:off x="1447210" y="2274074"/>
          <a:ext cx="278338" cy="32560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47210" y="2339195"/>
        <a:ext cx="194837" cy="195361"/>
      </dsp:txXfrm>
    </dsp:sp>
    <dsp:sp modelId="{EA499EFF-658F-9247-B629-1D330167406B}">
      <dsp:nvSpPr>
        <dsp:cNvPr id="0" name=""/>
        <dsp:cNvSpPr/>
      </dsp:nvSpPr>
      <dsp:spPr>
        <a:xfrm>
          <a:off x="1841085" y="1856064"/>
          <a:ext cx="1312916" cy="1161623"/>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Build Normal Behavior Model</a:t>
          </a:r>
          <a:endParaRPr lang="en-US" sz="1400" kern="1200" dirty="0"/>
        </a:p>
      </dsp:txBody>
      <dsp:txXfrm>
        <a:off x="1875108" y="1890087"/>
        <a:ext cx="1244870" cy="1093577"/>
      </dsp:txXfrm>
    </dsp:sp>
    <dsp:sp modelId="{8D4B35CF-3A2E-384B-86E4-EF1A2C506D64}">
      <dsp:nvSpPr>
        <dsp:cNvPr id="0" name=""/>
        <dsp:cNvSpPr/>
      </dsp:nvSpPr>
      <dsp:spPr>
        <a:xfrm>
          <a:off x="3285293" y="2274074"/>
          <a:ext cx="278338" cy="32560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285293" y="2339195"/>
        <a:ext cx="194837" cy="195361"/>
      </dsp:txXfrm>
    </dsp:sp>
    <dsp:sp modelId="{BDDB4332-C83F-C649-997D-794BEED57D8F}">
      <dsp:nvSpPr>
        <dsp:cNvPr id="0" name=""/>
        <dsp:cNvSpPr/>
      </dsp:nvSpPr>
      <dsp:spPr>
        <a:xfrm>
          <a:off x="3679168" y="1856064"/>
          <a:ext cx="1312916" cy="1161623"/>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Find Suspicious</a:t>
          </a:r>
        </a:p>
        <a:p>
          <a:pPr lvl="0" algn="ctr" defTabSz="622300">
            <a:lnSpc>
              <a:spcPct val="90000"/>
            </a:lnSpc>
            <a:spcBef>
              <a:spcPct val="0"/>
            </a:spcBef>
            <a:spcAft>
              <a:spcPct val="35000"/>
            </a:spcAft>
          </a:pPr>
          <a:r>
            <a:rPr lang="en-US" sz="1400" kern="1200" dirty="0" smtClean="0"/>
            <a:t>Metrics</a:t>
          </a:r>
          <a:endParaRPr lang="en-US" sz="1400" kern="1200" dirty="0"/>
        </a:p>
      </dsp:txBody>
      <dsp:txXfrm>
        <a:off x="3713191" y="1890087"/>
        <a:ext cx="1244870" cy="1093577"/>
      </dsp:txXfrm>
    </dsp:sp>
    <dsp:sp modelId="{7CA7CB15-BF4C-2542-85EB-0CE1E80CB827}">
      <dsp:nvSpPr>
        <dsp:cNvPr id="0" name=""/>
        <dsp:cNvSpPr/>
      </dsp:nvSpPr>
      <dsp:spPr>
        <a:xfrm>
          <a:off x="5123376" y="2274074"/>
          <a:ext cx="278338" cy="325603"/>
        </a:xfrm>
        <a:prstGeom prst="rightArrow">
          <a:avLst>
            <a:gd name="adj1" fmla="val 60000"/>
            <a:gd name="adj2" fmla="val 5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123376" y="2339195"/>
        <a:ext cx="194837" cy="195361"/>
      </dsp:txXfrm>
    </dsp:sp>
    <dsp:sp modelId="{F66AA531-EC7D-5142-88F6-41B648EB9429}">
      <dsp:nvSpPr>
        <dsp:cNvPr id="0" name=""/>
        <dsp:cNvSpPr/>
      </dsp:nvSpPr>
      <dsp:spPr>
        <a:xfrm>
          <a:off x="5517251" y="1856064"/>
          <a:ext cx="1312916" cy="1161623"/>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Find Code Region Corresponding to Suspicious Metrics</a:t>
          </a:r>
          <a:endParaRPr lang="en-US" sz="1400" kern="1200" dirty="0"/>
        </a:p>
      </dsp:txBody>
      <dsp:txXfrm>
        <a:off x="5551274" y="1890087"/>
        <a:ext cx="1244870" cy="10935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0.04474</cdr:x>
      <cdr:y>0.80215</cdr:y>
    </cdr:from>
    <cdr:to>
      <cdr:x>0.34866</cdr:x>
      <cdr:y>0.97608</cdr:y>
    </cdr:to>
    <cdr:sp macro="" textlink="">
      <cdr:nvSpPr>
        <cdr:cNvPr id="2" name="TextBox 1"/>
        <cdr:cNvSpPr txBox="1"/>
      </cdr:nvSpPr>
      <cdr:spPr>
        <a:xfrm xmlns:a="http://schemas.openxmlformats.org/drawingml/2006/main">
          <a:off x="215915" y="2129146"/>
          <a:ext cx="1466718" cy="461665"/>
        </a:xfrm>
        <a:prstGeom xmlns:a="http://schemas.openxmlformats.org/drawingml/2006/main" prst="rect">
          <a:avLst/>
        </a:prstGeom>
        <a:noFill xmlns:a="http://schemas.openxmlformats.org/drawingml/2006/main"/>
        <a:ln xmlns:a="http://schemas.openxmlformats.org/drawingml/2006/main">
          <a:solidFill>
            <a:srgbClr val="FF0000"/>
          </a:solidFill>
        </a:l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en-US" dirty="0" smtClean="0">
              <a:solidFill>
                <a:srgbClr val="FF0000"/>
              </a:solidFill>
            </a:rPr>
            <a:t>two-clicks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409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8688" y="4400550"/>
            <a:ext cx="5124450" cy="4173538"/>
          </a:xfrm>
          <a:prstGeom prst="rect">
            <a:avLst/>
          </a:prstGeom>
          <a:noFill/>
          <a:ln w="12700">
            <a:noFill/>
            <a:miter lim="800000"/>
            <a:headEnd/>
            <a:tailEnd/>
          </a:ln>
          <a:effectLst/>
        </p:spPr>
        <p:txBody>
          <a:bodyPr vert="horz" wrap="square" lIns="95481" tIns="46932" rIns="95481" bIns="469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5" name="Rectangle 3"/>
          <p:cNvSpPr>
            <a:spLocks noGrp="1" noRot="1" noChangeAspect="1" noChangeArrowheads="1" noTextEdit="1"/>
          </p:cNvSpPr>
          <p:nvPr>
            <p:ph type="sldImg" idx="2"/>
          </p:nvPr>
        </p:nvSpPr>
        <p:spPr bwMode="auto">
          <a:xfrm>
            <a:off x="1185863" y="701675"/>
            <a:ext cx="4616450" cy="346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5813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content.usatoday.com/topics/topic/Organizations/Companies/Banking,+Financial,+Insurance,+Law/New+York+Stock+Exchang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Study-1</a:t>
            </a:r>
          </a:p>
          <a:p>
            <a:pPr marL="171450" indent="-171450">
              <a:buFontTx/>
              <a:buChar char="-"/>
            </a:pPr>
            <a:r>
              <a:rPr lang="en-US" dirty="0" smtClean="0"/>
              <a:t>This is a break-up of all the configuration problems </a:t>
            </a:r>
          </a:p>
          <a:p>
            <a:pPr marL="171450" indent="-171450">
              <a:buFontTx/>
              <a:buChar char="-"/>
            </a:pPr>
            <a:r>
              <a:rPr lang="en-US" dirty="0" smtClean="0"/>
              <a:t>GF: we observe a majority of the problems (79%)</a:t>
            </a:r>
            <a:r>
              <a:rPr lang="en-US" baseline="0" dirty="0" smtClean="0"/>
              <a:t> </a:t>
            </a:r>
            <a:r>
              <a:rPr lang="en-US" dirty="0" smtClean="0"/>
              <a:t>relate to configuration parameters and occur at run-time.</a:t>
            </a:r>
          </a:p>
          <a:p>
            <a:pPr marL="171450" indent="-171450">
              <a:buFontTx/>
              <a:buChar char="-"/>
            </a:pPr>
            <a:r>
              <a:rPr lang="en-US" dirty="0" smtClean="0"/>
              <a:t>JB: Almost equal-share</a:t>
            </a:r>
            <a:r>
              <a:rPr lang="en-US" baseline="0" dirty="0" smtClean="0"/>
              <a:t> of parameter/miss-component. We suspect that the 50% share of miss-components can be due to the changes made to configuration-interface</a:t>
            </a:r>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Study-2</a:t>
            </a:r>
          </a:p>
          <a:p>
            <a:pPr marL="171450" indent="-171450">
              <a:buFontTx/>
              <a:buChar char="-"/>
            </a:pPr>
            <a:r>
              <a:rPr lang="en-US" baseline="0" dirty="0" smtClean="0"/>
              <a:t>Within(intra) version properties over a shorter period (More configuration bugs since keyword based)</a:t>
            </a:r>
          </a:p>
          <a:p>
            <a:pPr marL="171450" lvl="0" indent="-171450">
              <a:buFontTx/>
              <a:buChar char="-"/>
            </a:pPr>
            <a:r>
              <a:rPr lang="en-US" baseline="0" dirty="0" smtClean="0"/>
              <a:t>GF: Lesser parameter-problems (primarily due to the fact that names, values and format are more likely to change across versions (as opposed to within versions)). Run-time problems have a major-share. Similar pattern for manifestation and responsibility dimensions</a:t>
            </a:r>
          </a:p>
          <a:p>
            <a:pPr marL="171450" lvl="0" indent="-171450">
              <a:buFontTx/>
              <a:buChar char="-"/>
            </a:pPr>
            <a:r>
              <a:rPr lang="en-US" baseline="0" dirty="0" smtClean="0"/>
              <a:t>JB: Almost equal share of each sub-type. More compatibility problems (10% to 36% from study-1 to study-2), primarily due to the refactoring done from jboss-6 to jboss-7. The refactoring was big-enough to require a migration guide. More runtime-problems (20% to 69% from study-1 to study-2) which can also be attributed to major code-refactoring.</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457200" lvl="1" indent="0">
              <a:buFontTx/>
              <a:buNone/>
            </a:pPr>
            <a:endParaRPr lang="en-US" dirty="0" smtClean="0"/>
          </a:p>
          <a:p>
            <a:pPr marL="457200" lvl="1" indent="0">
              <a:buFontTx/>
              <a:buNone/>
            </a:pPr>
            <a:endParaRPr lang="en-US" dirty="0" smtClean="0"/>
          </a:p>
          <a:p>
            <a:endParaRPr lang="en-US" dirty="0"/>
          </a:p>
        </p:txBody>
      </p:sp>
    </p:spTree>
    <p:extLst>
      <p:ext uri="{BB962C8B-B14F-4D97-AF65-F5344CB8AC3E}">
        <p14:creationId xmlns:p14="http://schemas.microsoft.com/office/powerpoint/2010/main" val="190403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Inter-version problems are</a:t>
            </a:r>
            <a:r>
              <a:rPr lang="en-US" baseline="0" dirty="0" smtClean="0"/>
              <a:t> </a:t>
            </a:r>
            <a:r>
              <a:rPr lang="en-US" dirty="0" smtClean="0"/>
              <a:t>majorly parameter related, thus requiring more consistency</a:t>
            </a:r>
            <a:r>
              <a:rPr lang="en-US" baseline="0" dirty="0" smtClean="0"/>
              <a:t> </a:t>
            </a:r>
            <a:r>
              <a:rPr lang="en-US" dirty="0" smtClean="0"/>
              <a:t>in configuration-design from version-to-version.</a:t>
            </a:r>
          </a:p>
          <a:p>
            <a:pPr marL="171450" indent="-171450">
              <a:buFontTx/>
              <a:buChar char="-"/>
            </a:pPr>
            <a:r>
              <a:rPr lang="en-US" dirty="0" smtClean="0"/>
              <a:t>Intra-version</a:t>
            </a:r>
            <a:r>
              <a:rPr lang="en-US" baseline="0" dirty="0" smtClean="0"/>
              <a:t> </a:t>
            </a:r>
            <a:r>
              <a:rPr lang="en-US" dirty="0" smtClean="0"/>
              <a:t>configuration-problems have an almost equal share for</a:t>
            </a:r>
            <a:r>
              <a:rPr lang="en-US" baseline="0" dirty="0" smtClean="0"/>
              <a:t> </a:t>
            </a:r>
            <a:r>
              <a:rPr lang="en-US" dirty="0" smtClean="0"/>
              <a:t>each of parameter, compatibility, missing-component subtypes.</a:t>
            </a:r>
            <a:endParaRPr lang="en-US" dirty="0"/>
          </a:p>
        </p:txBody>
      </p:sp>
    </p:spTree>
    <p:extLst>
      <p:ext uri="{BB962C8B-B14F-4D97-AF65-F5344CB8AC3E}">
        <p14:creationId xmlns:p14="http://schemas.microsoft.com/office/powerpoint/2010/main" val="42298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p>
          <a:p>
            <a:r>
              <a:rPr lang="en-US" dirty="0" smtClean="0"/>
              <a:t>- This is motivated by</a:t>
            </a:r>
            <a:r>
              <a:rPr lang="en-US" baseline="0" dirty="0" smtClean="0"/>
              <a:t> what we found in several bug-reports</a:t>
            </a:r>
            <a:endParaRPr lang="en-US" dirty="0" smtClean="0"/>
          </a:p>
          <a:p>
            <a:pPr marL="0" indent="0">
              <a:buFontTx/>
              <a:buNone/>
            </a:pPr>
            <a:r>
              <a:rPr lang="en-US" dirty="0" smtClean="0"/>
              <a:t>Where?</a:t>
            </a:r>
          </a:p>
          <a:p>
            <a:pPr marL="0" indent="0">
              <a:buFontTx/>
              <a:buNone/>
            </a:pPr>
            <a:r>
              <a:rPr lang="en-US" dirty="0" smtClean="0"/>
              <a:t>When?</a:t>
            </a:r>
          </a:p>
          <a:p>
            <a:pPr marL="0" indent="0">
              <a:buFontTx/>
              <a:buNone/>
            </a:pPr>
            <a:r>
              <a:rPr lang="en-US" dirty="0" smtClean="0"/>
              <a:t>- Boot-time here means either application-server start or application-deploy operation</a:t>
            </a:r>
          </a:p>
          <a:p>
            <a:pPr marL="0" indent="0">
              <a:buFontTx/>
              <a:buNone/>
            </a:pPr>
            <a:r>
              <a:rPr lang="en-US" dirty="0" smtClean="0"/>
              <a:t>How?</a:t>
            </a:r>
          </a:p>
        </p:txBody>
      </p:sp>
    </p:spTree>
    <p:extLst>
      <p:ext uri="{BB962C8B-B14F-4D97-AF65-F5344CB8AC3E}">
        <p14:creationId xmlns:p14="http://schemas.microsoft.com/office/powerpoint/2010/main" val="34291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For one injection, </a:t>
            </a:r>
            <a:r>
              <a:rPr lang="en-US" sz="1200" b="0" i="0" u="none" strike="noStrike" kern="1200" baseline="0" dirty="0" err="1" smtClean="0">
                <a:solidFill>
                  <a:schemeClr val="tx1"/>
                </a:solidFill>
                <a:latin typeface="Times New Roman" pitchFamily="18" charset="0"/>
                <a:ea typeface="+mn-ea"/>
                <a:cs typeface="+mn-cs"/>
              </a:rPr>
              <a:t>ConfGauge</a:t>
            </a:r>
            <a:r>
              <a:rPr lang="en-US" sz="1200" b="0" i="0" u="none" strike="noStrike" kern="1200" baseline="0" dirty="0" smtClean="0">
                <a:solidFill>
                  <a:schemeClr val="tx1"/>
                </a:solidFill>
                <a:latin typeface="Times New Roman" pitchFamily="18" charset="0"/>
                <a:ea typeface="+mn-ea"/>
                <a:cs typeface="+mn-cs"/>
              </a:rPr>
              <a:t> mutates one string in one of the xml files, starts the application server, deploys the SPECjEnterprise2010 application, stops the application server and collects the server logs for analyzing the effect of injection.</a:t>
            </a:r>
            <a:endParaRPr lang="en-US" dirty="0"/>
          </a:p>
        </p:txBody>
      </p:sp>
    </p:spTree>
    <p:extLst>
      <p:ext uri="{BB962C8B-B14F-4D97-AF65-F5344CB8AC3E}">
        <p14:creationId xmlns:p14="http://schemas.microsoft.com/office/powerpoint/2010/main" val="124182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Times New Roman" pitchFamily="18" charset="0"/>
                <a:ea typeface="+mn-ea"/>
                <a:cs typeface="+mn-cs"/>
              </a:rPr>
              <a:t>For a total of 132 injections of "/" character in </a:t>
            </a:r>
            <a:r>
              <a:rPr lang="en-US" sz="1200" b="0" i="0" u="none" strike="noStrike" kern="1200" baseline="0" dirty="0" err="1" smtClean="0">
                <a:solidFill>
                  <a:schemeClr val="tx1"/>
                </a:solidFill>
                <a:latin typeface="Times New Roman" pitchFamily="18" charset="0"/>
                <a:ea typeface="+mn-ea"/>
                <a:cs typeface="+mn-cs"/>
              </a:rPr>
              <a:t>GlassFish</a:t>
            </a:r>
            <a:r>
              <a:rPr lang="en-US" sz="1200" b="0" i="0" u="none" strike="noStrike" kern="1200" baseline="0" dirty="0" smtClean="0">
                <a:solidFill>
                  <a:schemeClr val="tx1"/>
                </a:solidFill>
                <a:latin typeface="Times New Roman" pitchFamily="18" charset="0"/>
                <a:ea typeface="+mn-ea"/>
                <a:cs typeface="+mn-cs"/>
              </a:rPr>
              <a:t>, both the server configurations in </a:t>
            </a:r>
            <a:r>
              <a:rPr lang="en-US" sz="1200" b="0" i="0" u="none" strike="noStrike" kern="1200" baseline="0" dirty="0" err="1" smtClean="0">
                <a:solidFill>
                  <a:schemeClr val="tx1"/>
                </a:solidFill>
                <a:latin typeface="Times New Roman" pitchFamily="18" charset="0"/>
                <a:ea typeface="+mn-ea"/>
                <a:cs typeface="+mn-cs"/>
              </a:rPr>
              <a:t>domain.xml</a:t>
            </a:r>
            <a:r>
              <a:rPr lang="en-US" sz="1200" b="0" i="0" u="none" strike="noStrike" kern="1200" baseline="0" dirty="0" smtClean="0">
                <a:solidFill>
                  <a:schemeClr val="tx1"/>
                </a:solidFill>
                <a:latin typeface="Times New Roman" pitchFamily="18" charset="0"/>
                <a:ea typeface="+mn-ea"/>
                <a:cs typeface="+mn-cs"/>
              </a:rPr>
              <a:t> and the application configurations in </a:t>
            </a:r>
            <a:r>
              <a:rPr lang="en-US" sz="1200" b="0" i="0" u="none" strike="noStrike" kern="1200" baseline="0" dirty="0" err="1" smtClean="0">
                <a:solidFill>
                  <a:schemeClr val="tx1"/>
                </a:solidFill>
                <a:latin typeface="Times New Roman" pitchFamily="18" charset="0"/>
                <a:ea typeface="+mn-ea"/>
                <a:cs typeface="+mn-cs"/>
              </a:rPr>
              <a:t>web.xml</a:t>
            </a:r>
            <a:r>
              <a:rPr lang="en-US" sz="1200" b="0" i="0" u="none" strike="noStrike" kern="1200" baseline="0" dirty="0" smtClean="0">
                <a:solidFill>
                  <a:schemeClr val="tx1"/>
                </a:solidFill>
                <a:latin typeface="Times New Roman" pitchFamily="18" charset="0"/>
                <a:ea typeface="+mn-ea"/>
                <a:cs typeface="+mn-cs"/>
              </a:rPr>
              <a:t> have silent failures for the majority of injections.</a:t>
            </a:r>
          </a:p>
          <a:p>
            <a:pPr marL="171450" indent="-171450">
              <a:buFontTx/>
              <a:buChar char="-"/>
            </a:pP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  For most of the injections (94.3% with remove and 100% with add operator) in </a:t>
            </a:r>
            <a:r>
              <a:rPr lang="en-US" sz="1200" b="0" i="0" u="none" strike="noStrike" kern="1200" baseline="0" dirty="0" err="1" smtClean="0">
                <a:solidFill>
                  <a:schemeClr val="tx1"/>
                </a:solidFill>
                <a:latin typeface="Times New Roman" pitchFamily="18" charset="0"/>
                <a:ea typeface="+mn-ea"/>
                <a:cs typeface="+mn-cs"/>
              </a:rPr>
              <a:t>web.xml</a:t>
            </a:r>
            <a:r>
              <a:rPr lang="en-US" sz="1200" b="0" i="0" u="none" strike="noStrike" kern="1200" baseline="0" dirty="0" smtClean="0">
                <a:solidFill>
                  <a:schemeClr val="tx1"/>
                </a:solidFill>
                <a:latin typeface="Times New Roman" pitchFamily="18" charset="0"/>
                <a:ea typeface="+mn-ea"/>
                <a:cs typeface="+mn-cs"/>
              </a:rPr>
              <a:t>, the server log did not show any exceptions at boot-time. This fact where exceptions are delayed until the end-user accesses the application through the web browser is a point of concern.</a:t>
            </a:r>
          </a:p>
          <a:p>
            <a:endParaRPr lang="en-US"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Why does</a:t>
            </a:r>
            <a:r>
              <a:rPr lang="en-US" baseline="0" dirty="0" smtClean="0"/>
              <a:t> the </a:t>
            </a:r>
            <a:r>
              <a:rPr lang="en-US" sz="1200" dirty="0" smtClean="0"/>
              <a:t>configuration robustness</a:t>
            </a:r>
            <a:r>
              <a:rPr lang="en-US" sz="1200" baseline="0" dirty="0" smtClean="0"/>
              <a:t> differ across servers?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1200" baseline="0" dirty="0" smtClean="0"/>
              <a:t>No standards, so vendors are at liberty</a:t>
            </a:r>
            <a:endParaRPr lang="en-US" sz="1200" dirty="0" smtClean="0"/>
          </a:p>
          <a:p>
            <a:endParaRPr lang="en-US" dirty="0"/>
          </a:p>
        </p:txBody>
      </p:sp>
    </p:spTree>
    <p:extLst>
      <p:ext uri="{BB962C8B-B14F-4D97-AF65-F5344CB8AC3E}">
        <p14:creationId xmlns:p14="http://schemas.microsoft.com/office/powerpoint/2010/main" val="90445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1) Inter-version and intra-version configuration problems tend to have different characteristics. Inter-version problems</a:t>
            </a:r>
          </a:p>
          <a:p>
            <a:r>
              <a:rPr lang="en-US" sz="1200" b="0" i="0" u="none" strike="noStrike" kern="1200" baseline="0" dirty="0" smtClean="0">
                <a:solidFill>
                  <a:schemeClr val="tx1"/>
                </a:solidFill>
                <a:latin typeface="Times New Roman" pitchFamily="18" charset="0"/>
                <a:ea typeface="+mn-ea"/>
                <a:cs typeface="+mn-cs"/>
              </a:rPr>
              <a:t>are majorly parameter-related while intra-version problems have an almost equal share for each of parameter, compatibility and missing-component related issues.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2) Code refactoring or re-implementation results in an increased number of compatibility issues.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3) Silent configuration-related failures (35% in </a:t>
            </a:r>
            <a:r>
              <a:rPr lang="en-US" sz="1200" b="0" i="0" u="none" strike="noStrike" kern="1200" baseline="0" dirty="0" err="1" smtClean="0">
                <a:solidFill>
                  <a:schemeClr val="tx1"/>
                </a:solidFill>
                <a:latin typeface="Times New Roman" pitchFamily="18" charset="0"/>
                <a:ea typeface="+mn-ea"/>
                <a:cs typeface="+mn-cs"/>
              </a:rPr>
              <a:t>GlassFish</a:t>
            </a:r>
            <a:r>
              <a:rPr lang="en-US" sz="1200" b="0" i="0" u="none" strike="noStrike" kern="1200" baseline="0" dirty="0" smtClean="0">
                <a:solidFill>
                  <a:schemeClr val="tx1"/>
                </a:solidFill>
                <a:latin typeface="Times New Roman" pitchFamily="18" charset="0"/>
                <a:ea typeface="+mn-ea"/>
                <a:cs typeface="+mn-cs"/>
              </a:rPr>
              <a:t>) found by </a:t>
            </a:r>
            <a:r>
              <a:rPr lang="en-US" sz="1200" b="0" i="0" u="none" strike="noStrike" kern="1200" baseline="0" dirty="0" err="1" smtClean="0">
                <a:solidFill>
                  <a:schemeClr val="tx1"/>
                </a:solidFill>
                <a:latin typeface="Times New Roman" pitchFamily="18" charset="0"/>
                <a:ea typeface="+mn-ea"/>
                <a:cs typeface="+mn-cs"/>
              </a:rPr>
              <a:t>ConfGauge</a:t>
            </a:r>
            <a:r>
              <a:rPr lang="en-US" sz="1200" b="0" i="0" u="none" strike="noStrike" kern="1200" baseline="0" dirty="0" smtClean="0">
                <a:solidFill>
                  <a:schemeClr val="tx1"/>
                </a:solidFill>
                <a:latin typeface="Times New Roman" pitchFamily="18" charset="0"/>
                <a:ea typeface="+mn-ea"/>
                <a:cs typeface="+mn-cs"/>
              </a:rPr>
              <a:t> provide evidence of inadequate</a:t>
            </a:r>
          </a:p>
          <a:p>
            <a:r>
              <a:rPr lang="en-US" sz="1200" b="0" i="0" u="none" strike="noStrike" kern="1200" baseline="0" dirty="0" smtClean="0">
                <a:solidFill>
                  <a:schemeClr val="tx1"/>
                </a:solidFill>
                <a:latin typeface="Times New Roman" pitchFamily="18" charset="0"/>
                <a:ea typeface="+mn-ea"/>
                <a:cs typeface="+mn-cs"/>
              </a:rPr>
              <a:t>configuration validation. Silent failures should be made non-silent via more intrusive validation checks.</a:t>
            </a:r>
            <a:endParaRPr lang="en-US" dirty="0"/>
          </a:p>
        </p:txBody>
      </p:sp>
    </p:spTree>
    <p:extLst>
      <p:ext uri="{BB962C8B-B14F-4D97-AF65-F5344CB8AC3E}">
        <p14:creationId xmlns:p14="http://schemas.microsoft.com/office/powerpoint/2010/main" val="385122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907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A web-click resulting in the same HTTP request twice or more</a:t>
            </a:r>
            <a:r>
              <a:rPr lang="en-US" baseline="0" dirty="0" smtClean="0"/>
              <a:t> to server.</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Comment from Nicholas </a:t>
            </a:r>
            <a:r>
              <a:rPr lang="en-US" baseline="0" dirty="0" err="1" smtClean="0"/>
              <a:t>Zakas</a:t>
            </a:r>
            <a:r>
              <a:rPr lang="en-US" baseline="0" dirty="0" smtClean="0"/>
              <a:t> “I'd also like to give you some easy numbers to show the impact. </a:t>
            </a:r>
            <a:r>
              <a:rPr lang="en-US" baseline="0" dirty="0" err="1" smtClean="0"/>
              <a:t>www.yahoo.com</a:t>
            </a:r>
            <a:r>
              <a:rPr lang="en-US" baseline="0" dirty="0" smtClean="0"/>
              <a:t> has 300 million page views per day, which clearly requires a lot of machines. If that number were to double, is there any doubt that would lead to capacity issues?”</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Top sites CNN, YouTube </a:t>
            </a:r>
          </a:p>
          <a:p>
            <a:pPr marL="171450" indent="-171450">
              <a:buFontTx/>
              <a:buChar char="-"/>
            </a:pPr>
            <a:r>
              <a:rPr lang="en-US" dirty="0" smtClean="0"/>
              <a:t>Unneeded extra server load can</a:t>
            </a:r>
            <a:r>
              <a:rPr lang="en-US" baseline="0" dirty="0" smtClean="0"/>
              <a:t> lead to managers in buying/provisioning more servers</a:t>
            </a:r>
          </a:p>
          <a:p>
            <a:pPr marL="171450" indent="-171450">
              <a:buFontTx/>
              <a:buChar char="-"/>
            </a:pPr>
            <a:r>
              <a:rPr lang="en-US" baseline="0" dirty="0" smtClean="0"/>
              <a:t>Corruption of server state leads to incorrect data</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err="1" smtClean="0"/>
              <a:t>Alexa</a:t>
            </a:r>
            <a:r>
              <a:rPr lang="en-US" baseline="0" dirty="0" smtClean="0"/>
              <a:t> sites with duplicate requests (tested on 04/12/2014, 04/19/2014): vube.com,paypal.com,go.com,hao123.com,conduit.com,espn.go.com,taobao.com,sohu.com,amazon.com,amazon.co.jp,pinterest.com,tmall.com,dailymotion.com,msn.com,amazon.de,cnn.com,163.com,dailymail.co.uk,yahoo.co.jp,ifeng.com,qq.com,huffingtonpost.com</a:t>
            </a:r>
            <a:endParaRPr lang="en-US" dirty="0"/>
          </a:p>
        </p:txBody>
      </p:sp>
    </p:spTree>
    <p:extLst>
      <p:ext uri="{BB962C8B-B14F-4D97-AF65-F5344CB8AC3E}">
        <p14:creationId xmlns:p14="http://schemas.microsoft.com/office/powerpoint/2010/main" val="253570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Resource exhaustion/leaks</a:t>
            </a:r>
            <a:r>
              <a:rPr lang="en-US" baseline="0" dirty="0" smtClean="0"/>
              <a:t> type of performance problems.</a:t>
            </a:r>
          </a:p>
          <a:p>
            <a:pPr marL="171450" indent="-171450">
              <a:buFontTx/>
              <a:buChar char="-"/>
            </a:pPr>
            <a:r>
              <a:rPr lang="en-US" baseline="0" dirty="0" smtClean="0"/>
              <a:t>General Purpose means that it applies to all browsers and all resources</a:t>
            </a:r>
            <a:endParaRPr lang="en-US" dirty="0"/>
          </a:p>
        </p:txBody>
      </p:sp>
    </p:spTree>
    <p:extLst>
      <p:ext uri="{BB962C8B-B14F-4D97-AF65-F5344CB8AC3E}">
        <p14:creationId xmlns:p14="http://schemas.microsoft.com/office/powerpoint/2010/main" val="38403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Trace Synchronously by Dynamic</a:t>
            </a:r>
            <a:r>
              <a:rPr lang="en-US" baseline="0" dirty="0" smtClean="0"/>
              <a:t> instrumentation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1-2-3-2-1-2-1-2-1-0</a:t>
            </a:r>
          </a:p>
          <a:p>
            <a:endParaRPr lang="en-US" dirty="0"/>
          </a:p>
        </p:txBody>
      </p:sp>
    </p:spTree>
    <p:extLst>
      <p:ext uri="{BB962C8B-B14F-4D97-AF65-F5344CB8AC3E}">
        <p14:creationId xmlns:p14="http://schemas.microsoft.com/office/powerpoint/2010/main" val="8921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Tx/>
              <a:buChar char="-"/>
            </a:pPr>
            <a:r>
              <a:rPr lang="en-US" dirty="0" smtClean="0"/>
              <a:t>A bug in the stock trading algorithm,</a:t>
            </a:r>
            <a:r>
              <a:rPr lang="en-US" baseline="0" dirty="0" smtClean="0"/>
              <a:t> where many stocks were traded erroneously caused a loss of 440M in 30 minutes.</a:t>
            </a:r>
          </a:p>
          <a:p>
            <a:pPr marL="638583" lvl="1" indent="-174159">
              <a:buFontTx/>
              <a:buChar char="-"/>
            </a:pPr>
            <a:r>
              <a:rPr lang="en-US" dirty="0" smtClean="0"/>
              <a:t>Knight Capital Group said the problem was triggered when it installed new trading software, which resulted in the company sending numerous erroneous orders in 140 stocks listed in the </a:t>
            </a:r>
            <a:r>
              <a:rPr lang="en-US" dirty="0" smtClean="0">
                <a:hlinkClick r:id="rId3" tooltip="More news, photos about New York Stock Exchange"/>
              </a:rPr>
              <a:t>New York Stock Exchange</a:t>
            </a:r>
            <a:endParaRPr lang="en-US" baseline="0" dirty="0" smtClean="0"/>
          </a:p>
          <a:p>
            <a:endParaRPr lang="en-US" dirty="0"/>
          </a:p>
        </p:txBody>
      </p:sp>
      <p:sp>
        <p:nvSpPr>
          <p:cNvPr id="4" name="Slide Number Placeholder 3"/>
          <p:cNvSpPr>
            <a:spLocks noGrp="1"/>
          </p:cNvSpPr>
          <p:nvPr>
            <p:ph type="sldNum" sz="quarter" idx="10"/>
          </p:nvPr>
        </p:nvSpPr>
        <p:spPr>
          <a:xfrm>
            <a:off x="3956550" y="8805841"/>
            <a:ext cx="3026833" cy="463550"/>
          </a:xfrm>
          <a:prstGeom prst="rect">
            <a:avLst/>
          </a:prstGeom>
        </p:spPr>
        <p:txBody>
          <a:bodyPr lIns="92885" tIns="46442" rIns="92885" bIns="46442"/>
          <a:lstStyle/>
          <a:p>
            <a:fld id="{29DD6C95-3E16-CE41-A519-573278C99505}" type="slidenum">
              <a:rPr lang="en-US" smtClean="0"/>
              <a:t>2</a:t>
            </a:fld>
            <a:endParaRPr lang="en-US"/>
          </a:p>
        </p:txBody>
      </p:sp>
    </p:spTree>
    <p:extLst>
      <p:ext uri="{BB962C8B-B14F-4D97-AF65-F5344CB8AC3E}">
        <p14:creationId xmlns:p14="http://schemas.microsoft.com/office/powerpoint/2010/main" val="371296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Tree>
    <p:extLst>
      <p:ext uri="{BB962C8B-B14F-4D97-AF65-F5344CB8AC3E}">
        <p14:creationId xmlns:p14="http://schemas.microsoft.com/office/powerpoint/2010/main" val="320266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1-2-3-2-1-2-1-2-1-0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Autocorrelation=</a:t>
            </a:r>
            <a:r>
              <a:rPr lang="en-US" dirty="0" err="1" smtClean="0"/>
              <a:t>shitf+multiply+sum</a:t>
            </a:r>
            <a:endParaRPr lang="en-US" dirty="0" smtClean="0"/>
          </a:p>
        </p:txBody>
      </p:sp>
    </p:spTree>
    <p:extLst>
      <p:ext uri="{BB962C8B-B14F-4D97-AF65-F5344CB8AC3E}">
        <p14:creationId xmlns:p14="http://schemas.microsoft.com/office/powerpoint/2010/main" val="275687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1-2-3-2-1-2-1-2-1-0</a:t>
            </a:r>
          </a:p>
        </p:txBody>
      </p:sp>
    </p:spTree>
    <p:extLst>
      <p:ext uri="{BB962C8B-B14F-4D97-AF65-F5344CB8AC3E}">
        <p14:creationId xmlns:p14="http://schemas.microsoft.com/office/powerpoint/2010/main" val="275687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Why is this</a:t>
            </a:r>
            <a:r>
              <a:rPr lang="en-US" baseline="0" dirty="0" smtClean="0"/>
              <a:t> algorithm better then other possible </a:t>
            </a:r>
            <a:r>
              <a:rPr lang="en-US" baseline="0" dirty="0" err="1" smtClean="0"/>
              <a:t>algos</a:t>
            </a:r>
            <a:r>
              <a:rPr lang="en-US" baseline="0" dirty="0" smtClean="0"/>
              <a:t>?</a:t>
            </a:r>
          </a:p>
          <a:p>
            <a:pPr marL="628650" lvl="1" indent="-171450">
              <a:buFontTx/>
              <a:buChar char="-"/>
            </a:pPr>
            <a:r>
              <a:rPr lang="en-US" baseline="0" dirty="0" smtClean="0"/>
              <a:t>We just need to configure one parameter, </a:t>
            </a:r>
            <a:r>
              <a:rPr lang="en-US" baseline="0" dirty="0" err="1" smtClean="0"/>
              <a:t>i.e</a:t>
            </a:r>
            <a:r>
              <a:rPr lang="en-US" baseline="0" dirty="0" smtClean="0"/>
              <a:t>, threshold as oppose to maintaining multiple threshold </a:t>
            </a:r>
            <a:r>
              <a:rPr lang="en-US" baseline="0" dirty="0" err="1" smtClean="0"/>
              <a:t>params</a:t>
            </a:r>
            <a:r>
              <a:rPr lang="en-US" baseline="0" dirty="0" smtClean="0"/>
              <a:t> for each </a:t>
            </a:r>
            <a:r>
              <a:rPr lang="en-US" baseline="0" smtClean="0"/>
              <a:t>web request</a:t>
            </a:r>
            <a:endParaRPr lang="en-US"/>
          </a:p>
        </p:txBody>
      </p:sp>
    </p:spTree>
    <p:extLst>
      <p:ext uri="{BB962C8B-B14F-4D97-AF65-F5344CB8AC3E}">
        <p14:creationId xmlns:p14="http://schemas.microsoft.com/office/powerpoint/2010/main" val="3452801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Instance of HUBZERO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Over 30 hubs</a:t>
            </a:r>
            <a:r>
              <a:rPr lang="en-US" baseline="0" dirty="0" smtClean="0"/>
              <a:t> built using HUBZERO</a:t>
            </a:r>
            <a:endParaRPr lang="en-US" dirty="0" smtClean="0"/>
          </a:p>
        </p:txBody>
      </p:sp>
    </p:spTree>
    <p:extLst>
      <p:ext uri="{BB962C8B-B14F-4D97-AF65-F5344CB8AC3E}">
        <p14:creationId xmlns:p14="http://schemas.microsoft.com/office/powerpoint/2010/main" val="1588991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Detection </a:t>
            </a:r>
            <a:r>
              <a:rPr lang="en-US" smtClean="0"/>
              <a:t>is asynchronous</a:t>
            </a:r>
            <a:endParaRPr lang="en-US" dirty="0"/>
          </a:p>
        </p:txBody>
      </p:sp>
    </p:spTree>
    <p:extLst>
      <p:ext uri="{BB962C8B-B14F-4D97-AF65-F5344CB8AC3E}">
        <p14:creationId xmlns:p14="http://schemas.microsoft.com/office/powerpoint/2010/main" val="273161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- 100K , about</a:t>
            </a:r>
            <a:r>
              <a:rPr lang="en-US" baseline="0" dirty="0" smtClean="0"/>
              <a:t> half a minute</a:t>
            </a:r>
            <a:endParaRPr lang="en-US" dirty="0"/>
          </a:p>
        </p:txBody>
      </p:sp>
    </p:spTree>
    <p:extLst>
      <p:ext uri="{BB962C8B-B14F-4D97-AF65-F5344CB8AC3E}">
        <p14:creationId xmlns:p14="http://schemas.microsoft.com/office/powerpoint/2010/main" val="254719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could be dependent</a:t>
            </a:r>
            <a:r>
              <a:rPr lang="en-US" baseline="0" dirty="0" smtClean="0"/>
              <a:t> on the </a:t>
            </a:r>
            <a:r>
              <a:rPr lang="en-US" baseline="0" dirty="0" err="1" smtClean="0"/>
              <a:t>joomla</a:t>
            </a:r>
            <a:r>
              <a:rPr lang="en-US" baseline="0" dirty="0" smtClean="0"/>
              <a:t> </a:t>
            </a:r>
            <a:r>
              <a:rPr lang="en-US" baseline="0" dirty="0" err="1" smtClean="0"/>
              <a:t>namespacing</a:t>
            </a:r>
            <a:endParaRPr lang="en-US" dirty="0"/>
          </a:p>
        </p:txBody>
      </p:sp>
    </p:spTree>
    <p:extLst>
      <p:ext uri="{BB962C8B-B14F-4D97-AF65-F5344CB8AC3E}">
        <p14:creationId xmlns:p14="http://schemas.microsoft.com/office/powerpoint/2010/main" val="1478792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Resource exhaustion/leaks</a:t>
            </a:r>
            <a:r>
              <a:rPr lang="en-US" baseline="0" dirty="0" smtClean="0"/>
              <a:t> type of performance problems.</a:t>
            </a:r>
            <a:endParaRPr lang="en-US" dirty="0"/>
          </a:p>
        </p:txBody>
      </p:sp>
    </p:spTree>
    <p:extLst>
      <p:ext uri="{BB962C8B-B14F-4D97-AF65-F5344CB8AC3E}">
        <p14:creationId xmlns:p14="http://schemas.microsoft.com/office/powerpoint/2010/main" val="38403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Tx/>
              <a:buChar char="-"/>
            </a:pPr>
            <a:r>
              <a:rPr lang="en-US" dirty="0" smtClean="0"/>
              <a:t>Correlation coefficient computed for abnormal</a:t>
            </a:r>
            <a:r>
              <a:rPr lang="en-US" baseline="0" dirty="0" smtClean="0"/>
              <a:t> run is 0.97 over the entire time window for the above two metrics.</a:t>
            </a:r>
          </a:p>
          <a:p>
            <a:pPr marL="174159" indent="-174159">
              <a:buFontTx/>
              <a:buChar char="-"/>
            </a:pPr>
            <a:r>
              <a:rPr lang="en-US" dirty="0" smtClean="0"/>
              <a:t>Correlation coefficient computed for normal</a:t>
            </a:r>
            <a:r>
              <a:rPr lang="en-US" baseline="0" dirty="0" smtClean="0"/>
              <a:t> run is 0.85 over the entire time window for the above two metrics.</a:t>
            </a:r>
          </a:p>
          <a:p>
            <a:pPr marL="174159" indent="-174159">
              <a:buFontTx/>
              <a:buChar char="-"/>
            </a:pPr>
            <a:endParaRPr lang="en-US" dirty="0" smtClean="0"/>
          </a:p>
          <a:p>
            <a:pPr marL="174159" lvl="1" indent="-174159" defTabSz="464424" eaLnBrk="1" fontAlgn="auto" hangingPunct="1">
              <a:spcBef>
                <a:spcPts val="0"/>
              </a:spcBef>
              <a:spcAft>
                <a:spcPts val="0"/>
              </a:spcAft>
              <a:buFontTx/>
              <a:buChar char="-"/>
              <a:defRPr/>
            </a:pPr>
            <a:r>
              <a:rPr lang="en-US" dirty="0" smtClean="0"/>
              <a:t>Metrics</a:t>
            </a:r>
            <a:r>
              <a:rPr lang="en-US" i="1" dirty="0" smtClean="0"/>
              <a:t>: open file descriptors</a:t>
            </a:r>
            <a:r>
              <a:rPr lang="en-US" dirty="0" smtClean="0"/>
              <a:t>, </a:t>
            </a:r>
            <a:r>
              <a:rPr lang="en-US" i="1" dirty="0" smtClean="0"/>
              <a:t>characters read from disk</a:t>
            </a:r>
          </a:p>
          <a:p>
            <a:pPr marL="174159" indent="-174159">
              <a:buFontTx/>
              <a:buChar char="-"/>
            </a:pPr>
            <a:endParaRPr lang="en-US" dirty="0"/>
          </a:p>
        </p:txBody>
      </p:sp>
      <p:sp>
        <p:nvSpPr>
          <p:cNvPr id="4" name="Slide Number Placeholder 3"/>
          <p:cNvSpPr>
            <a:spLocks noGrp="1"/>
          </p:cNvSpPr>
          <p:nvPr>
            <p:ph type="sldNum" sz="quarter" idx="10"/>
          </p:nvPr>
        </p:nvSpPr>
        <p:spPr>
          <a:xfrm>
            <a:off x="3956550" y="8805841"/>
            <a:ext cx="3026833" cy="463550"/>
          </a:xfrm>
          <a:prstGeom prst="rect">
            <a:avLst/>
          </a:prstGeom>
        </p:spPr>
        <p:txBody>
          <a:bodyPr lIns="92885" tIns="46442" rIns="92885" bIns="46442"/>
          <a:lstStyle/>
          <a:p>
            <a:fld id="{29DD6C95-3E16-CE41-A519-573278C99505}" type="slidenum">
              <a:rPr lang="en-US" smtClean="0"/>
              <a:t>44</a:t>
            </a:fld>
            <a:endParaRPr lang="en-US"/>
          </a:p>
        </p:txBody>
      </p:sp>
    </p:spTree>
    <p:extLst>
      <p:ext uri="{BB962C8B-B14F-4D97-AF65-F5344CB8AC3E}">
        <p14:creationId xmlns:p14="http://schemas.microsoft.com/office/powerpoint/2010/main" val="221288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applications have short delivery times, high developer turnover rates, and rapidly evolving user needs that translate into an enormous pressure to change</a:t>
            </a:r>
            <a:endParaRPr lang="en-US" dirty="0"/>
          </a:p>
        </p:txBody>
      </p:sp>
    </p:spTree>
    <p:extLst>
      <p:ext uri="{BB962C8B-B14F-4D97-AF65-F5344CB8AC3E}">
        <p14:creationId xmlns:p14="http://schemas.microsoft.com/office/powerpoint/2010/main" val="52141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It enables applications to work with thousands of computational nodes and a large amount of data</a:t>
            </a:r>
          </a:p>
        </p:txBody>
      </p:sp>
    </p:spTree>
    <p:extLst>
      <p:ext uri="{BB962C8B-B14F-4D97-AF65-F5344CB8AC3E}">
        <p14:creationId xmlns:p14="http://schemas.microsoft.com/office/powerpoint/2010/main" val="1225900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424" eaLnBrk="1" fontAlgn="auto" hangingPunct="1">
              <a:spcBef>
                <a:spcPts val="0"/>
              </a:spcBef>
              <a:spcAft>
                <a:spcPts val="0"/>
              </a:spcAft>
              <a:defRPr/>
            </a:pPr>
            <a:r>
              <a:rPr lang="en-US" dirty="0" smtClean="0"/>
              <a:t>- 45 classes, 358 methods instrumented (as code regions) </a:t>
            </a:r>
          </a:p>
          <a:p>
            <a:endParaRPr lang="en-US" dirty="0"/>
          </a:p>
        </p:txBody>
      </p:sp>
      <p:sp>
        <p:nvSpPr>
          <p:cNvPr id="4" name="Slide Number Placeholder 3"/>
          <p:cNvSpPr>
            <a:spLocks noGrp="1"/>
          </p:cNvSpPr>
          <p:nvPr>
            <p:ph type="sldNum" sz="quarter" idx="10"/>
          </p:nvPr>
        </p:nvSpPr>
        <p:spPr>
          <a:xfrm>
            <a:off x="3956550" y="8805841"/>
            <a:ext cx="3026833" cy="463550"/>
          </a:xfrm>
          <a:prstGeom prst="rect">
            <a:avLst/>
          </a:prstGeom>
        </p:spPr>
        <p:txBody>
          <a:bodyPr lIns="92885" tIns="46442" rIns="92885" bIns="46442"/>
          <a:lstStyle/>
          <a:p>
            <a:fld id="{29DD6C95-3E16-CE41-A519-573278C99505}" type="slidenum">
              <a:rPr lang="en-US" smtClean="0"/>
              <a:t>48</a:t>
            </a:fld>
            <a:endParaRPr lang="en-US"/>
          </a:p>
        </p:txBody>
      </p:sp>
    </p:spTree>
    <p:extLst>
      <p:ext uri="{BB962C8B-B14F-4D97-AF65-F5344CB8AC3E}">
        <p14:creationId xmlns:p14="http://schemas.microsoft.com/office/powerpoint/2010/main" val="3320971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There’s log and metric analysis techniques that share the same goal that my techniques. The main problem is that not all the failures manifest in the system logs and application logs. Also scalability is an issue. There is a large amount of logs that have to be analyzed.</a:t>
            </a:r>
          </a:p>
          <a:p>
            <a:endParaRPr lang="en-US" baseline="0" dirty="0" smtClean="0"/>
          </a:p>
          <a:p>
            <a:r>
              <a:rPr lang="en-US" baseline="0" dirty="0" smtClean="0"/>
              <a:t>Failure Characterization: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sz="1200" dirty="0" smtClean="0">
                <a:solidFill>
                  <a:srgbClr val="7030A0"/>
                </a:solidFill>
              </a:rPr>
              <a:t>M. Vieira, (DSN ’07)=Assessing Robustness of Web-Services Infrastructures.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7030A0"/>
                </a:solidFill>
              </a:rPr>
              <a:t>- J. Li (QSIC’07)= Study on non-configuration problems in J2EE app servers</a:t>
            </a:r>
          </a:p>
          <a:p>
            <a:endParaRPr lang="en-US" baseline="0" dirty="0" smtClean="0"/>
          </a:p>
          <a:p>
            <a:endParaRPr lang="en-US" baseline="0" dirty="0" smtClean="0"/>
          </a:p>
          <a:p>
            <a:r>
              <a:rPr lang="en-US" baseline="0" dirty="0" smtClean="0"/>
              <a:t>Error Detection:</a:t>
            </a:r>
          </a:p>
          <a:p>
            <a:pPr marL="171450" indent="-171450">
              <a:buFontTx/>
              <a:buChar char="-"/>
            </a:pPr>
            <a:r>
              <a:rPr lang="en-US" baseline="0" dirty="0" smtClean="0"/>
              <a:t>L. Silva Comparing Error Detection Techniques for Web Applications: An Experimental Study</a:t>
            </a:r>
          </a:p>
          <a:p>
            <a:pPr marL="171450" indent="-171450">
              <a:buFontTx/>
              <a:buChar char="-"/>
            </a:pPr>
            <a:r>
              <a:rPr lang="en-US" baseline="0" dirty="0" smtClean="0"/>
              <a:t>E. </a:t>
            </a:r>
            <a:r>
              <a:rPr lang="en-US" baseline="0" dirty="0" err="1" smtClean="0"/>
              <a:t>Kiciman</a:t>
            </a:r>
            <a:r>
              <a:rPr lang="en-US" baseline="0" dirty="0" smtClean="0"/>
              <a:t>, Detecting application-level failures in component-based Internet services.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dirty="0" smtClean="0">
                <a:solidFill>
                  <a:srgbClr val="3333CC"/>
                </a:solidFill>
              </a:rPr>
              <a:t>D. Yuan (ATC’11)</a:t>
            </a:r>
            <a:r>
              <a:rPr lang="en-US" baseline="0" dirty="0" smtClean="0"/>
              <a:t>–a tool that automatically detects software conﬁguration errors</a:t>
            </a:r>
          </a:p>
          <a:p>
            <a:pPr marL="171450" indent="-171450">
              <a:buFontTx/>
              <a:buChar char="-"/>
            </a:pPr>
            <a:endParaRPr lang="en-US" baseline="0" dirty="0" smtClean="0"/>
          </a:p>
          <a:p>
            <a:r>
              <a:rPr lang="en-US" baseline="0" dirty="0" smtClean="0"/>
              <a:t>Tracing system:</a:t>
            </a:r>
          </a:p>
          <a:p>
            <a:r>
              <a:rPr lang="en-US" baseline="0" dirty="0" smtClean="0"/>
              <a:t>- X-trace:  X-Trace, a cross-layer, cross-application tracing framework designed to reconstruct the user's task tree. This framework enables X-Trace enabled nodes to encode causal connections necessary for rebuilding this tree. </a:t>
            </a:r>
          </a:p>
          <a:p>
            <a:endParaRPr lang="en-US" baseline="0" dirty="0" smtClean="0"/>
          </a:p>
          <a:p>
            <a:r>
              <a:rPr lang="en-US" baseline="0" dirty="0" smtClean="0"/>
              <a:t>Logs and metric analysis:</a:t>
            </a:r>
          </a:p>
          <a:p>
            <a:pPr marL="171450" indent="-171450">
              <a:buFontTx/>
              <a:buChar char="-"/>
            </a:pPr>
            <a:r>
              <a:rPr lang="en-US" dirty="0" smtClean="0"/>
              <a:t>M. </a:t>
            </a:r>
            <a:r>
              <a:rPr lang="en-US" dirty="0" err="1" smtClean="0"/>
              <a:t>Ozonat</a:t>
            </a:r>
            <a:r>
              <a:rPr lang="en-US" dirty="0" smtClean="0"/>
              <a:t>: An information-theoretic approach to detecting performance anomalies and changes for large-scale distributed web services.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Correlating instrumentation data to system states: A building block for automated diagnosis and control", Operating System Design and Implementation (OSDI 2004)[</a:t>
            </a:r>
            <a:r>
              <a:rPr lang="en-US" sz="1200" dirty="0" smtClean="0">
                <a:solidFill>
                  <a:srgbClr val="008000"/>
                </a:solidFill>
              </a:rPr>
              <a:t>I. Cohen (OSDI’04)]</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dirty="0" smtClean="0">
                <a:solidFill>
                  <a:srgbClr val="008000"/>
                </a:solidFill>
              </a:rPr>
              <a:t> K. </a:t>
            </a:r>
            <a:r>
              <a:rPr lang="en-US" sz="1200" dirty="0" err="1" smtClean="0">
                <a:solidFill>
                  <a:srgbClr val="008000"/>
                </a:solidFill>
              </a:rPr>
              <a:t>Nagaraj</a:t>
            </a:r>
            <a:r>
              <a:rPr lang="en-US" sz="1200" dirty="0" smtClean="0">
                <a:solidFill>
                  <a:srgbClr val="008000"/>
                </a:solidFill>
              </a:rPr>
              <a:t> (NSDI’12)</a:t>
            </a:r>
            <a:r>
              <a:rPr lang="en-US" sz="1200" dirty="0" smtClean="0">
                <a:solidFill>
                  <a:schemeClr val="tx1"/>
                </a:solidFill>
              </a:rPr>
              <a:t>:</a:t>
            </a:r>
            <a:r>
              <a:rPr lang="en-US" sz="1200" baseline="0" dirty="0" smtClean="0">
                <a:solidFill>
                  <a:schemeClr val="tx1"/>
                </a:solidFill>
              </a:rPr>
              <a:t> DISTALYZER, an automated tool to support developer investigation of performance issues in distributed systems.</a:t>
            </a:r>
            <a:endParaRPr lang="en-US" sz="1200" dirty="0" smtClean="0">
              <a:solidFill>
                <a:srgbClr val="008000"/>
              </a:solidFill>
            </a:endParaRPr>
          </a:p>
        </p:txBody>
      </p:sp>
      <p:sp>
        <p:nvSpPr>
          <p:cNvPr id="4" name="Slide Number Placeholder 3"/>
          <p:cNvSpPr>
            <a:spLocks noGrp="1"/>
          </p:cNvSpPr>
          <p:nvPr>
            <p:ph type="sldNum" sz="quarter" idx="10"/>
          </p:nvPr>
        </p:nvSpPr>
        <p:spPr>
          <a:xfrm>
            <a:off x="3957229" y="8806194"/>
            <a:ext cx="3026207" cy="463236"/>
          </a:xfrm>
          <a:prstGeom prst="rect">
            <a:avLst/>
          </a:prstGeom>
        </p:spPr>
        <p:txBody>
          <a:bodyPr lIns="90306" tIns="45153" rIns="90306" bIns="45153"/>
          <a:lstStyle/>
          <a:p>
            <a:fld id="{3DB77DCA-052C-4C8B-A721-78B992255A9B}" type="slidenum">
              <a:rPr lang="en-US" smtClean="0"/>
              <a:pPr/>
              <a:t>50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Third</a:t>
            </a:r>
            <a:r>
              <a:rPr lang="en-US" baseline="0" dirty="0" smtClean="0"/>
              <a:t> phase of </a:t>
            </a:r>
            <a:r>
              <a:rPr lang="en-US" dirty="0" smtClean="0"/>
              <a:t>Detection: Implement App-specific and App-Generic Rules based on deviation from</a:t>
            </a:r>
            <a:r>
              <a:rPr lang="en-US" baseline="0" dirty="0" smtClean="0"/>
              <a:t> </a:t>
            </a:r>
            <a:r>
              <a:rPr lang="en-US" dirty="0" smtClean="0"/>
              <a:t>Normal behavior.</a:t>
            </a:r>
          </a:p>
          <a:p>
            <a:endParaRPr lang="en-US" dirty="0"/>
          </a:p>
        </p:txBody>
      </p:sp>
      <p:sp>
        <p:nvSpPr>
          <p:cNvPr id="4" name="Slide Number Placeholder 3"/>
          <p:cNvSpPr>
            <a:spLocks noGrp="1"/>
          </p:cNvSpPr>
          <p:nvPr>
            <p:ph type="sldNum" sz="quarter" idx="10"/>
          </p:nvPr>
        </p:nvSpPr>
        <p:spPr>
          <a:xfrm>
            <a:off x="3956550" y="8805841"/>
            <a:ext cx="3026833" cy="463550"/>
          </a:xfrm>
          <a:prstGeom prst="rect">
            <a:avLst/>
          </a:prstGeom>
        </p:spPr>
        <p:txBody>
          <a:bodyPr lIns="92885" tIns="46442" rIns="92885" bIns="46442"/>
          <a:lstStyle/>
          <a:p>
            <a:fld id="{29DD6C95-3E16-CE41-A519-573278C99505}" type="slidenum">
              <a:rPr lang="en-US" smtClean="0"/>
              <a:t>51</a:t>
            </a:fld>
            <a:endParaRPr lang="en-US"/>
          </a:p>
        </p:txBody>
      </p:sp>
    </p:spTree>
    <p:extLst>
      <p:ext uri="{BB962C8B-B14F-4D97-AF65-F5344CB8AC3E}">
        <p14:creationId xmlns:p14="http://schemas.microsoft.com/office/powerpoint/2010/main" val="192627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and characterization:</a:t>
            </a:r>
            <a:r>
              <a:rPr lang="en-US" baseline="0" dirty="0" smtClean="0"/>
              <a:t> Fault-injection &amp; bug-repository-based study</a:t>
            </a:r>
          </a:p>
        </p:txBody>
      </p:sp>
    </p:spTree>
    <p:extLst>
      <p:ext uri="{BB962C8B-B14F-4D97-AF65-F5344CB8AC3E}">
        <p14:creationId xmlns:p14="http://schemas.microsoft.com/office/powerpoint/2010/main" val="185635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Configuration</a:t>
            </a:r>
            <a:r>
              <a:rPr lang="en-US" baseline="0" dirty="0" smtClean="0"/>
              <a:t> is not an easy job</a:t>
            </a:r>
          </a:p>
          <a:p>
            <a:pPr marL="171450" indent="-171450">
              <a:buFontTx/>
              <a:buChar char="-"/>
            </a:pPr>
            <a:endParaRPr lang="en-US" dirty="0" smtClean="0"/>
          </a:p>
          <a:p>
            <a:pPr marL="171450" indent="-171450">
              <a:buFontTx/>
              <a:buChar char="-"/>
            </a:pPr>
            <a:r>
              <a:rPr lang="en-US" dirty="0" err="1" smtClean="0"/>
              <a:t>Configs</a:t>
            </a:r>
            <a:r>
              <a:rPr lang="en-US" dirty="0" smtClean="0"/>
              <a:t> change based on requirements</a:t>
            </a:r>
            <a:r>
              <a:rPr lang="en-US" baseline="0" dirty="0" smtClean="0"/>
              <a:t> </a:t>
            </a:r>
          </a:p>
          <a:p>
            <a:pPr marL="171450" indent="-171450">
              <a:buFontTx/>
              <a:buChar char="-"/>
            </a:pPr>
            <a:endParaRPr lang="en-US" baseline="0" dirty="0" smtClean="0"/>
          </a:p>
          <a:p>
            <a:pPr marL="171450" indent="-171450">
              <a:buFontTx/>
              <a:buChar char="-"/>
            </a:pPr>
            <a:r>
              <a:rPr lang="en-US" baseline="0" dirty="0" smtClean="0"/>
              <a:t>Google Glitch</a:t>
            </a:r>
          </a:p>
          <a:p>
            <a:pPr marL="628650" lvl="1" indent="-171450">
              <a:buFontTx/>
              <a:buChar char="-"/>
            </a:pPr>
            <a:r>
              <a:rPr lang="en-US" dirty="0" smtClean="0"/>
              <a:t>"Unfortunately (and here's the human error), the URL of '/' was mistakenly checked in as a value to the file and '/' expands to all URLs." - See more at: http://</a:t>
            </a:r>
            <a:r>
              <a:rPr lang="en-US" dirty="0" err="1" smtClean="0"/>
              <a:t>www.eweek.com</a:t>
            </a:r>
            <a:r>
              <a:rPr lang="en-US" dirty="0" smtClean="0"/>
              <a:t>/c/a/Enterprise-Applications/Human-Error-Caused-Google-Glitch/#sthash.j8eropV2.dpuf</a:t>
            </a:r>
          </a:p>
          <a:p>
            <a:pPr marL="628650" lvl="1" indent="-171450">
              <a:buFontTx/>
              <a:buChar char="-"/>
            </a:pPr>
            <a:r>
              <a:rPr lang="en-US" dirty="0" smtClean="0"/>
              <a:t>Recommendation: "We will carefully investigate this incident and put more robust file checks in place to prevent it from happening again," she wrote. </a:t>
            </a:r>
          </a:p>
          <a:p>
            <a:pPr marL="628650" lvl="1" indent="-171450">
              <a:buFontTx/>
              <a:buChar char="-"/>
            </a:pPr>
            <a:r>
              <a:rPr lang="en-US" dirty="0" smtClean="0"/>
              <a:t>Impact: </a:t>
            </a:r>
            <a:endParaRPr lang="en-US" dirty="0"/>
          </a:p>
        </p:txBody>
      </p:sp>
    </p:spTree>
    <p:extLst>
      <p:ext uri="{BB962C8B-B14F-4D97-AF65-F5344CB8AC3E}">
        <p14:creationId xmlns:p14="http://schemas.microsoft.com/office/powerpoint/2010/main" val="24910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p>
          <a:p>
            <a:pPr marL="171450" indent="-171450">
              <a:buFontTx/>
              <a:buChar char="-"/>
            </a:pPr>
            <a:r>
              <a:rPr lang="en-US" sz="1200" b="0" i="0" u="none" strike="noStrike" kern="1200" baseline="0" dirty="0" smtClean="0">
                <a:solidFill>
                  <a:schemeClr val="tx1"/>
                </a:solidFill>
                <a:latin typeface="Times New Roman" pitchFamily="18" charset="0"/>
                <a:ea typeface="+mn-ea"/>
                <a:cs typeface="+mn-cs"/>
              </a:rPr>
              <a:t>What are common properties of </a:t>
            </a:r>
            <a:r>
              <a:rPr lang="en-US" sz="1200" b="0" i="0" u="none" strike="noStrike" kern="1200" baseline="0" dirty="0" err="1" smtClean="0">
                <a:solidFill>
                  <a:schemeClr val="tx1"/>
                </a:solidFill>
                <a:latin typeface="Times New Roman" pitchFamily="18" charset="0"/>
                <a:ea typeface="+mn-ea"/>
                <a:cs typeface="+mn-cs"/>
              </a:rPr>
              <a:t>config</a:t>
            </a:r>
            <a:r>
              <a:rPr lang="en-US" sz="1200" b="0" i="0" u="none" strike="noStrike" kern="1200" baseline="0" dirty="0" smtClean="0">
                <a:solidFill>
                  <a:schemeClr val="tx1"/>
                </a:solidFill>
                <a:latin typeface="Times New Roman" pitchFamily="18" charset="0"/>
                <a:ea typeface="+mn-ea"/>
                <a:cs typeface="+mn-cs"/>
              </a:rPr>
              <a:t>-problems.</a:t>
            </a:r>
          </a:p>
          <a:p>
            <a:pPr marL="171450" indent="-171450">
              <a:buFontTx/>
              <a:buChar char="-"/>
            </a:pPr>
            <a:endParaRPr lang="en-US" dirty="0" smtClean="0"/>
          </a:p>
          <a:p>
            <a:pPr marL="0" indent="0">
              <a:buFontTx/>
              <a:buNone/>
            </a:pPr>
            <a:r>
              <a:rPr lang="en-US" dirty="0" smtClean="0"/>
              <a:t>Why?</a:t>
            </a:r>
          </a:p>
          <a:p>
            <a:pPr marL="0" indent="0">
              <a:buFontTx/>
              <a:buNone/>
            </a:pPr>
            <a:r>
              <a:rPr lang="en-US" dirty="0" smtClean="0"/>
              <a:t>-  Once</a:t>
            </a:r>
            <a:r>
              <a:rPr lang="en-US" baseline="0" dirty="0" smtClean="0"/>
              <a:t> we have some insight into the characteristics, we can take steps to increase the the capacity to recover quickly from these problems.</a:t>
            </a:r>
            <a:endParaRPr lang="en-US" dirty="0" smtClean="0"/>
          </a:p>
          <a:p>
            <a:pPr marL="0" indent="0">
              <a:buFontTx/>
              <a:buNone/>
            </a:pPr>
            <a:r>
              <a:rPr lang="en-US" dirty="0" smtClean="0"/>
              <a:t>How?</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 Bug</a:t>
            </a:r>
            <a:r>
              <a:rPr lang="en-US" baseline="0" dirty="0" smtClean="0"/>
              <a:t> reports</a:t>
            </a:r>
            <a:endParaRPr lang="en-US" dirty="0" smtClean="0"/>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34291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Times New Roman" pitchFamily="18" charset="0"/>
                <a:ea typeface="+mn-ea"/>
                <a:cs typeface="+mn-cs"/>
              </a:rPr>
              <a:t>A Java EE application server provides tools and APIs to develop multi-tier enterprise applications. It is designed to implement several Java EE standards represented by Java Specification Requests (JSRs)</a:t>
            </a:r>
          </a:p>
          <a:p>
            <a:pPr marL="171450" indent="-171450">
              <a:buFontTx/>
              <a:buChar char="-"/>
            </a:pPr>
            <a:endParaRPr lang="en-US" dirty="0" smtClean="0"/>
          </a:p>
          <a:p>
            <a:r>
              <a:rPr lang="en-US" sz="1200" b="0" i="0" u="none" strike="noStrike" kern="1200" baseline="0" dirty="0" smtClean="0">
                <a:solidFill>
                  <a:schemeClr val="tx1"/>
                </a:solidFill>
                <a:latin typeface="Times New Roman" pitchFamily="18" charset="0"/>
                <a:ea typeface="+mn-ea"/>
                <a:cs typeface="+mn-cs"/>
              </a:rPr>
              <a:t>- The arrow-heads in Figure point to server components that require configuration data from outside. At boot-time, JVM parameter configurations are configured for a Java EE server.</a:t>
            </a:r>
          </a:p>
          <a:p>
            <a:endParaRPr lang="en-US" sz="1200" b="0" i="0" u="none" strike="noStrike" kern="1200" baseline="0" smtClean="0">
              <a:solidFill>
                <a:schemeClr val="tx1"/>
              </a:solidFill>
              <a:latin typeface="Times New Roman" pitchFamily="18" charset="0"/>
              <a:ea typeface="+mn-ea"/>
              <a:cs typeface="+mn-cs"/>
            </a:endParaRPr>
          </a:p>
          <a:p>
            <a:r>
              <a:rPr lang="en-US" sz="1200" b="0" i="0" u="none" strike="noStrike" kern="1200" baseline="0" smtClean="0">
                <a:solidFill>
                  <a:schemeClr val="tx1"/>
                </a:solidFill>
                <a:latin typeface="Times New Roman" pitchFamily="18" charset="0"/>
                <a:ea typeface="+mn-ea"/>
                <a:cs typeface="+mn-cs"/>
              </a:rPr>
              <a:t>- At </a:t>
            </a:r>
            <a:r>
              <a:rPr lang="en-US" sz="1200" b="0" i="0" u="none" strike="noStrike" kern="1200" baseline="0" dirty="0" smtClean="0">
                <a:solidFill>
                  <a:schemeClr val="tx1"/>
                </a:solidFill>
                <a:latin typeface="Times New Roman" pitchFamily="18" charset="0"/>
                <a:ea typeface="+mn-ea"/>
                <a:cs typeface="+mn-cs"/>
              </a:rPr>
              <a:t>run-time, an administrator can create server resources such as JDBC resources (connection pools), JMS (Java Messaging Service) resources, etc. These resources provide applications with a way to connect to other components, JDBC for database or JMS for asynchronous services (e.g., mail services). The creation and destruction of these resources, a configuration task requiring configuration parameters, is executed either by using the </a:t>
            </a:r>
            <a:r>
              <a:rPr lang="en-US" sz="1200" b="0" i="0" u="none" strike="noStrike" kern="1200" baseline="0" dirty="0" err="1" smtClean="0">
                <a:solidFill>
                  <a:schemeClr val="tx1"/>
                </a:solidFill>
                <a:latin typeface="Times New Roman" pitchFamily="18" charset="0"/>
                <a:ea typeface="+mn-ea"/>
                <a:cs typeface="+mn-cs"/>
              </a:rPr>
              <a:t>commmand</a:t>
            </a:r>
            <a:r>
              <a:rPr lang="en-US" sz="1200" b="0" i="0" u="none" strike="noStrike" kern="1200" baseline="0" dirty="0" smtClean="0">
                <a:solidFill>
                  <a:schemeClr val="tx1"/>
                </a:solidFill>
                <a:latin typeface="Times New Roman" pitchFamily="18" charset="0"/>
                <a:ea typeface="+mn-ea"/>
                <a:cs typeface="+mn-cs"/>
              </a:rPr>
              <a:t>-line interface or administration-console in the web browser.</a:t>
            </a:r>
            <a:endParaRPr lang="en-US" dirty="0"/>
          </a:p>
        </p:txBody>
      </p:sp>
    </p:spTree>
    <p:extLst>
      <p:ext uri="{BB962C8B-B14F-4D97-AF65-F5344CB8AC3E}">
        <p14:creationId xmlns:p14="http://schemas.microsoft.com/office/powerpoint/2010/main" val="45112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Type</a:t>
            </a:r>
          </a:p>
          <a:p>
            <a:pPr marL="628650" lvl="1" indent="-171450">
              <a:buFontTx/>
              <a:buChar char="-"/>
            </a:pPr>
            <a:r>
              <a:rPr lang="en-US" dirty="0" smtClean="0"/>
              <a:t>The first</a:t>
            </a:r>
            <a:r>
              <a:rPr lang="en-US" baseline="0" dirty="0" smtClean="0"/>
              <a:t> </a:t>
            </a:r>
            <a:r>
              <a:rPr lang="en-US" dirty="0" smtClean="0"/>
              <a:t>dimension (Type) considers a configuration-bug due to a</a:t>
            </a:r>
            <a:r>
              <a:rPr lang="en-US" baseline="0" dirty="0" smtClean="0"/>
              <a:t> </a:t>
            </a:r>
            <a:r>
              <a:rPr lang="en-US" dirty="0" smtClean="0"/>
              <a:t>problem relating to a particular parameter option, incompatibility</a:t>
            </a:r>
            <a:r>
              <a:rPr lang="en-US" baseline="0" dirty="0" smtClean="0"/>
              <a:t> </a:t>
            </a:r>
            <a:r>
              <a:rPr lang="en-US" dirty="0" smtClean="0"/>
              <a:t>with an external library or a missing component</a:t>
            </a:r>
          </a:p>
          <a:p>
            <a:pPr marL="628650" lvl="1" indent="-171450">
              <a:buFontTx/>
              <a:buChar char="-"/>
            </a:pPr>
            <a:endParaRPr lang="en-US" dirty="0" smtClean="0"/>
          </a:p>
          <a:p>
            <a:pPr marL="628650" lvl="1" indent="-171450">
              <a:buFontTx/>
              <a:buChar char="-"/>
            </a:pPr>
            <a:r>
              <a:rPr lang="en-US" dirty="0" smtClean="0"/>
              <a:t>Example:</a:t>
            </a:r>
            <a:r>
              <a:rPr lang="en-US" baseline="0" dirty="0" smtClean="0"/>
              <a:t> JBAS-1115</a:t>
            </a:r>
          </a:p>
          <a:p>
            <a:pPr marL="628650" lvl="1" indent="-171450">
              <a:buFontTx/>
              <a:buChar char="-"/>
            </a:pPr>
            <a:endParaRPr lang="en-US" baseline="0" dirty="0" smtClean="0"/>
          </a:p>
          <a:p>
            <a:pPr marL="171450" lvl="0" indent="-171450">
              <a:buFontTx/>
              <a:buChar char="-"/>
            </a:pPr>
            <a:r>
              <a:rPr lang="en-US" baseline="0" dirty="0" smtClean="0"/>
              <a:t>Compatibility</a:t>
            </a:r>
          </a:p>
          <a:p>
            <a:pPr marL="628650" lvl="1" indent="-171450">
              <a:buFontTx/>
              <a:buChar char="-"/>
            </a:pPr>
            <a:r>
              <a:rPr lang="en-US" baseline="0" dirty="0" smtClean="0"/>
              <a:t>This is a problem that occurs due to an incompatibility with the environment.</a:t>
            </a:r>
          </a:p>
          <a:p>
            <a:pPr marL="628650" lvl="1" indent="-171450">
              <a:buFontTx/>
              <a:buChar char="-"/>
            </a:pPr>
            <a:r>
              <a:rPr lang="en-US" baseline="0" dirty="0" smtClean="0"/>
              <a:t>JBAS-5275, where while reading xml-attribute values, the application server reads the values in different orders when run in different JVMs. The application server handles the values for attributes when read in forward direction, but fails to handle when read in backward direction for some JVMs</a:t>
            </a:r>
          </a:p>
          <a:p>
            <a:pPr marL="628650" lvl="1" indent="-171450">
              <a:buFontTx/>
              <a:buChar char="-"/>
            </a:pPr>
            <a:endParaRPr lang="en-US" baseline="0" dirty="0" smtClean="0"/>
          </a:p>
          <a:p>
            <a:pPr marL="171450" lvl="0" indent="-171450">
              <a:buFontTx/>
              <a:buChar char="-"/>
            </a:pPr>
            <a:r>
              <a:rPr lang="en-US" baseline="0" dirty="0" smtClean="0"/>
              <a:t>Misplaced-Component</a:t>
            </a:r>
          </a:p>
          <a:p>
            <a:pPr marL="628650" lvl="1" indent="-171450">
              <a:buFontTx/>
              <a:buChar char="-"/>
            </a:pPr>
            <a:r>
              <a:rPr lang="en-US" baseline="0" dirty="0" smtClean="0"/>
              <a:t>A misplaced-component is a type of configuration problem which occurs when a component or a file is missing or in the wrong location and subsequently causes an application to fail.</a:t>
            </a:r>
          </a:p>
          <a:p>
            <a:pPr marL="628650" lvl="1" indent="-171450">
              <a:buFontTx/>
              <a:buChar char="-"/>
            </a:pPr>
            <a:r>
              <a:rPr lang="en-US" baseline="0" dirty="0" smtClean="0"/>
              <a:t>Example: GLASSFISH-17462, where a missing file (</a:t>
            </a:r>
            <a:r>
              <a:rPr lang="en-US" baseline="0" dirty="0" err="1" smtClean="0"/>
              <a:t>ssl.json</a:t>
            </a:r>
            <a:r>
              <a:rPr lang="en-US" baseline="0" dirty="0" smtClean="0"/>
              <a:t>) manifests as a </a:t>
            </a:r>
            <a:r>
              <a:rPr lang="en-US" baseline="0" dirty="0" err="1" smtClean="0"/>
              <a:t>NullPointerException</a:t>
            </a:r>
            <a:r>
              <a:rPr lang="en-US" baseline="0" dirty="0" smtClean="0"/>
              <a:t> in server log, while the user is shown a HTTP 404 error screen in administration console.</a:t>
            </a:r>
          </a:p>
          <a:p>
            <a:pPr marL="457200" lvl="1" indent="0">
              <a:buFontTx/>
              <a:buNone/>
            </a:pPr>
            <a:endParaRPr lang="en-US" baseline="0" dirty="0" smtClean="0"/>
          </a:p>
          <a:p>
            <a:pPr marL="457200" lvl="1" indent="0">
              <a:buFontTx/>
              <a:buNone/>
            </a:pPr>
            <a:endParaRPr lang="en-US" baseline="0" dirty="0" smtClean="0"/>
          </a:p>
          <a:p>
            <a:pPr marL="628650" lvl="1" indent="-171450">
              <a:buFontTx/>
              <a:buChar char="-"/>
            </a:pPr>
            <a:r>
              <a:rPr lang="en-US" baseline="0" dirty="0" smtClean="0"/>
              <a:t>Developer: A configuration bug that is fixed by a code change made by the developer.</a:t>
            </a:r>
          </a:p>
          <a:p>
            <a:pPr marL="628650" lvl="1" indent="-171450">
              <a:buFontTx/>
              <a:buChar char="-"/>
            </a:pPr>
            <a:r>
              <a:rPr lang="en-US" baseline="0" dirty="0" smtClean="0"/>
              <a:t>User: A bug that is fixed by making the appropriate change in the configuration file, menu. etc.</a:t>
            </a:r>
          </a:p>
          <a:p>
            <a:pPr marL="457200" lvl="1" indent="0">
              <a:buFontTx/>
              <a:buNone/>
            </a:pPr>
            <a:endParaRPr lang="en-US" baseline="0" dirty="0" smtClean="0"/>
          </a:p>
          <a:p>
            <a:pPr marL="457200" lvl="1" indent="0">
              <a:buFontTx/>
              <a:buNone/>
            </a:pPr>
            <a:r>
              <a:rPr lang="en-US" baseline="0" dirty="0" smtClean="0"/>
              <a:t>- Manifestation</a:t>
            </a:r>
          </a:p>
          <a:p>
            <a:pPr marL="1085850" lvl="2" indent="-171450">
              <a:buFontTx/>
              <a:buChar char="-"/>
            </a:pPr>
            <a:r>
              <a:rPr lang="en-US" dirty="0" smtClean="0"/>
              <a:t>Silent: A silent error can occur as a performance</a:t>
            </a:r>
            <a:r>
              <a:rPr lang="en-US" baseline="0" dirty="0" smtClean="0"/>
              <a:t> </a:t>
            </a:r>
            <a:r>
              <a:rPr lang="en-US" dirty="0" smtClean="0"/>
              <a:t>problem, data-corruption or a problem that is not directly</a:t>
            </a:r>
            <a:r>
              <a:rPr lang="en-US" baseline="0" dirty="0" smtClean="0"/>
              <a:t> </a:t>
            </a:r>
            <a:r>
              <a:rPr lang="en-US" dirty="0" smtClean="0"/>
              <a:t>detectable by the operator (e.g., network administrator) and</a:t>
            </a:r>
            <a:r>
              <a:rPr lang="en-US" baseline="0" dirty="0" smtClean="0"/>
              <a:t> </a:t>
            </a:r>
            <a:r>
              <a:rPr lang="en-US" dirty="0" smtClean="0"/>
              <a:t>is not manifested as a relevant exception in the server logs.</a:t>
            </a:r>
          </a:p>
          <a:p>
            <a:pPr marL="1085850" lvl="2" indent="-171450">
              <a:buFontTx/>
              <a:buChar char="-"/>
            </a:pPr>
            <a:r>
              <a:rPr lang="en-US" dirty="0" smtClean="0"/>
              <a:t>Non-Silent: Clear manifestation,</a:t>
            </a:r>
            <a:r>
              <a:rPr lang="en-US" baseline="0" dirty="0" smtClean="0"/>
              <a:t> </a:t>
            </a:r>
            <a:r>
              <a:rPr lang="en-US" dirty="0" smtClean="0"/>
              <a:t>typically as exceptions in the server logs</a:t>
            </a:r>
          </a:p>
        </p:txBody>
      </p:sp>
    </p:spTree>
    <p:extLst>
      <p:ext uri="{BB962C8B-B14F-4D97-AF65-F5344CB8AC3E}">
        <p14:creationId xmlns:p14="http://schemas.microsoft.com/office/powerpoint/2010/main" val="214733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We</a:t>
            </a:r>
            <a:r>
              <a:rPr lang="en-US" baseline="0" dirty="0" smtClean="0"/>
              <a:t> only looked at bugs that have been Fixed.</a:t>
            </a:r>
            <a:r>
              <a:rPr lang="en-US" dirty="0" smtClean="0"/>
              <a:t> (a total</a:t>
            </a:r>
            <a:r>
              <a:rPr lang="en-US" baseline="0" dirty="0" smtClean="0"/>
              <a:t> of </a:t>
            </a:r>
            <a:r>
              <a:rPr lang="en-US" dirty="0" smtClean="0"/>
              <a:t>281 Bugs analyzed)</a:t>
            </a:r>
            <a:endParaRPr lang="en-US" baseline="0" dirty="0" smtClean="0"/>
          </a:p>
          <a:p>
            <a:endParaRPr lang="en-US" dirty="0" smtClean="0"/>
          </a:p>
          <a:p>
            <a:r>
              <a:rPr lang="en-US" dirty="0" smtClean="0"/>
              <a:t>Study-1 (longer time-period):</a:t>
            </a:r>
          </a:p>
          <a:p>
            <a:r>
              <a:rPr lang="en-US" dirty="0" smtClean="0"/>
              <a:t>- Sampling-based</a:t>
            </a:r>
            <a:r>
              <a:rPr lang="en-US" baseline="0" dirty="0" smtClean="0"/>
              <a:t> (uniformly sample 1%)</a:t>
            </a:r>
            <a:endParaRPr lang="en-US" dirty="0" smtClean="0"/>
          </a:p>
          <a:p>
            <a:r>
              <a:rPr lang="en-US" baseline="0" dirty="0" smtClean="0"/>
              <a:t>- More than 1/3</a:t>
            </a:r>
            <a:r>
              <a:rPr lang="en-US" baseline="30000" dirty="0" smtClean="0"/>
              <a:t>rd</a:t>
            </a:r>
            <a:r>
              <a:rPr lang="en-US" baseline="0" dirty="0" smtClean="0"/>
              <a:t> are configuration-problems</a:t>
            </a:r>
          </a:p>
          <a:p>
            <a:endParaRPr lang="en-US" baseline="0" dirty="0" smtClean="0"/>
          </a:p>
          <a:p>
            <a:r>
              <a:rPr lang="en-US" baseline="0" dirty="0" smtClean="0"/>
              <a:t>Study-2 </a:t>
            </a:r>
            <a:r>
              <a:rPr lang="en-US" dirty="0" smtClean="0"/>
              <a:t>(shorter time-period)</a:t>
            </a:r>
            <a:r>
              <a:rPr lang="en-US" baseline="0" dirty="0" smtClean="0"/>
              <a:t>:</a:t>
            </a:r>
          </a:p>
          <a:p>
            <a:pPr marL="171450" indent="-171450">
              <a:buFontTx/>
              <a:buChar char="-"/>
            </a:pPr>
            <a:r>
              <a:rPr lang="en-US" baseline="0" dirty="0" smtClean="0"/>
              <a:t>Keyword-based filter</a:t>
            </a:r>
          </a:p>
          <a:p>
            <a:pPr marL="171450" indent="-171450">
              <a:buFontTx/>
              <a:buChar char="-"/>
            </a:pPr>
            <a:r>
              <a:rPr lang="en-US" baseline="0" dirty="0" smtClean="0"/>
              <a:t>More focus on </a:t>
            </a:r>
            <a:r>
              <a:rPr lang="en-US" baseline="0" dirty="0" err="1" smtClean="0"/>
              <a:t>config</a:t>
            </a:r>
            <a:r>
              <a:rPr lang="en-US" baseline="0" dirty="0" smtClean="0"/>
              <a:t>-bugs on specific </a:t>
            </a:r>
            <a:r>
              <a:rPr lang="en-US" baseline="0" dirty="0" err="1" smtClean="0"/>
              <a:t>vers</a:t>
            </a:r>
            <a:r>
              <a:rPr lang="en-US" baseline="0" dirty="0" smtClean="0"/>
              <a:t> of GF, JB</a:t>
            </a:r>
            <a:endParaRPr lang="en-US" dirty="0"/>
          </a:p>
        </p:txBody>
      </p:sp>
    </p:spTree>
    <p:extLst>
      <p:ext uri="{BB962C8B-B14F-4D97-AF65-F5344CB8AC3E}">
        <p14:creationId xmlns:p14="http://schemas.microsoft.com/office/powerpoint/2010/main" val="272480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7167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03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17488"/>
            <a:ext cx="218440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9550" y="217488"/>
            <a:ext cx="6400800"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31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777875"/>
            <a:ext cx="4292600" cy="262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556000"/>
            <a:ext cx="4292600" cy="2627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83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62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05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693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56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195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05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9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39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4761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075" y="217488"/>
            <a:ext cx="8724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9550" y="777875"/>
            <a:ext cx="873760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r>
              <a:rPr lang="en-US" smtClean="0"/>
              <a:t>Fourth level</a:t>
            </a:r>
          </a:p>
          <a:p>
            <a:pPr lvl="2"/>
            <a:r>
              <a:rPr lang="en-US" smtClean="0"/>
              <a:t>Fifth level</a:t>
            </a:r>
          </a:p>
        </p:txBody>
      </p:sp>
      <p:sp>
        <p:nvSpPr>
          <p:cNvPr id="1028" name="Rectangle 4"/>
          <p:cNvSpPr>
            <a:spLocks noChangeArrowheads="1"/>
          </p:cNvSpPr>
          <p:nvPr/>
        </p:nvSpPr>
        <p:spPr bwMode="auto">
          <a:xfrm>
            <a:off x="77788" y="77788"/>
            <a:ext cx="8988425" cy="623411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 name="Rectangle 5"/>
          <p:cNvSpPr>
            <a:spLocks noChangeArrowheads="1"/>
          </p:cNvSpPr>
          <p:nvPr/>
        </p:nvSpPr>
        <p:spPr bwMode="auto">
          <a:xfrm>
            <a:off x="4452938" y="6472238"/>
            <a:ext cx="753410"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dirty="0">
                <a:latin typeface="Arial" charset="0"/>
              </a:rPr>
              <a:t>Slide </a:t>
            </a:r>
            <a:fld id="{9CDB91AF-7FBE-44D1-8ED7-046A55645999}" type="slidenum">
              <a:rPr lang="en-US" sz="1200" smtClean="0">
                <a:latin typeface="Arial" charset="0"/>
              </a:rPr>
              <a:pPr/>
              <a:t>‹#›</a:t>
            </a:fld>
            <a:endParaRPr lang="en-US" sz="1200" dirty="0">
              <a:latin typeface="Arial" charset="0"/>
            </a:endParaRPr>
          </a:p>
        </p:txBody>
      </p:sp>
      <p:pic>
        <p:nvPicPr>
          <p:cNvPr id="1030" name="Picture 8" descr="PU_signature_gif_prin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29513" y="6353175"/>
            <a:ext cx="15065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logonew"/>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12109" t="17769" r="8650" b="14888"/>
          <a:stretch>
            <a:fillRect/>
          </a:stretch>
        </p:blipFill>
        <p:spPr bwMode="auto">
          <a:xfrm>
            <a:off x="131763" y="6364288"/>
            <a:ext cx="8207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2800" b="1">
          <a:solidFill>
            <a:srgbClr val="009900"/>
          </a:solidFill>
          <a:latin typeface="+mj-lt"/>
          <a:ea typeface="+mj-ea"/>
          <a:cs typeface="+mj-cs"/>
        </a:defRPr>
      </a:lvl1pPr>
      <a:lvl2pPr algn="ctr" rtl="0" eaLnBrk="0" fontAlgn="base" hangingPunct="0">
        <a:spcBef>
          <a:spcPct val="0"/>
        </a:spcBef>
        <a:spcAft>
          <a:spcPct val="0"/>
        </a:spcAft>
        <a:defRPr sz="2800" b="1">
          <a:solidFill>
            <a:srgbClr val="009900"/>
          </a:solidFill>
          <a:latin typeface="Helvetica" pitchFamily="34" charset="0"/>
        </a:defRPr>
      </a:lvl2pPr>
      <a:lvl3pPr algn="ctr" rtl="0" eaLnBrk="0" fontAlgn="base" hangingPunct="0">
        <a:spcBef>
          <a:spcPct val="0"/>
        </a:spcBef>
        <a:spcAft>
          <a:spcPct val="0"/>
        </a:spcAft>
        <a:defRPr sz="2800" b="1">
          <a:solidFill>
            <a:srgbClr val="009900"/>
          </a:solidFill>
          <a:latin typeface="Helvetica" pitchFamily="34" charset="0"/>
        </a:defRPr>
      </a:lvl3pPr>
      <a:lvl4pPr algn="ctr" rtl="0" eaLnBrk="0" fontAlgn="base" hangingPunct="0">
        <a:spcBef>
          <a:spcPct val="0"/>
        </a:spcBef>
        <a:spcAft>
          <a:spcPct val="0"/>
        </a:spcAft>
        <a:defRPr sz="2800" b="1">
          <a:solidFill>
            <a:srgbClr val="009900"/>
          </a:solidFill>
          <a:latin typeface="Helvetica" pitchFamily="34" charset="0"/>
        </a:defRPr>
      </a:lvl4pPr>
      <a:lvl5pPr algn="ctr" rtl="0" eaLnBrk="0" fontAlgn="base" hangingPunct="0">
        <a:spcBef>
          <a:spcPct val="0"/>
        </a:spcBef>
        <a:spcAft>
          <a:spcPct val="0"/>
        </a:spcAft>
        <a:defRPr sz="2800" b="1">
          <a:solidFill>
            <a:srgbClr val="009900"/>
          </a:solidFill>
          <a:latin typeface="Helvetica" pitchFamily="34" charset="0"/>
        </a:defRPr>
      </a:lvl5pPr>
      <a:lvl6pPr marL="457200" algn="ctr" rtl="0" eaLnBrk="0" fontAlgn="base" hangingPunct="0">
        <a:spcBef>
          <a:spcPct val="0"/>
        </a:spcBef>
        <a:spcAft>
          <a:spcPct val="0"/>
        </a:spcAft>
        <a:defRPr sz="2800" b="1">
          <a:solidFill>
            <a:srgbClr val="009900"/>
          </a:solidFill>
          <a:latin typeface="Helvetica" pitchFamily="34" charset="0"/>
        </a:defRPr>
      </a:lvl6pPr>
      <a:lvl7pPr marL="914400" algn="ctr" rtl="0" eaLnBrk="0" fontAlgn="base" hangingPunct="0">
        <a:spcBef>
          <a:spcPct val="0"/>
        </a:spcBef>
        <a:spcAft>
          <a:spcPct val="0"/>
        </a:spcAft>
        <a:defRPr sz="2800" b="1">
          <a:solidFill>
            <a:srgbClr val="009900"/>
          </a:solidFill>
          <a:latin typeface="Helvetica" pitchFamily="34" charset="0"/>
        </a:defRPr>
      </a:lvl7pPr>
      <a:lvl8pPr marL="1371600" algn="ctr" rtl="0" eaLnBrk="0" fontAlgn="base" hangingPunct="0">
        <a:spcBef>
          <a:spcPct val="0"/>
        </a:spcBef>
        <a:spcAft>
          <a:spcPct val="0"/>
        </a:spcAft>
        <a:defRPr sz="2800" b="1">
          <a:solidFill>
            <a:srgbClr val="009900"/>
          </a:solidFill>
          <a:latin typeface="Helvetica" pitchFamily="34" charset="0"/>
        </a:defRPr>
      </a:lvl8pPr>
      <a:lvl9pPr marL="1828800" algn="ctr" rtl="0" eaLnBrk="0" fontAlgn="base" hangingPunct="0">
        <a:spcBef>
          <a:spcPct val="0"/>
        </a:spcBef>
        <a:spcAft>
          <a:spcPct val="0"/>
        </a:spcAft>
        <a:defRPr sz="2800" b="1">
          <a:solidFill>
            <a:srgbClr val="009900"/>
          </a:solidFill>
          <a:latin typeface="Helvetica" pitchFamily="34" charset="0"/>
        </a:defRPr>
      </a:lvl9pPr>
    </p:titleStyle>
    <p:bodyStyle>
      <a:lvl1pPr marL="342900" indent="-342900" algn="l" rtl="0" eaLnBrk="0" fontAlgn="base" hangingPunct="0">
        <a:spcBef>
          <a:spcPct val="20000"/>
        </a:spcBef>
        <a:spcAft>
          <a:spcPct val="0"/>
        </a:spcAft>
        <a:buSzPct val="100000"/>
        <a:buChar char="•"/>
        <a:defRPr sz="2800">
          <a:solidFill>
            <a:srgbClr val="CC0000"/>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rgbClr val="0000FF"/>
          </a:solidFill>
          <a:latin typeface="+mn-lt"/>
        </a:defRPr>
      </a:lvl2pPr>
      <a:lvl3pPr marL="1143000" indent="-228600" algn="l" rtl="0" eaLnBrk="0" fontAlgn="base" hangingPunct="0">
        <a:spcBef>
          <a:spcPct val="20000"/>
        </a:spcBef>
        <a:spcAft>
          <a:spcPct val="0"/>
        </a:spcAft>
        <a:buSzPct val="100000"/>
        <a:buChar char="•"/>
        <a:defRPr sz="2000">
          <a:solidFill>
            <a:srgbClr val="FF0000"/>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 Id="rId9" Type="http://schemas.openxmlformats.org/officeDocument/2006/relationships/chart" Target="../charts/chart11.xml"/><Relationship Id="rId10" Type="http://schemas.openxmlformats.org/officeDocument/2006/relationships/chart" Target="../charts/chart12.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package" Target="../embeddings/Microsoft_Excel_Sheet13.xlsx"/><Relationship Id="rId6" Type="http://schemas.openxmlformats.org/officeDocument/2006/relationships/image" Target="../media/image22.png"/><Relationship Id="rId7" Type="http://schemas.openxmlformats.org/officeDocument/2006/relationships/oleObject" Target="../embeddings/oleObject2.bin"/><Relationship Id="rId8" Type="http://schemas.openxmlformats.org/officeDocument/2006/relationships/package" Target="../embeddings/Microsoft_Excel_Sheet14.xlsx"/><Relationship Id="rId9"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bin"/><Relationship Id="rId5" Type="http://schemas.openxmlformats.org/officeDocument/2006/relationships/image" Target="../media/image38.emf"/><Relationship Id="rId6" Type="http://schemas.openxmlformats.org/officeDocument/2006/relationships/oleObject" Target="../embeddings/oleObject4.bin"/><Relationship Id="rId7"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6.xml"/><Relationship Id="rId2" Type="http://schemas.openxmlformats.org/officeDocument/2006/relationships/chart" Target="../charts/char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eg"/><Relationship Id="rId8" Type="http://schemas.microsoft.com/office/2007/relationships/hdphoto" Target="../media/hdphoto1.wdp"/><Relationship Id="rId9" Type="http://schemas.openxmlformats.org/officeDocument/2006/relationships/image" Target="../media/image47.png"/><Relationship Id="rId10" Type="http://schemas.openxmlformats.org/officeDocument/2006/relationships/image" Target="../media/image48.png"/><Relationship Id="rId11" Type="http://schemas.microsoft.com/office/2007/relationships/hdphoto" Target="../media/hdphoto2.wdp"/><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chart" Target="../charts/chart16.xml"/><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2.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3" Type="http://schemas.openxmlformats.org/officeDocument/2006/relationships/diagramData" Target="../diagrams/data8.xml"/><Relationship Id="rId14" Type="http://schemas.openxmlformats.org/officeDocument/2006/relationships/diagramLayout" Target="../diagrams/layout8.xml"/><Relationship Id="rId15" Type="http://schemas.openxmlformats.org/officeDocument/2006/relationships/diagramQuickStyle" Target="../diagrams/quickStyle8.xml"/><Relationship Id="rId16" Type="http://schemas.openxmlformats.org/officeDocument/2006/relationships/diagramColors" Target="../diagrams/colors8.xml"/><Relationship Id="rId1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4150" y="198438"/>
            <a:ext cx="8621713" cy="1762125"/>
          </a:xfrm>
          <a:noFill/>
        </p:spPr>
        <p:txBody>
          <a:bodyPr lIns="85725" tIns="41275" rIns="85725" bIns="41275"/>
          <a:lstStyle/>
          <a:p>
            <a:pPr>
              <a:spcAft>
                <a:spcPct val="60000"/>
              </a:spcAft>
            </a:pPr>
            <a:r>
              <a:rPr lang="en-US" sz="700" dirty="0" smtClean="0">
                <a:solidFill>
                  <a:srgbClr val="1C1C1C"/>
                </a:solidFill>
              </a:rPr>
              <a:t/>
            </a:r>
            <a:br>
              <a:rPr lang="en-US" sz="700" dirty="0" smtClean="0">
                <a:solidFill>
                  <a:srgbClr val="1C1C1C"/>
                </a:solidFill>
              </a:rPr>
            </a:br>
            <a:r>
              <a:rPr lang="en-US" sz="2000" dirty="0" smtClean="0"/>
              <a:t> </a:t>
            </a:r>
            <a:r>
              <a:rPr lang="en-US" dirty="0"/>
              <a:t>Failure Characterization and Error Detection in Distributed Web Applications</a:t>
            </a:r>
            <a:endParaRPr lang="en-US" dirty="0" smtClean="0"/>
          </a:p>
        </p:txBody>
      </p:sp>
      <p:sp>
        <p:nvSpPr>
          <p:cNvPr id="2052" name="Rectangle 4"/>
          <p:cNvSpPr>
            <a:spLocks noChangeArrowheads="1"/>
          </p:cNvSpPr>
          <p:nvPr/>
        </p:nvSpPr>
        <p:spPr bwMode="auto">
          <a:xfrm>
            <a:off x="688975" y="1987550"/>
            <a:ext cx="7931150" cy="236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b="1" dirty="0" smtClean="0">
                <a:solidFill>
                  <a:srgbClr val="0000FF"/>
                </a:solidFill>
                <a:latin typeface="Times New Roman" pitchFamily="18" charset="0"/>
              </a:rPr>
              <a:t>PhD Final Examination</a:t>
            </a:r>
          </a:p>
          <a:p>
            <a:pPr algn="ctr"/>
            <a:r>
              <a:rPr lang="en-US" b="1" dirty="0" err="1" smtClean="0">
                <a:solidFill>
                  <a:srgbClr val="0000FF"/>
                </a:solidFill>
                <a:latin typeface="Times New Roman" pitchFamily="18" charset="0"/>
              </a:rPr>
              <a:t>Fahad</a:t>
            </a:r>
            <a:r>
              <a:rPr lang="en-US" b="1" dirty="0" smtClean="0">
                <a:solidFill>
                  <a:srgbClr val="0000FF"/>
                </a:solidFill>
                <a:latin typeface="Times New Roman" pitchFamily="18" charset="0"/>
              </a:rPr>
              <a:t> </a:t>
            </a:r>
            <a:r>
              <a:rPr lang="en-US" b="1" dirty="0">
                <a:solidFill>
                  <a:srgbClr val="0000FF"/>
                </a:solidFill>
                <a:latin typeface="Times New Roman" pitchFamily="18" charset="0"/>
              </a:rPr>
              <a:t>A. </a:t>
            </a:r>
            <a:r>
              <a:rPr lang="en-US" b="1" dirty="0" err="1">
                <a:solidFill>
                  <a:srgbClr val="0000FF"/>
                </a:solidFill>
                <a:latin typeface="Times New Roman" pitchFamily="18" charset="0"/>
              </a:rPr>
              <a:t>Arshad</a:t>
            </a:r>
            <a:r>
              <a:rPr lang="en-US" b="1" dirty="0">
                <a:solidFill>
                  <a:srgbClr val="0000FF"/>
                </a:solidFill>
                <a:latin typeface="Times New Roman" pitchFamily="18" charset="0"/>
              </a:rPr>
              <a:t> </a:t>
            </a:r>
            <a:endParaRPr lang="en-US" b="1" dirty="0" smtClean="0">
              <a:solidFill>
                <a:srgbClr val="0000FF"/>
              </a:solidFill>
              <a:latin typeface="Times New Roman" pitchFamily="18" charset="0"/>
            </a:endParaRPr>
          </a:p>
          <a:p>
            <a:pPr algn="ctr"/>
            <a:r>
              <a:rPr lang="en-US" sz="2000" dirty="0" smtClean="0">
                <a:solidFill>
                  <a:srgbClr val="FF0000"/>
                </a:solidFill>
                <a:latin typeface="Times New Roman" pitchFamily="18" charset="0"/>
              </a:rPr>
              <a:t>School </a:t>
            </a:r>
            <a:r>
              <a:rPr lang="en-US" sz="2000" dirty="0">
                <a:solidFill>
                  <a:srgbClr val="FF0000"/>
                </a:solidFill>
                <a:latin typeface="Times New Roman" pitchFamily="18" charset="0"/>
              </a:rPr>
              <a:t>of Electrical and Computer Engineering</a:t>
            </a:r>
          </a:p>
          <a:p>
            <a:pPr algn="ctr"/>
            <a:r>
              <a:rPr lang="en-US" sz="2000" dirty="0">
                <a:solidFill>
                  <a:srgbClr val="FF0000"/>
                </a:solidFill>
                <a:latin typeface="Times New Roman" pitchFamily="18" charset="0"/>
              </a:rPr>
              <a:t>Purdue </a:t>
            </a:r>
            <a:r>
              <a:rPr lang="en-US" sz="2000" dirty="0" smtClean="0">
                <a:solidFill>
                  <a:srgbClr val="FF0000"/>
                </a:solidFill>
                <a:latin typeface="Times New Roman" pitchFamily="18" charset="0"/>
              </a:rPr>
              <a:t>University</a:t>
            </a:r>
          </a:p>
          <a:p>
            <a:pPr algn="ctr"/>
            <a:endParaRPr lang="en-US" sz="2000" dirty="0">
              <a:solidFill>
                <a:srgbClr val="A50021"/>
              </a:solidFill>
              <a:latin typeface="Times New Roman" pitchFamily="18" charset="0"/>
            </a:endParaRPr>
          </a:p>
          <a:p>
            <a:pPr algn="ctr"/>
            <a:r>
              <a:rPr lang="en-US" sz="2000" dirty="0" smtClean="0">
                <a:solidFill>
                  <a:srgbClr val="FF0000"/>
                </a:solidFill>
                <a:latin typeface="Times New Roman" pitchFamily="18" charset="0"/>
              </a:rPr>
              <a:t>April 23, </a:t>
            </a:r>
            <a:r>
              <a:rPr lang="en-US" sz="2000" dirty="0">
                <a:solidFill>
                  <a:srgbClr val="FF0000"/>
                </a:solidFill>
                <a:latin typeface="Times New Roman" pitchFamily="18" charset="0"/>
              </a:rPr>
              <a:t>2014</a:t>
            </a:r>
          </a:p>
          <a:p>
            <a:pPr algn="ctr"/>
            <a:endParaRPr lang="en-US" sz="2000" dirty="0">
              <a:solidFill>
                <a:srgbClr val="A50021"/>
              </a:solidFill>
              <a:latin typeface="Times New Roman" pitchFamily="18" charset="0"/>
            </a:endParaRPr>
          </a:p>
        </p:txBody>
      </p:sp>
      <p:pic>
        <p:nvPicPr>
          <p:cNvPr id="2" name="Picture 1" descr="ECE_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462" y="5523549"/>
            <a:ext cx="674176" cy="674176"/>
          </a:xfrm>
          <a:prstGeom prst="rect">
            <a:avLst/>
          </a:prstGeom>
        </p:spPr>
      </p:pic>
      <p:sp>
        <p:nvSpPr>
          <p:cNvPr id="6" name="TextBox 5"/>
          <p:cNvSpPr txBox="1"/>
          <p:nvPr/>
        </p:nvSpPr>
        <p:spPr>
          <a:xfrm>
            <a:off x="3381061" y="4203700"/>
            <a:ext cx="2546978" cy="584776"/>
          </a:xfrm>
          <a:prstGeom prst="rect">
            <a:avLst/>
          </a:prstGeom>
          <a:noFill/>
        </p:spPr>
        <p:txBody>
          <a:bodyPr wrap="square" rtlCol="0">
            <a:spAutoFit/>
          </a:bodyPr>
          <a:lstStyle/>
          <a:p>
            <a:pPr algn="ctr"/>
            <a:r>
              <a:rPr lang="en-US" sz="1600" b="1" dirty="0" smtClean="0">
                <a:latin typeface="+mj-lt"/>
              </a:rPr>
              <a:t>Major Professor:</a:t>
            </a:r>
          </a:p>
          <a:p>
            <a:pPr algn="ctr"/>
            <a:r>
              <a:rPr lang="en-US" sz="1600" dirty="0" smtClean="0">
                <a:latin typeface="+mj-lt"/>
              </a:rPr>
              <a:t>Prof. </a:t>
            </a:r>
            <a:r>
              <a:rPr lang="en-US" sz="1600" dirty="0" err="1" smtClean="0">
                <a:latin typeface="+mj-lt"/>
              </a:rPr>
              <a:t>Saurabh</a:t>
            </a:r>
            <a:r>
              <a:rPr lang="en-US" sz="1600" dirty="0" smtClean="0">
                <a:latin typeface="+mj-lt"/>
              </a:rPr>
              <a:t> </a:t>
            </a:r>
            <a:r>
              <a:rPr lang="en-US" sz="1600" dirty="0" err="1" smtClean="0">
                <a:latin typeface="+mj-lt"/>
              </a:rPr>
              <a:t>Bagchi</a:t>
            </a:r>
            <a:endParaRPr lang="en-US" sz="1600" dirty="0" smtClean="0">
              <a:latin typeface="+mj-lt"/>
            </a:endParaRPr>
          </a:p>
        </p:txBody>
      </p:sp>
      <p:sp>
        <p:nvSpPr>
          <p:cNvPr id="7" name="TextBox 6"/>
          <p:cNvSpPr txBox="1"/>
          <p:nvPr/>
        </p:nvSpPr>
        <p:spPr>
          <a:xfrm>
            <a:off x="1371600" y="4889500"/>
            <a:ext cx="6565900" cy="584776"/>
          </a:xfrm>
          <a:prstGeom prst="rect">
            <a:avLst/>
          </a:prstGeom>
          <a:noFill/>
        </p:spPr>
        <p:txBody>
          <a:bodyPr wrap="square" rtlCol="0">
            <a:spAutoFit/>
          </a:bodyPr>
          <a:lstStyle/>
          <a:p>
            <a:pPr algn="ctr"/>
            <a:r>
              <a:rPr lang="en-US" sz="1600" b="1" dirty="0" smtClean="0">
                <a:latin typeface="+mj-lt"/>
              </a:rPr>
              <a:t>Committee Members:</a:t>
            </a:r>
          </a:p>
          <a:p>
            <a:pPr algn="ctr"/>
            <a:r>
              <a:rPr lang="en-US" sz="1600" dirty="0">
                <a:latin typeface="+mj-lt"/>
              </a:rPr>
              <a:t>Prof. </a:t>
            </a:r>
            <a:r>
              <a:rPr lang="en-US" sz="1600" dirty="0" err="1">
                <a:latin typeface="+mj-lt"/>
              </a:rPr>
              <a:t>Arif</a:t>
            </a:r>
            <a:r>
              <a:rPr lang="en-US" sz="1600" dirty="0">
                <a:latin typeface="+mj-lt"/>
              </a:rPr>
              <a:t> </a:t>
            </a:r>
            <a:r>
              <a:rPr lang="en-US" sz="1600" dirty="0" err="1" smtClean="0">
                <a:latin typeface="+mj-lt"/>
              </a:rPr>
              <a:t>Ghafoor</a:t>
            </a:r>
            <a:r>
              <a:rPr lang="en-US" sz="1600" dirty="0" smtClean="0">
                <a:latin typeface="+mj-lt"/>
              </a:rPr>
              <a:t>	Prof</a:t>
            </a:r>
            <a:r>
              <a:rPr lang="en-US" sz="1600" dirty="0">
                <a:latin typeface="+mj-lt"/>
              </a:rPr>
              <a:t>. Samuel </a:t>
            </a:r>
            <a:r>
              <a:rPr lang="en-US" sz="1600" dirty="0" err="1" smtClean="0">
                <a:latin typeface="+mj-lt"/>
              </a:rPr>
              <a:t>Midkiff</a:t>
            </a:r>
            <a:r>
              <a:rPr lang="en-US" sz="1600" dirty="0" smtClean="0">
                <a:latin typeface="+mj-lt"/>
              </a:rPr>
              <a:t>	    Prof</a:t>
            </a:r>
            <a:r>
              <a:rPr lang="en-US" sz="1600" dirty="0">
                <a:latin typeface="+mj-lt"/>
              </a:rPr>
              <a:t>. Charles Killian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45286" y="2620227"/>
            <a:ext cx="2085544" cy="1920063"/>
            <a:chOff x="6945286" y="2727171"/>
            <a:chExt cx="2085544" cy="1920063"/>
          </a:xfrm>
        </p:grpSpPr>
        <p:pic>
          <p:nvPicPr>
            <p:cNvPr id="5" name="Picture 4" descr="fingers-at-each-other.gif"/>
            <p:cNvPicPr>
              <a:picLocks noChangeAspect="1"/>
            </p:cNvPicPr>
            <p:nvPr/>
          </p:nvPicPr>
          <p:blipFill rotWithShape="1">
            <a:blip r:embed="rId3">
              <a:extLst>
                <a:ext uri="{28A0092B-C50C-407E-A947-70E740481C1C}">
                  <a14:useLocalDpi xmlns:a14="http://schemas.microsoft.com/office/drawing/2010/main" val="0"/>
                </a:ext>
              </a:extLst>
            </a:blip>
            <a:srcRect t="21398"/>
            <a:stretch/>
          </p:blipFill>
          <p:spPr>
            <a:xfrm>
              <a:off x="6945286" y="2727171"/>
              <a:ext cx="2085544" cy="1724514"/>
            </a:xfrm>
            <a:prstGeom prst="rect">
              <a:avLst/>
            </a:prstGeom>
          </p:spPr>
        </p:pic>
        <p:sp>
          <p:nvSpPr>
            <p:cNvPr id="6" name="TextBox 5"/>
            <p:cNvSpPr txBox="1"/>
            <p:nvPr/>
          </p:nvSpPr>
          <p:spPr>
            <a:xfrm>
              <a:off x="7432831" y="4277902"/>
              <a:ext cx="1357651" cy="369332"/>
            </a:xfrm>
            <a:prstGeom prst="rect">
              <a:avLst/>
            </a:prstGeom>
            <a:noFill/>
          </p:spPr>
          <p:txBody>
            <a:bodyPr wrap="none" rtlCol="0">
              <a:spAutoFit/>
            </a:bodyPr>
            <a:lstStyle/>
            <a:p>
              <a:r>
                <a:rPr lang="en-US" sz="1800" dirty="0"/>
                <a:t>w</a:t>
              </a:r>
              <a:r>
                <a:rPr lang="en-US" sz="1800" dirty="0" smtClean="0"/>
                <a:t>hose fault?</a:t>
              </a:r>
              <a:endParaRPr lang="en-US" sz="1800" dirty="0"/>
            </a:p>
          </p:txBody>
        </p:sp>
      </p:grpSp>
      <p:graphicFrame>
        <p:nvGraphicFramePr>
          <p:cNvPr id="15" name="Content Placeholder 14"/>
          <p:cNvGraphicFramePr>
            <a:graphicFrameLocks noGrp="1"/>
          </p:cNvGraphicFramePr>
          <p:nvPr>
            <p:ph idx="1"/>
            <p:extLst>
              <p:ext uri="{D42A27DB-BD31-4B8C-83A1-F6EECF244321}">
                <p14:modId xmlns:p14="http://schemas.microsoft.com/office/powerpoint/2010/main" val="2791515966"/>
              </p:ext>
            </p:extLst>
          </p:nvPr>
        </p:nvGraphicFramePr>
        <p:xfrm>
          <a:off x="101600" y="777875"/>
          <a:ext cx="8845550" cy="5405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20320" y="868949"/>
            <a:ext cx="4358105" cy="2585323"/>
          </a:xfrm>
          <a:prstGeom prst="rect">
            <a:avLst/>
          </a:prstGeom>
          <a:solidFill>
            <a:schemeClr val="bg1"/>
          </a:solidFill>
          <a:ln>
            <a:solidFill>
              <a:schemeClr val="tx1"/>
            </a:solidFill>
          </a:ln>
        </p:spPr>
        <p:txBody>
          <a:bodyPr wrap="square" rtlCol="0">
            <a:spAutoFit/>
          </a:bodyPr>
          <a:lstStyle/>
          <a:p>
            <a:r>
              <a:rPr lang="en-US" dirty="0" smtClean="0">
                <a:solidFill>
                  <a:srgbClr val="FF0000"/>
                </a:solidFill>
              </a:rPr>
              <a:t>JBAS-1115</a:t>
            </a:r>
            <a:r>
              <a:rPr lang="en-US" dirty="0">
                <a:solidFill>
                  <a:srgbClr val="FF0000"/>
                </a:solidFill>
              </a:rPr>
              <a:t>: </a:t>
            </a:r>
            <a:r>
              <a:rPr lang="en-US" dirty="0"/>
              <a:t>“missing a "/" in </a:t>
            </a:r>
          </a:p>
          <a:p>
            <a:r>
              <a:rPr lang="en-US" dirty="0"/>
              <a:t>one spot and has a double slash "//" in another spot</a:t>
            </a:r>
            <a:r>
              <a:rPr lang="en-US" dirty="0" smtClean="0"/>
              <a:t>.”</a:t>
            </a:r>
          </a:p>
          <a:p>
            <a:endParaRPr lang="en-US" dirty="0" smtClean="0"/>
          </a:p>
          <a:p>
            <a:r>
              <a:rPr lang="en-US" dirty="0" smtClean="0">
                <a:solidFill>
                  <a:srgbClr val="FF0000"/>
                </a:solidFill>
              </a:rPr>
              <a:t>Fix</a:t>
            </a:r>
            <a:r>
              <a:rPr lang="en-US" dirty="0">
                <a:solidFill>
                  <a:srgbClr val="FF0000"/>
                </a:solidFill>
              </a:rPr>
              <a:t>: </a:t>
            </a:r>
            <a:endParaRPr lang="en-US" dirty="0" smtClean="0">
              <a:solidFill>
                <a:srgbClr val="FF0000"/>
              </a:solidFill>
            </a:endParaRPr>
          </a:p>
          <a:p>
            <a:r>
              <a:rPr lang="en-US" sz="1400" b="1" dirty="0" smtClean="0">
                <a:latin typeface="Courier New"/>
                <a:cs typeface="Courier New"/>
              </a:rPr>
              <a:t>if</a:t>
            </a:r>
            <a:r>
              <a:rPr lang="en-US" sz="1400" b="1" dirty="0">
                <a:latin typeface="Courier New"/>
                <a:cs typeface="Courier New"/>
              </a:rPr>
              <a:t>(</a:t>
            </a:r>
            <a:r>
              <a:rPr lang="en-US" sz="1400" b="1" dirty="0" err="1">
                <a:latin typeface="Courier New"/>
                <a:cs typeface="Courier New"/>
              </a:rPr>
              <a:t>schemaLocation.charAt</a:t>
            </a:r>
            <a:r>
              <a:rPr lang="en-US" sz="1400" b="1" dirty="0">
                <a:latin typeface="Courier New"/>
                <a:cs typeface="Courier New"/>
              </a:rPr>
              <a:t>(0</a:t>
            </a:r>
            <a:r>
              <a:rPr lang="en-US" sz="1400" b="1" dirty="0" smtClean="0">
                <a:latin typeface="Courier New"/>
                <a:cs typeface="Courier New"/>
              </a:rPr>
              <a:t>) !=</a:t>
            </a:r>
            <a:r>
              <a:rPr lang="en-US" sz="1400" b="1" dirty="0">
                <a:latin typeface="Courier New"/>
                <a:cs typeface="Courier New"/>
              </a:rPr>
              <a:t>'/'</a:t>
            </a:r>
            <a:r>
              <a:rPr lang="en-US" sz="1400" b="1" dirty="0" smtClean="0">
                <a:latin typeface="Courier New"/>
                <a:cs typeface="Courier New"/>
              </a:rPr>
              <a:t>)</a:t>
            </a:r>
          </a:p>
          <a:p>
            <a:r>
              <a:rPr lang="en-US" sz="1400" b="1" dirty="0">
                <a:latin typeface="Courier New"/>
                <a:cs typeface="Courier New"/>
              </a:rPr>
              <a:t> </a:t>
            </a:r>
            <a:r>
              <a:rPr lang="en-US" sz="1400" b="1" dirty="0" smtClean="0">
                <a:latin typeface="Courier New"/>
                <a:cs typeface="Courier New"/>
              </a:rPr>
              <a:t> </a:t>
            </a:r>
            <a:r>
              <a:rPr lang="en-US" sz="1400" b="1" dirty="0" err="1" smtClean="0">
                <a:latin typeface="Courier New"/>
                <a:cs typeface="Courier New"/>
              </a:rPr>
              <a:t>schemaLocation</a:t>
            </a:r>
            <a:r>
              <a:rPr lang="en-US" sz="1400" b="1" dirty="0" smtClean="0">
                <a:latin typeface="Courier New"/>
                <a:cs typeface="Courier New"/>
              </a:rPr>
              <a:t> = '</a:t>
            </a:r>
            <a:r>
              <a:rPr lang="en-US" sz="1400" b="1" dirty="0">
                <a:latin typeface="Courier New"/>
                <a:cs typeface="Courier New"/>
              </a:rPr>
              <a:t>/'+</a:t>
            </a:r>
            <a:r>
              <a:rPr lang="en-US" sz="1400" b="1" dirty="0" err="1">
                <a:latin typeface="Courier New"/>
                <a:cs typeface="Courier New"/>
              </a:rPr>
              <a:t>schemaLocation</a:t>
            </a:r>
            <a:r>
              <a:rPr lang="en-US" sz="1400" b="1" dirty="0" smtClean="0">
                <a:latin typeface="Courier New"/>
                <a:cs typeface="Courier New"/>
              </a:rPr>
              <a:t>;</a:t>
            </a:r>
          </a:p>
          <a:p>
            <a:endParaRPr lang="en-US" sz="1400" b="1" dirty="0">
              <a:latin typeface="Courier New"/>
              <a:cs typeface="Courier New"/>
            </a:endParaRPr>
          </a:p>
        </p:txBody>
      </p:sp>
      <p:sp>
        <p:nvSpPr>
          <p:cNvPr id="2" name="Title 1"/>
          <p:cNvSpPr>
            <a:spLocks noGrp="1"/>
          </p:cNvSpPr>
          <p:nvPr>
            <p:ph type="title"/>
          </p:nvPr>
        </p:nvSpPr>
        <p:spPr/>
        <p:txBody>
          <a:bodyPr/>
          <a:lstStyle/>
          <a:p>
            <a:r>
              <a:rPr lang="en-US" dirty="0"/>
              <a:t>Classification </a:t>
            </a:r>
            <a:r>
              <a:rPr lang="en-US" dirty="0" smtClean="0"/>
              <a:t>of Configuration Problems</a:t>
            </a:r>
            <a:endParaRPr lang="en-US" dirty="0"/>
          </a:p>
        </p:txBody>
      </p:sp>
      <p:sp>
        <p:nvSpPr>
          <p:cNvPr id="4" name="TextBox 3"/>
          <p:cNvSpPr txBox="1"/>
          <p:nvPr/>
        </p:nvSpPr>
        <p:spPr>
          <a:xfrm>
            <a:off x="802105" y="3689684"/>
            <a:ext cx="184666" cy="461665"/>
          </a:xfrm>
          <a:prstGeom prst="rect">
            <a:avLst/>
          </a:prstGeom>
          <a:noFill/>
        </p:spPr>
        <p:txBody>
          <a:bodyPr wrap="none" rtlCol="0">
            <a:spAutoFit/>
          </a:bodyPr>
          <a:lstStyle/>
          <a:p>
            <a:endParaRPr lang="en-US" dirty="0"/>
          </a:p>
        </p:txBody>
      </p:sp>
      <p:sp>
        <p:nvSpPr>
          <p:cNvPr id="9" name="TextBox 8"/>
          <p:cNvSpPr txBox="1"/>
          <p:nvPr/>
        </p:nvSpPr>
        <p:spPr>
          <a:xfrm>
            <a:off x="152404" y="3534619"/>
            <a:ext cx="4326017" cy="2739211"/>
          </a:xfrm>
          <a:prstGeom prst="rect">
            <a:avLst/>
          </a:prstGeom>
          <a:solidFill>
            <a:schemeClr val="bg1"/>
          </a:solidFill>
          <a:ln>
            <a:solidFill>
              <a:schemeClr val="tx1"/>
            </a:solidFill>
          </a:ln>
        </p:spPr>
        <p:txBody>
          <a:bodyPr wrap="square" rtlCol="0">
            <a:spAutoFit/>
          </a:bodyPr>
          <a:lstStyle/>
          <a:p>
            <a:r>
              <a:rPr lang="en-US" dirty="0" smtClean="0">
                <a:solidFill>
                  <a:srgbClr val="FF0000"/>
                </a:solidFill>
              </a:rPr>
              <a:t>GLASSFISH-18875</a:t>
            </a:r>
            <a:r>
              <a:rPr lang="en-US" dirty="0">
                <a:solidFill>
                  <a:srgbClr val="FF0000"/>
                </a:solidFill>
              </a:rPr>
              <a:t>: </a:t>
            </a:r>
            <a:r>
              <a:rPr lang="en-US" dirty="0"/>
              <a:t>“EAR Deployment slow. Hangs during EJB Deployment.</a:t>
            </a:r>
            <a:r>
              <a:rPr lang="en-US" dirty="0" smtClean="0"/>
              <a:t>”</a:t>
            </a:r>
          </a:p>
          <a:p>
            <a:r>
              <a:rPr lang="en-US" dirty="0" smtClean="0">
                <a:solidFill>
                  <a:srgbClr val="FF0000"/>
                </a:solidFill>
              </a:rPr>
              <a:t>Fix</a:t>
            </a:r>
            <a:r>
              <a:rPr lang="en-US" dirty="0">
                <a:solidFill>
                  <a:srgbClr val="FF0000"/>
                </a:solidFill>
              </a:rPr>
              <a:t>: </a:t>
            </a:r>
            <a:r>
              <a:rPr lang="en-US" sz="1400" b="1" dirty="0" smtClean="0">
                <a:latin typeface="Courier New"/>
                <a:cs typeface="Courier New"/>
              </a:rPr>
              <a:t>Removed a </a:t>
            </a:r>
            <a:r>
              <a:rPr lang="en-US" sz="1400" b="1" dirty="0" err="1" smtClean="0">
                <a:latin typeface="Courier New"/>
                <a:cs typeface="Courier New"/>
              </a:rPr>
              <a:t>toString</a:t>
            </a:r>
            <a:r>
              <a:rPr lang="en-US" sz="1400" b="1" dirty="0" smtClean="0">
                <a:latin typeface="Courier New"/>
                <a:cs typeface="Courier New"/>
              </a:rPr>
              <a:t>() method that was badly implemented and consumed all the time</a:t>
            </a:r>
          </a:p>
          <a:p>
            <a:r>
              <a:rPr lang="en-US" dirty="0">
                <a:solidFill>
                  <a:srgbClr val="FF0000"/>
                </a:solidFill>
              </a:rPr>
              <a:t>After Fix</a:t>
            </a:r>
            <a:r>
              <a:rPr lang="en-US" dirty="0" smtClean="0">
                <a:solidFill>
                  <a:srgbClr val="FF0000"/>
                </a:solidFill>
              </a:rPr>
              <a:t>: </a:t>
            </a:r>
            <a:r>
              <a:rPr lang="en-US" dirty="0"/>
              <a:t>Deployment time reduced from </a:t>
            </a:r>
            <a:r>
              <a:rPr lang="en-US" dirty="0" smtClean="0"/>
              <a:t>50 min </a:t>
            </a:r>
            <a:r>
              <a:rPr lang="en-US" dirty="0"/>
              <a:t>to </a:t>
            </a:r>
            <a:r>
              <a:rPr lang="en-US" dirty="0" smtClean="0"/>
              <a:t>2 min.</a:t>
            </a:r>
            <a:endParaRPr lang="en-US" dirty="0"/>
          </a:p>
        </p:txBody>
      </p:sp>
    </p:spTree>
    <p:extLst>
      <p:ext uri="{BB962C8B-B14F-4D97-AF65-F5344CB8AC3E}">
        <p14:creationId xmlns:p14="http://schemas.microsoft.com/office/powerpoint/2010/main" val="4084362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Bug-report Characteristics</a:t>
            </a:r>
            <a:endParaRPr lang="en-US" dirty="0"/>
          </a:p>
        </p:txBody>
      </p:sp>
      <p:sp>
        <p:nvSpPr>
          <p:cNvPr id="5" name="Content Placeholder 4"/>
          <p:cNvSpPr>
            <a:spLocks noGrp="1"/>
          </p:cNvSpPr>
          <p:nvPr>
            <p:ph sz="half" idx="1"/>
          </p:nvPr>
        </p:nvSpPr>
        <p:spPr/>
        <p:txBody>
          <a:bodyPr/>
          <a:lstStyle/>
          <a:p>
            <a:r>
              <a:rPr lang="en-US" dirty="0" smtClean="0"/>
              <a:t>Study-1 </a:t>
            </a:r>
          </a:p>
          <a:p>
            <a:pPr lvl="1"/>
            <a:r>
              <a:rPr lang="en-US" dirty="0" smtClean="0"/>
              <a:t>Sampling-based (124 bugs)</a:t>
            </a:r>
          </a:p>
          <a:p>
            <a:pPr lvl="1"/>
            <a:r>
              <a:rPr lang="en-US" dirty="0" smtClean="0"/>
              <a:t>Longer-span (multi-</a:t>
            </a:r>
            <a:r>
              <a:rPr lang="en-US" dirty="0" err="1" smtClean="0"/>
              <a:t>vers</a:t>
            </a:r>
            <a:r>
              <a:rPr lang="en-US" dirty="0" smtClean="0"/>
              <a:t>)</a:t>
            </a:r>
          </a:p>
          <a:p>
            <a:pPr lvl="1"/>
            <a:endParaRPr lang="en-US" dirty="0" smtClean="0"/>
          </a:p>
          <a:p>
            <a:pPr lvl="2"/>
            <a:endParaRPr lang="en-US" dirty="0" smtClean="0"/>
          </a:p>
          <a:p>
            <a:pPr lvl="1"/>
            <a:endParaRPr lang="en-US" dirty="0"/>
          </a:p>
        </p:txBody>
      </p:sp>
      <p:sp>
        <p:nvSpPr>
          <p:cNvPr id="6" name="Content Placeholder 5"/>
          <p:cNvSpPr>
            <a:spLocks noGrp="1"/>
          </p:cNvSpPr>
          <p:nvPr>
            <p:ph sz="half" idx="2"/>
          </p:nvPr>
        </p:nvSpPr>
        <p:spPr>
          <a:xfrm>
            <a:off x="4654549" y="777875"/>
            <a:ext cx="4382503" cy="5405438"/>
          </a:xfrm>
        </p:spPr>
        <p:txBody>
          <a:bodyPr/>
          <a:lstStyle/>
          <a:p>
            <a:r>
              <a:rPr lang="en-US" dirty="0" smtClean="0"/>
              <a:t>Study-2</a:t>
            </a:r>
          </a:p>
          <a:p>
            <a:pPr lvl="1"/>
            <a:r>
              <a:rPr lang="en-US" dirty="0" smtClean="0"/>
              <a:t>Keyword-based (157 bugs)</a:t>
            </a:r>
          </a:p>
          <a:p>
            <a:pPr lvl="1"/>
            <a:r>
              <a:rPr lang="en-US" dirty="0" smtClean="0"/>
              <a:t>Shorter-</a:t>
            </a:r>
            <a:r>
              <a:rPr lang="en-US" dirty="0"/>
              <a:t>span </a:t>
            </a:r>
            <a:r>
              <a:rPr lang="en-US" dirty="0" smtClean="0"/>
              <a:t>(specific-</a:t>
            </a:r>
            <a:r>
              <a:rPr lang="en-US" dirty="0" err="1" smtClean="0"/>
              <a:t>vers</a:t>
            </a:r>
            <a:r>
              <a:rPr lang="en-US" dirty="0"/>
              <a:t>)</a:t>
            </a:r>
          </a:p>
          <a:p>
            <a:pPr lvl="1"/>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31273969"/>
              </p:ext>
            </p:extLst>
          </p:nvPr>
        </p:nvGraphicFramePr>
        <p:xfrm>
          <a:off x="317500" y="2176368"/>
          <a:ext cx="8534400" cy="1854200"/>
        </p:xfrm>
        <a:graphic>
          <a:graphicData uri="http://schemas.openxmlformats.org/drawingml/2006/table">
            <a:tbl>
              <a:tblPr firstRow="1" bandRow="1">
                <a:tableStyleId>{10A1B5D5-9B99-4C35-A422-299274C87663}</a:tableStyleId>
              </a:tblPr>
              <a:tblGrid>
                <a:gridCol w="1295400"/>
                <a:gridCol w="990600"/>
                <a:gridCol w="876300"/>
                <a:gridCol w="2641600"/>
                <a:gridCol w="2730500"/>
              </a:tblGrid>
              <a:tr h="370840">
                <a:tc>
                  <a:txBody>
                    <a:bodyPr/>
                    <a:lstStyle/>
                    <a:p>
                      <a:pPr algn="ctr"/>
                      <a:r>
                        <a:rPr lang="en-US" dirty="0" smtClean="0"/>
                        <a:t>Server</a:t>
                      </a:r>
                      <a:endParaRPr lang="en-US" dirty="0"/>
                    </a:p>
                  </a:txBody>
                  <a:tcPr/>
                </a:tc>
                <a:tc>
                  <a:txBody>
                    <a:bodyPr/>
                    <a:lstStyle/>
                    <a:p>
                      <a:pPr algn="ctr"/>
                      <a:endParaRPr lang="en-US" dirty="0"/>
                    </a:p>
                  </a:txBody>
                  <a:tcPr/>
                </a:tc>
                <a:tc>
                  <a:txBody>
                    <a:bodyPr/>
                    <a:lstStyle/>
                    <a:p>
                      <a:pPr algn="ctr"/>
                      <a:r>
                        <a:rPr lang="en-US" dirty="0" smtClean="0"/>
                        <a:t>#Bugs</a:t>
                      </a:r>
                      <a:endParaRPr lang="en-US" dirty="0"/>
                    </a:p>
                  </a:txBody>
                  <a:tcPr/>
                </a:tc>
                <a:tc>
                  <a:txBody>
                    <a:bodyPr/>
                    <a:lstStyle/>
                    <a:p>
                      <a:pPr algn="ctr"/>
                      <a:r>
                        <a:rPr lang="en-US" dirty="0" smtClean="0"/>
                        <a:t>Time</a:t>
                      </a:r>
                      <a:r>
                        <a:rPr lang="en-US" baseline="0" dirty="0" smtClean="0"/>
                        <a:t> Interval</a:t>
                      </a:r>
                      <a:endParaRPr lang="en-US" dirty="0"/>
                    </a:p>
                  </a:txBody>
                  <a:tcPr/>
                </a:tc>
                <a:tc>
                  <a:txBody>
                    <a:bodyPr/>
                    <a:lstStyle/>
                    <a:p>
                      <a:pPr algn="ctr"/>
                      <a:r>
                        <a:rPr lang="en-US" dirty="0" smtClean="0"/>
                        <a:t>Versions</a:t>
                      </a:r>
                      <a:endParaRPr lang="en-US" dirty="0"/>
                    </a:p>
                  </a:txBody>
                  <a:tcPr/>
                </a:tc>
              </a:tr>
              <a:tr h="370840">
                <a:tc rowSpan="2">
                  <a:txBody>
                    <a:bodyPr/>
                    <a:lstStyle/>
                    <a:p>
                      <a:pPr algn="ctr"/>
                      <a:r>
                        <a:rPr lang="en-US" dirty="0" err="1" smtClean="0"/>
                        <a:t>GlassFish</a:t>
                      </a:r>
                      <a:endParaRPr lang="en-US" dirty="0" smtClean="0"/>
                    </a:p>
                    <a:p>
                      <a:pPr algn="ctr"/>
                      <a:r>
                        <a:rPr lang="en-US" dirty="0" smtClean="0"/>
                        <a:t>(GF)</a:t>
                      </a:r>
                      <a:endParaRPr lang="en-US" dirty="0"/>
                    </a:p>
                  </a:txBody>
                  <a:tcPr/>
                </a:tc>
                <a:tc>
                  <a:txBody>
                    <a:bodyPr/>
                    <a:lstStyle/>
                    <a:p>
                      <a:r>
                        <a:rPr lang="en-US" dirty="0" smtClean="0"/>
                        <a:t>Study-1</a:t>
                      </a:r>
                      <a:endParaRPr lang="en-US" dirty="0"/>
                    </a:p>
                  </a:txBody>
                  <a:tcPr/>
                </a:tc>
                <a:tc>
                  <a:txBody>
                    <a:bodyPr/>
                    <a:lstStyle/>
                    <a:p>
                      <a:pPr algn="ctr"/>
                      <a:r>
                        <a:rPr lang="en-US" dirty="0" smtClean="0"/>
                        <a:t>101</a:t>
                      </a:r>
                      <a:endParaRPr lang="en-US" dirty="0"/>
                    </a:p>
                  </a:txBody>
                  <a:tcPr/>
                </a:tc>
                <a:tc>
                  <a:txBody>
                    <a:bodyPr/>
                    <a:lstStyle/>
                    <a:p>
                      <a:r>
                        <a:rPr lang="en-US" dirty="0" smtClean="0"/>
                        <a:t>May, 2005 – Mar, 2012 </a:t>
                      </a:r>
                      <a:endParaRPr lang="en-US" dirty="0"/>
                    </a:p>
                  </a:txBody>
                  <a:tcPr/>
                </a:tc>
                <a:tc>
                  <a:txBody>
                    <a:bodyPr/>
                    <a:lstStyle/>
                    <a:p>
                      <a:r>
                        <a:rPr lang="en-US" dirty="0" smtClean="0"/>
                        <a:t>Beginning till </a:t>
                      </a:r>
                      <a:r>
                        <a:rPr lang="en-US" dirty="0" err="1" smtClean="0"/>
                        <a:t>ver</a:t>
                      </a:r>
                      <a:r>
                        <a:rPr lang="en-US" dirty="0" smtClean="0"/>
                        <a:t> 4.0</a:t>
                      </a:r>
                      <a:endParaRPr lang="en-US" dirty="0"/>
                    </a:p>
                  </a:txBody>
                  <a:tcPr/>
                </a:tc>
              </a:tr>
              <a:tr h="370840">
                <a:tc vMerge="1">
                  <a:txBody>
                    <a:bodyPr/>
                    <a:lstStyle/>
                    <a:p>
                      <a:endParaRPr lang="en-US" dirty="0"/>
                    </a:p>
                  </a:txBody>
                  <a:tcPr/>
                </a:tc>
                <a:tc>
                  <a:txBody>
                    <a:bodyPr/>
                    <a:lstStyle/>
                    <a:p>
                      <a:r>
                        <a:rPr lang="en-US" dirty="0" smtClean="0"/>
                        <a:t>Study-2</a:t>
                      </a:r>
                      <a:endParaRPr lang="en-US" dirty="0"/>
                    </a:p>
                  </a:txBody>
                  <a:tcPr/>
                </a:tc>
                <a:tc>
                  <a:txBody>
                    <a:bodyPr/>
                    <a:lstStyle/>
                    <a:p>
                      <a:pPr algn="ctr"/>
                      <a:r>
                        <a:rPr lang="en-US" dirty="0" smtClean="0"/>
                        <a:t>132</a:t>
                      </a:r>
                      <a:endParaRPr lang="en-US" dirty="0"/>
                    </a:p>
                  </a:txBody>
                  <a:tcPr/>
                </a:tc>
                <a:tc>
                  <a:txBody>
                    <a:bodyPr/>
                    <a:lstStyle/>
                    <a:p>
                      <a:r>
                        <a:rPr lang="en-US" dirty="0" smtClean="0"/>
                        <a:t>Aug, 2011 – Jul, 2012</a:t>
                      </a:r>
                      <a:endParaRPr lang="en-US" dirty="0"/>
                    </a:p>
                  </a:txBody>
                  <a:tcPr/>
                </a:tc>
                <a:tc>
                  <a:txBody>
                    <a:bodyPr/>
                    <a:lstStyle/>
                    <a:p>
                      <a:r>
                        <a:rPr lang="en-US" dirty="0" smtClean="0"/>
                        <a:t>3.1.2 </a:t>
                      </a:r>
                      <a:endParaRPr lang="en-US" dirty="0"/>
                    </a:p>
                  </a:txBody>
                  <a:tcPr/>
                </a:tc>
              </a:tr>
              <a:tr h="370840">
                <a:tc rowSpan="2">
                  <a:txBody>
                    <a:bodyPr/>
                    <a:lstStyle/>
                    <a:p>
                      <a:pPr algn="ctr"/>
                      <a:r>
                        <a:rPr lang="en-US" dirty="0" err="1" smtClean="0"/>
                        <a:t>JBoss</a:t>
                      </a:r>
                      <a:endParaRPr lang="en-US" dirty="0" smtClean="0"/>
                    </a:p>
                    <a:p>
                      <a:pPr algn="ctr"/>
                      <a:r>
                        <a:rPr lang="en-US" dirty="0" smtClean="0"/>
                        <a:t>(JB)</a:t>
                      </a:r>
                      <a:endParaRPr lang="en-US" dirty="0"/>
                    </a:p>
                  </a:txBody>
                  <a:tcPr/>
                </a:tc>
                <a:tc>
                  <a:txBody>
                    <a:bodyPr/>
                    <a:lstStyle/>
                    <a:p>
                      <a:r>
                        <a:rPr lang="en-US" dirty="0" smtClean="0"/>
                        <a:t>Study-1</a:t>
                      </a:r>
                      <a:endParaRPr lang="en-US" dirty="0"/>
                    </a:p>
                  </a:txBody>
                  <a:tcPr/>
                </a:tc>
                <a:tc>
                  <a:txBody>
                    <a:bodyPr/>
                    <a:lstStyle/>
                    <a:p>
                      <a:pPr algn="ctr"/>
                      <a:r>
                        <a:rPr lang="en-US" dirty="0" smtClean="0"/>
                        <a:t>23</a:t>
                      </a:r>
                      <a:endParaRPr lang="en-US" dirty="0"/>
                    </a:p>
                  </a:txBody>
                  <a:tcPr/>
                </a:tc>
                <a:tc>
                  <a:txBody>
                    <a:bodyPr/>
                    <a:lstStyle/>
                    <a:p>
                      <a:r>
                        <a:rPr lang="en-US" dirty="0" smtClean="0"/>
                        <a:t>Apr, 2001 – Mar, 2012</a:t>
                      </a:r>
                      <a:endParaRPr lang="en-US" dirty="0"/>
                    </a:p>
                  </a:txBody>
                  <a:tcPr/>
                </a:tc>
                <a:tc>
                  <a:txBody>
                    <a:bodyPr/>
                    <a:lstStyle/>
                    <a:p>
                      <a:r>
                        <a:rPr lang="en-US" dirty="0" err="1" smtClean="0"/>
                        <a:t>Vers</a:t>
                      </a:r>
                      <a:r>
                        <a:rPr lang="en-US" dirty="0" smtClean="0"/>
                        <a:t> 3, 4, 5, 6</a:t>
                      </a:r>
                      <a:endParaRPr lang="en-US" dirty="0"/>
                    </a:p>
                  </a:txBody>
                  <a:tcPr/>
                </a:tc>
              </a:tr>
              <a:tr h="370840">
                <a:tc vMerge="1">
                  <a:txBody>
                    <a:bodyPr/>
                    <a:lstStyle/>
                    <a:p>
                      <a:endParaRPr lang="en-US" dirty="0"/>
                    </a:p>
                  </a:txBody>
                  <a:tcPr/>
                </a:tc>
                <a:tc>
                  <a:txBody>
                    <a:bodyPr/>
                    <a:lstStyle/>
                    <a:p>
                      <a:r>
                        <a:rPr lang="en-US" dirty="0" smtClean="0"/>
                        <a:t>Study-2</a:t>
                      </a:r>
                      <a:endParaRPr lang="en-US" dirty="0"/>
                    </a:p>
                  </a:txBody>
                  <a:tcPr/>
                </a:tc>
                <a:tc>
                  <a:txBody>
                    <a:bodyPr/>
                    <a:lstStyle/>
                    <a:p>
                      <a:pPr algn="ctr"/>
                      <a:r>
                        <a:rPr lang="en-US" dirty="0" smtClean="0"/>
                        <a:t>25</a:t>
                      </a:r>
                      <a:endParaRPr lang="en-US" dirty="0"/>
                    </a:p>
                  </a:txBody>
                  <a:tcPr/>
                </a:tc>
                <a:tc>
                  <a:txBody>
                    <a:bodyPr/>
                    <a:lstStyle/>
                    <a:p>
                      <a:r>
                        <a:rPr lang="en-US" dirty="0" smtClean="0"/>
                        <a:t>Nov, 2010 – Sep, 2012</a:t>
                      </a:r>
                      <a:endParaRPr lang="en-US" dirty="0"/>
                    </a:p>
                  </a:txBody>
                  <a:tcPr/>
                </a:tc>
                <a:tc>
                  <a:txBody>
                    <a:bodyPr/>
                    <a:lstStyle/>
                    <a:p>
                      <a:r>
                        <a:rPr lang="en-US" dirty="0" err="1" smtClean="0"/>
                        <a:t>Ver</a:t>
                      </a:r>
                      <a:r>
                        <a:rPr lang="en-US" dirty="0" smtClean="0"/>
                        <a:t> 7</a:t>
                      </a:r>
                      <a:endParaRPr lang="en-US" dirty="0"/>
                    </a:p>
                  </a:txBody>
                  <a:tcPr/>
                </a:tc>
              </a:tr>
            </a:tbl>
          </a:graphicData>
        </a:graphic>
      </p:graphicFrame>
      <p:sp>
        <p:nvSpPr>
          <p:cNvPr id="12" name="Right Arrow 11"/>
          <p:cNvSpPr/>
          <p:nvPr/>
        </p:nvSpPr>
        <p:spPr bwMode="auto">
          <a:xfrm>
            <a:off x="3784600" y="4572000"/>
            <a:ext cx="1651000" cy="484632"/>
          </a:xfrm>
          <a:prstGeom prst="rightArrow">
            <a:avLst/>
          </a:prstGeom>
          <a:solidFill>
            <a:srgbClr val="FF4E5A"/>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Keywords Help</a:t>
            </a:r>
          </a:p>
        </p:txBody>
      </p:sp>
      <p:grpSp>
        <p:nvGrpSpPr>
          <p:cNvPr id="16" name="Group 15"/>
          <p:cNvGrpSpPr/>
          <p:nvPr/>
        </p:nvGrpSpPr>
        <p:grpSpPr>
          <a:xfrm>
            <a:off x="-1003300" y="3820020"/>
            <a:ext cx="5626100" cy="2743200"/>
            <a:chOff x="-1003300" y="3820020"/>
            <a:chExt cx="5626100" cy="2743200"/>
          </a:xfrm>
        </p:grpSpPr>
        <p:grpSp>
          <p:nvGrpSpPr>
            <p:cNvPr id="4" name="Group 3"/>
            <p:cNvGrpSpPr/>
            <p:nvPr/>
          </p:nvGrpSpPr>
          <p:grpSpPr>
            <a:xfrm>
              <a:off x="-1003300" y="3820020"/>
              <a:ext cx="5626100" cy="2743200"/>
              <a:chOff x="-533400" y="3619500"/>
              <a:chExt cx="5626100" cy="2743200"/>
            </a:xfrm>
          </p:grpSpPr>
          <p:graphicFrame>
            <p:nvGraphicFramePr>
              <p:cNvPr id="2" name="Chart 1"/>
              <p:cNvGraphicFramePr/>
              <p:nvPr>
                <p:extLst>
                  <p:ext uri="{D42A27DB-BD31-4B8C-83A1-F6EECF244321}">
                    <p14:modId xmlns:p14="http://schemas.microsoft.com/office/powerpoint/2010/main" val="1006870859"/>
                  </p:ext>
                </p:extLst>
              </p:nvPr>
            </p:nvGraphicFramePr>
            <p:xfrm>
              <a:off x="-533400" y="3632200"/>
              <a:ext cx="3568700" cy="273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551819237"/>
                  </p:ext>
                </p:extLst>
              </p:nvPr>
            </p:nvGraphicFramePr>
            <p:xfrm>
              <a:off x="1524000" y="3619500"/>
              <a:ext cx="3568700" cy="27305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extBox 13"/>
            <p:cNvSpPr txBox="1"/>
            <p:nvPr/>
          </p:nvSpPr>
          <p:spPr>
            <a:xfrm>
              <a:off x="1256631" y="5320614"/>
              <a:ext cx="1210938" cy="461665"/>
            </a:xfrm>
            <a:prstGeom prst="rect">
              <a:avLst/>
            </a:prstGeom>
            <a:noFill/>
          </p:spPr>
          <p:txBody>
            <a:bodyPr wrap="none" rtlCol="0">
              <a:spAutoFit/>
            </a:bodyPr>
            <a:lstStyle/>
            <a:p>
              <a:r>
                <a:rPr lang="en-US" b="1" dirty="0" smtClean="0"/>
                <a:t>Study-1</a:t>
              </a:r>
              <a:endParaRPr lang="en-US" b="1" dirty="0"/>
            </a:p>
          </p:txBody>
        </p:sp>
      </p:grpSp>
      <p:grpSp>
        <p:nvGrpSpPr>
          <p:cNvPr id="17" name="Group 16"/>
          <p:cNvGrpSpPr/>
          <p:nvPr/>
        </p:nvGrpSpPr>
        <p:grpSpPr>
          <a:xfrm>
            <a:off x="4597400" y="3845420"/>
            <a:ext cx="5626100" cy="2743200"/>
            <a:chOff x="4597400" y="3845420"/>
            <a:chExt cx="5626100" cy="2743200"/>
          </a:xfrm>
        </p:grpSpPr>
        <p:grpSp>
          <p:nvGrpSpPr>
            <p:cNvPr id="11" name="Group 10"/>
            <p:cNvGrpSpPr/>
            <p:nvPr/>
          </p:nvGrpSpPr>
          <p:grpSpPr>
            <a:xfrm>
              <a:off x="4597400" y="3845420"/>
              <a:ext cx="5626100" cy="2743200"/>
              <a:chOff x="4114800" y="3644900"/>
              <a:chExt cx="5626100" cy="2743200"/>
            </a:xfrm>
          </p:grpSpPr>
          <p:graphicFrame>
            <p:nvGraphicFramePr>
              <p:cNvPr id="9" name="Chart 8"/>
              <p:cNvGraphicFramePr/>
              <p:nvPr>
                <p:extLst>
                  <p:ext uri="{D42A27DB-BD31-4B8C-83A1-F6EECF244321}">
                    <p14:modId xmlns:p14="http://schemas.microsoft.com/office/powerpoint/2010/main" val="4109412164"/>
                  </p:ext>
                </p:extLst>
              </p:nvPr>
            </p:nvGraphicFramePr>
            <p:xfrm>
              <a:off x="4114800" y="3657600"/>
              <a:ext cx="3568700" cy="2730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4246185035"/>
                  </p:ext>
                </p:extLst>
              </p:nvPr>
            </p:nvGraphicFramePr>
            <p:xfrm>
              <a:off x="6172200" y="3644900"/>
              <a:ext cx="3568700" cy="2730500"/>
            </p:xfrm>
            <a:graphic>
              <a:graphicData uri="http://schemas.openxmlformats.org/drawingml/2006/chart">
                <c:chart xmlns:c="http://schemas.openxmlformats.org/drawingml/2006/chart" xmlns:r="http://schemas.openxmlformats.org/officeDocument/2006/relationships" r:id="rId6"/>
              </a:graphicData>
            </a:graphic>
          </p:graphicFrame>
        </p:grpSp>
        <p:sp>
          <p:nvSpPr>
            <p:cNvPr id="15" name="TextBox 14"/>
            <p:cNvSpPr txBox="1"/>
            <p:nvPr/>
          </p:nvSpPr>
          <p:spPr>
            <a:xfrm>
              <a:off x="6836610" y="5299227"/>
              <a:ext cx="1210938" cy="461665"/>
            </a:xfrm>
            <a:prstGeom prst="rect">
              <a:avLst/>
            </a:prstGeom>
            <a:noFill/>
          </p:spPr>
          <p:txBody>
            <a:bodyPr wrap="none" rtlCol="0">
              <a:spAutoFit/>
            </a:bodyPr>
            <a:lstStyle/>
            <a:p>
              <a:r>
                <a:rPr lang="en-US" b="1" dirty="0" smtClean="0"/>
                <a:t>Study-2</a:t>
              </a:r>
              <a:endParaRPr lang="en-US" b="1" dirty="0"/>
            </a:p>
          </p:txBody>
        </p:sp>
      </p:grpSp>
    </p:spTree>
    <p:extLst>
      <p:ext uri="{BB962C8B-B14F-4D97-AF65-F5344CB8AC3E}">
        <p14:creationId xmlns:p14="http://schemas.microsoft.com/office/powerpoint/2010/main" val="1301250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Results: Type and Time Dimensions</a:t>
            </a:r>
            <a:endParaRPr lang="en-US" dirty="0"/>
          </a:p>
        </p:txBody>
      </p:sp>
      <p:grpSp>
        <p:nvGrpSpPr>
          <p:cNvPr id="16" name="Group 15"/>
          <p:cNvGrpSpPr/>
          <p:nvPr/>
        </p:nvGrpSpPr>
        <p:grpSpPr>
          <a:xfrm>
            <a:off x="38100" y="3937000"/>
            <a:ext cx="6578600" cy="3149600"/>
            <a:chOff x="38100" y="3505200"/>
            <a:chExt cx="6578600" cy="3149600"/>
          </a:xfrm>
        </p:grpSpPr>
        <p:graphicFrame>
          <p:nvGraphicFramePr>
            <p:cNvPr id="17" name="Chart 16"/>
            <p:cNvGraphicFramePr/>
            <p:nvPr>
              <p:extLst>
                <p:ext uri="{D42A27DB-BD31-4B8C-83A1-F6EECF244321}">
                  <p14:modId xmlns:p14="http://schemas.microsoft.com/office/powerpoint/2010/main" val="1182866464"/>
                </p:ext>
              </p:extLst>
            </p:nvPr>
          </p:nvGraphicFramePr>
          <p:xfrm>
            <a:off x="228600" y="3505200"/>
            <a:ext cx="4368800" cy="31369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8100" y="5397500"/>
              <a:ext cx="903162" cy="461665"/>
            </a:xfrm>
            <a:prstGeom prst="rect">
              <a:avLst/>
            </a:prstGeom>
            <a:noFill/>
          </p:spPr>
          <p:txBody>
            <a:bodyPr wrap="none" rtlCol="0">
              <a:spAutoFit/>
            </a:bodyPr>
            <a:lstStyle/>
            <a:p>
              <a:r>
                <a:rPr lang="en-US" dirty="0" err="1" smtClean="0"/>
                <a:t>JBoss</a:t>
              </a:r>
              <a:endParaRPr lang="en-US" dirty="0"/>
            </a:p>
          </p:txBody>
        </p:sp>
        <p:graphicFrame>
          <p:nvGraphicFramePr>
            <p:cNvPr id="19" name="Chart 18"/>
            <p:cNvGraphicFramePr/>
            <p:nvPr>
              <p:extLst>
                <p:ext uri="{D42A27DB-BD31-4B8C-83A1-F6EECF244321}">
                  <p14:modId xmlns:p14="http://schemas.microsoft.com/office/powerpoint/2010/main" val="3531453068"/>
                </p:ext>
              </p:extLst>
            </p:nvPr>
          </p:nvGraphicFramePr>
          <p:xfrm>
            <a:off x="2247900" y="3517900"/>
            <a:ext cx="4368800" cy="31369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0" name="Group 19"/>
          <p:cNvGrpSpPr/>
          <p:nvPr/>
        </p:nvGrpSpPr>
        <p:grpSpPr>
          <a:xfrm>
            <a:off x="38100" y="1066800"/>
            <a:ext cx="6642100" cy="3149600"/>
            <a:chOff x="38100" y="635000"/>
            <a:chExt cx="6642100" cy="3149600"/>
          </a:xfrm>
        </p:grpSpPr>
        <p:grpSp>
          <p:nvGrpSpPr>
            <p:cNvPr id="21" name="Group 20"/>
            <p:cNvGrpSpPr/>
            <p:nvPr/>
          </p:nvGrpSpPr>
          <p:grpSpPr>
            <a:xfrm>
              <a:off x="38100" y="635000"/>
              <a:ext cx="6642100" cy="3149600"/>
              <a:chOff x="38100" y="635000"/>
              <a:chExt cx="6642100" cy="3149600"/>
            </a:xfrm>
          </p:grpSpPr>
          <p:graphicFrame>
            <p:nvGraphicFramePr>
              <p:cNvPr id="23" name="Chart 22"/>
              <p:cNvGraphicFramePr/>
              <p:nvPr>
                <p:extLst>
                  <p:ext uri="{D42A27DB-BD31-4B8C-83A1-F6EECF244321}">
                    <p14:modId xmlns:p14="http://schemas.microsoft.com/office/powerpoint/2010/main" val="1145242336"/>
                  </p:ext>
                </p:extLst>
              </p:nvPr>
            </p:nvGraphicFramePr>
            <p:xfrm>
              <a:off x="292100" y="635000"/>
              <a:ext cx="4368800" cy="31369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38100" y="2654300"/>
                <a:ext cx="1398941" cy="461665"/>
              </a:xfrm>
              <a:prstGeom prst="rect">
                <a:avLst/>
              </a:prstGeom>
              <a:noFill/>
            </p:spPr>
            <p:txBody>
              <a:bodyPr wrap="none" rtlCol="0">
                <a:spAutoFit/>
              </a:bodyPr>
              <a:lstStyle/>
              <a:p>
                <a:r>
                  <a:rPr lang="en-US" dirty="0" err="1" smtClean="0"/>
                  <a:t>GlassFish</a:t>
                </a:r>
                <a:endParaRPr lang="en-US" dirty="0"/>
              </a:p>
            </p:txBody>
          </p:sp>
          <p:graphicFrame>
            <p:nvGraphicFramePr>
              <p:cNvPr id="25" name="Chart 24"/>
              <p:cNvGraphicFramePr/>
              <p:nvPr>
                <p:extLst>
                  <p:ext uri="{D42A27DB-BD31-4B8C-83A1-F6EECF244321}">
                    <p14:modId xmlns:p14="http://schemas.microsoft.com/office/powerpoint/2010/main" val="3440372854"/>
                  </p:ext>
                </p:extLst>
              </p:nvPr>
            </p:nvGraphicFramePr>
            <p:xfrm>
              <a:off x="2311400" y="647700"/>
              <a:ext cx="4368800" cy="3136900"/>
            </p:xfrm>
            <a:graphic>
              <a:graphicData uri="http://schemas.openxmlformats.org/drawingml/2006/chart">
                <c:chart xmlns:c="http://schemas.openxmlformats.org/drawingml/2006/chart" xmlns:r="http://schemas.openxmlformats.org/officeDocument/2006/relationships" r:id="rId6"/>
              </a:graphicData>
            </a:graphic>
          </p:graphicFrame>
        </p:grpSp>
        <p:sp>
          <p:nvSpPr>
            <p:cNvPr id="22" name="Oval 21"/>
            <p:cNvSpPr/>
            <p:nvPr/>
          </p:nvSpPr>
          <p:spPr bwMode="auto">
            <a:xfrm>
              <a:off x="1671052" y="2165685"/>
              <a:ext cx="2366211" cy="574841"/>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6" name="Group 25"/>
          <p:cNvGrpSpPr/>
          <p:nvPr/>
        </p:nvGrpSpPr>
        <p:grpSpPr>
          <a:xfrm>
            <a:off x="4279900" y="1054100"/>
            <a:ext cx="6667500" cy="3149600"/>
            <a:chOff x="12700" y="635000"/>
            <a:chExt cx="6667500" cy="3149600"/>
          </a:xfrm>
        </p:grpSpPr>
        <p:graphicFrame>
          <p:nvGraphicFramePr>
            <p:cNvPr id="27" name="Chart 26"/>
            <p:cNvGraphicFramePr/>
            <p:nvPr>
              <p:extLst>
                <p:ext uri="{D42A27DB-BD31-4B8C-83A1-F6EECF244321}">
                  <p14:modId xmlns:p14="http://schemas.microsoft.com/office/powerpoint/2010/main" val="1864912040"/>
                </p:ext>
              </p:extLst>
            </p:nvPr>
          </p:nvGraphicFramePr>
          <p:xfrm>
            <a:off x="292100" y="635000"/>
            <a:ext cx="4368800" cy="31369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p:nvPr>
              <p:extLst>
                <p:ext uri="{D42A27DB-BD31-4B8C-83A1-F6EECF244321}">
                  <p14:modId xmlns:p14="http://schemas.microsoft.com/office/powerpoint/2010/main" val="3109231275"/>
                </p:ext>
              </p:extLst>
            </p:nvPr>
          </p:nvGraphicFramePr>
          <p:xfrm>
            <a:off x="2311400" y="647700"/>
            <a:ext cx="4368800" cy="3136900"/>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p:cNvSpPr txBox="1"/>
            <p:nvPr/>
          </p:nvSpPr>
          <p:spPr>
            <a:xfrm>
              <a:off x="12700" y="2654300"/>
              <a:ext cx="184666" cy="461665"/>
            </a:xfrm>
            <a:prstGeom prst="rect">
              <a:avLst/>
            </a:prstGeom>
            <a:noFill/>
          </p:spPr>
          <p:txBody>
            <a:bodyPr wrap="none" rtlCol="0">
              <a:spAutoFit/>
            </a:bodyPr>
            <a:lstStyle/>
            <a:p>
              <a:endParaRPr lang="en-US" dirty="0"/>
            </a:p>
          </p:txBody>
        </p:sp>
      </p:grpSp>
      <p:grpSp>
        <p:nvGrpSpPr>
          <p:cNvPr id="30" name="Group 29"/>
          <p:cNvGrpSpPr/>
          <p:nvPr/>
        </p:nvGrpSpPr>
        <p:grpSpPr>
          <a:xfrm>
            <a:off x="4292600" y="3924300"/>
            <a:ext cx="6591300" cy="3149600"/>
            <a:chOff x="25400" y="3505200"/>
            <a:chExt cx="6591300" cy="3149600"/>
          </a:xfrm>
        </p:grpSpPr>
        <p:graphicFrame>
          <p:nvGraphicFramePr>
            <p:cNvPr id="31" name="Chart 30"/>
            <p:cNvGraphicFramePr/>
            <p:nvPr>
              <p:extLst>
                <p:ext uri="{D42A27DB-BD31-4B8C-83A1-F6EECF244321}">
                  <p14:modId xmlns:p14="http://schemas.microsoft.com/office/powerpoint/2010/main" val="2475290339"/>
                </p:ext>
              </p:extLst>
            </p:nvPr>
          </p:nvGraphicFramePr>
          <p:xfrm>
            <a:off x="228600" y="3505200"/>
            <a:ext cx="4368800" cy="31369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Chart 31"/>
            <p:cNvGraphicFramePr/>
            <p:nvPr>
              <p:extLst>
                <p:ext uri="{D42A27DB-BD31-4B8C-83A1-F6EECF244321}">
                  <p14:modId xmlns:p14="http://schemas.microsoft.com/office/powerpoint/2010/main" val="3129681402"/>
                </p:ext>
              </p:extLst>
            </p:nvPr>
          </p:nvGraphicFramePr>
          <p:xfrm>
            <a:off x="2247900" y="3517900"/>
            <a:ext cx="4368800" cy="3136900"/>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Box 32"/>
            <p:cNvSpPr txBox="1"/>
            <p:nvPr/>
          </p:nvSpPr>
          <p:spPr>
            <a:xfrm>
              <a:off x="25400" y="5397500"/>
              <a:ext cx="184666" cy="461665"/>
            </a:xfrm>
            <a:prstGeom prst="rect">
              <a:avLst/>
            </a:prstGeom>
            <a:noFill/>
          </p:spPr>
          <p:txBody>
            <a:bodyPr wrap="none" rtlCol="0">
              <a:spAutoFit/>
            </a:bodyPr>
            <a:lstStyle/>
            <a:p>
              <a:endParaRPr lang="en-US" dirty="0"/>
            </a:p>
          </p:txBody>
        </p:sp>
      </p:grpSp>
      <p:sp>
        <p:nvSpPr>
          <p:cNvPr id="34" name="TextBox 33"/>
          <p:cNvSpPr txBox="1"/>
          <p:nvPr/>
        </p:nvSpPr>
        <p:spPr>
          <a:xfrm>
            <a:off x="254000" y="711200"/>
            <a:ext cx="4762500" cy="400110"/>
          </a:xfrm>
          <a:prstGeom prst="rect">
            <a:avLst/>
          </a:prstGeom>
          <a:noFill/>
        </p:spPr>
        <p:txBody>
          <a:bodyPr wrap="square" rtlCol="0">
            <a:spAutoFit/>
          </a:bodyPr>
          <a:lstStyle/>
          <a:p>
            <a:r>
              <a:rPr lang="en-US" sz="2000" b="1" dirty="0" smtClean="0">
                <a:solidFill>
                  <a:srgbClr val="CC0000"/>
                </a:solidFill>
              </a:rPr>
              <a:t>Study-1 (Sampling based): Inter-</a:t>
            </a:r>
            <a:r>
              <a:rPr lang="en-US" sz="2000" b="1" dirty="0" err="1" smtClean="0">
                <a:solidFill>
                  <a:srgbClr val="CC0000"/>
                </a:solidFill>
              </a:rPr>
              <a:t>Ver</a:t>
            </a:r>
            <a:endParaRPr lang="en-US" sz="2000" b="1" dirty="0">
              <a:solidFill>
                <a:srgbClr val="CC0000"/>
              </a:solidFill>
            </a:endParaRPr>
          </a:p>
        </p:txBody>
      </p:sp>
      <p:sp>
        <p:nvSpPr>
          <p:cNvPr id="35" name="TextBox 34"/>
          <p:cNvSpPr txBox="1"/>
          <p:nvPr/>
        </p:nvSpPr>
        <p:spPr>
          <a:xfrm>
            <a:off x="4953000" y="723900"/>
            <a:ext cx="4635500" cy="400110"/>
          </a:xfrm>
          <a:prstGeom prst="rect">
            <a:avLst/>
          </a:prstGeom>
          <a:noFill/>
        </p:spPr>
        <p:txBody>
          <a:bodyPr wrap="square" rtlCol="0">
            <a:spAutoFit/>
          </a:bodyPr>
          <a:lstStyle/>
          <a:p>
            <a:r>
              <a:rPr lang="en-US" sz="2000" b="1" dirty="0" smtClean="0">
                <a:solidFill>
                  <a:srgbClr val="CC0000"/>
                </a:solidFill>
              </a:rPr>
              <a:t>Study-2 (Keyword based): Intra-</a:t>
            </a:r>
            <a:r>
              <a:rPr lang="en-US" sz="2000" b="1" dirty="0" err="1" smtClean="0">
                <a:solidFill>
                  <a:srgbClr val="CC0000"/>
                </a:solidFill>
              </a:rPr>
              <a:t>Ver</a:t>
            </a:r>
            <a:endParaRPr lang="en-US" sz="2000" b="1" dirty="0">
              <a:solidFill>
                <a:srgbClr val="CC0000"/>
              </a:solidFill>
            </a:endParaRPr>
          </a:p>
        </p:txBody>
      </p:sp>
      <p:cxnSp>
        <p:nvCxnSpPr>
          <p:cNvPr id="37" name="Straight Connector 36"/>
          <p:cNvCxnSpPr/>
          <p:nvPr/>
        </p:nvCxnSpPr>
        <p:spPr bwMode="auto">
          <a:xfrm>
            <a:off x="4940300" y="939800"/>
            <a:ext cx="12700" cy="5346700"/>
          </a:xfrm>
          <a:prstGeom prst="line">
            <a:avLst/>
          </a:prstGeom>
          <a:noFill/>
          <a:ln w="38100" cap="flat" cmpd="sng" algn="ctr">
            <a:solidFill>
              <a:schemeClr val="tx1"/>
            </a:solidFill>
            <a:prstDash val="solid"/>
            <a:round/>
            <a:headEnd type="none" w="med" len="med"/>
            <a:tailEnd type="none" w="med" len="med"/>
          </a:ln>
          <a:effectLst/>
        </p:spPr>
      </p:cxnSp>
      <p:sp>
        <p:nvSpPr>
          <p:cNvPr id="36" name="Oval 35"/>
          <p:cNvSpPr/>
          <p:nvPr/>
        </p:nvSpPr>
        <p:spPr bwMode="auto">
          <a:xfrm>
            <a:off x="6235700" y="2140285"/>
            <a:ext cx="570163" cy="574841"/>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337431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Patterns Learned </a:t>
            </a:r>
            <a:endParaRPr lang="en-US" dirty="0"/>
          </a:p>
        </p:txBody>
      </p:sp>
      <p:sp>
        <p:nvSpPr>
          <p:cNvPr id="3" name="Content Placeholder 2"/>
          <p:cNvSpPr>
            <a:spLocks noGrp="1"/>
          </p:cNvSpPr>
          <p:nvPr>
            <p:ph idx="1"/>
          </p:nvPr>
        </p:nvSpPr>
        <p:spPr/>
        <p:txBody>
          <a:bodyPr/>
          <a:lstStyle/>
          <a:p>
            <a:r>
              <a:rPr lang="en-US" dirty="0" smtClean="0"/>
              <a:t>Parameter-based problems occur in majority</a:t>
            </a:r>
          </a:p>
          <a:p>
            <a:pPr lvl="1"/>
            <a:r>
              <a:rPr lang="en-US" dirty="0" smtClean="0"/>
              <a:t>Inter-version: majorly parameter-related</a:t>
            </a:r>
          </a:p>
          <a:p>
            <a:pPr lvl="1"/>
            <a:r>
              <a:rPr lang="en-US" dirty="0" smtClean="0"/>
              <a:t>Intra-version: almost equal-share of parameter, compatibility, miss-component</a:t>
            </a:r>
          </a:p>
          <a:p>
            <a:r>
              <a:rPr lang="en-US" dirty="0" smtClean="0"/>
              <a:t>Majority of configuration problems show-up at runtime</a:t>
            </a:r>
          </a:p>
          <a:p>
            <a:pPr lvl="1"/>
            <a:r>
              <a:rPr lang="en-US" dirty="0" smtClean="0"/>
              <a:t>Directly affect users as the system is serving end-customers</a:t>
            </a:r>
          </a:p>
          <a:p>
            <a:r>
              <a:rPr lang="en-US" dirty="0" smtClean="0"/>
              <a:t>Majority of manifestations are non-silent</a:t>
            </a:r>
          </a:p>
          <a:p>
            <a:pPr lvl="1"/>
            <a:r>
              <a:rPr lang="en-US" dirty="0" smtClean="0"/>
              <a:t>Need to make the silent problems non-silent</a:t>
            </a:r>
          </a:p>
          <a:p>
            <a:r>
              <a:rPr lang="en-US" dirty="0" smtClean="0"/>
              <a:t>Developers have a greater responsibility</a:t>
            </a:r>
          </a:p>
          <a:p>
            <a:pPr lvl="1"/>
            <a:r>
              <a:rPr lang="en-US" dirty="0" smtClean="0"/>
              <a:t>Development of robust configuration-interface</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1845717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Java EE Server Overview</a:t>
            </a:r>
          </a:p>
          <a:p>
            <a:r>
              <a:rPr lang="en-US" dirty="0" smtClean="0"/>
              <a:t>Classification Methodology</a:t>
            </a:r>
          </a:p>
          <a:p>
            <a:r>
              <a:rPr lang="en-US" dirty="0" smtClean="0"/>
              <a:t>Fault-Injector</a:t>
            </a:r>
          </a:p>
          <a:p>
            <a:r>
              <a:rPr lang="en-US" dirty="0" smtClean="0"/>
              <a:t>Discussion</a:t>
            </a:r>
            <a:endParaRPr lang="en-US" dirty="0"/>
          </a:p>
        </p:txBody>
      </p:sp>
    </p:spTree>
    <p:extLst>
      <p:ext uri="{BB962C8B-B14F-4D97-AF65-F5344CB8AC3E}">
        <p14:creationId xmlns:p14="http://schemas.microsoft.com/office/powerpoint/2010/main" val="1868616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ConfGuage</a:t>
            </a:r>
            <a:r>
              <a:rPr lang="en-US" dirty="0" smtClean="0"/>
              <a:t>: Fault-Injector</a:t>
            </a:r>
            <a:endParaRPr lang="en-US" dirty="0"/>
          </a:p>
        </p:txBody>
      </p:sp>
      <p:sp>
        <p:nvSpPr>
          <p:cNvPr id="3" name="Content Placeholder 2"/>
          <p:cNvSpPr>
            <a:spLocks noGrp="1"/>
          </p:cNvSpPr>
          <p:nvPr>
            <p:ph idx="4294967295"/>
          </p:nvPr>
        </p:nvSpPr>
        <p:spPr>
          <a:xfrm>
            <a:off x="406400" y="777875"/>
            <a:ext cx="8737600" cy="5405438"/>
          </a:xfrm>
        </p:spPr>
        <p:txBody>
          <a:bodyPr/>
          <a:lstStyle/>
          <a:p>
            <a:r>
              <a:rPr lang="en-US" dirty="0" smtClean="0"/>
              <a:t>Inject while emulating normal server-management workflow</a:t>
            </a:r>
            <a:endParaRPr lang="en-US" dirty="0"/>
          </a:p>
        </p:txBody>
      </p:sp>
      <p:graphicFrame>
        <p:nvGraphicFramePr>
          <p:cNvPr id="5" name="Diagram 4"/>
          <p:cNvGraphicFramePr/>
          <p:nvPr>
            <p:extLst>
              <p:ext uri="{D42A27DB-BD31-4B8C-83A1-F6EECF244321}">
                <p14:modId xmlns:p14="http://schemas.microsoft.com/office/powerpoint/2010/main" val="1743776521"/>
              </p:ext>
            </p:extLst>
          </p:nvPr>
        </p:nvGraphicFramePr>
        <p:xfrm>
          <a:off x="1524000" y="1447800"/>
          <a:ext cx="66167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38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ConfGuage</a:t>
            </a:r>
            <a:r>
              <a:rPr lang="en-US" dirty="0"/>
              <a:t>: Fault-Injector</a:t>
            </a:r>
          </a:p>
        </p:txBody>
      </p:sp>
      <p:sp>
        <p:nvSpPr>
          <p:cNvPr id="5" name="Content Placeholder 4"/>
          <p:cNvSpPr>
            <a:spLocks noGrp="1"/>
          </p:cNvSpPr>
          <p:nvPr>
            <p:ph idx="1"/>
          </p:nvPr>
        </p:nvSpPr>
        <p:spPr/>
        <p:txBody>
          <a:bodyPr/>
          <a:lstStyle/>
          <a:p>
            <a:r>
              <a:rPr lang="en-US" dirty="0" smtClean="0"/>
              <a:t>What to inject ?</a:t>
            </a:r>
            <a:endParaRPr lang="en-US" dirty="0"/>
          </a:p>
          <a:p>
            <a:pPr lvl="1"/>
            <a:r>
              <a:rPr lang="en-US" dirty="0" smtClean="0"/>
              <a:t>Parameter-based single-character at a time, e.g., “/”, “ ”</a:t>
            </a:r>
          </a:p>
          <a:p>
            <a:r>
              <a:rPr lang="en-US" dirty="0" smtClean="0"/>
              <a:t>Where to inject ?</a:t>
            </a:r>
          </a:p>
          <a:p>
            <a:pPr lvl="1"/>
            <a:r>
              <a:rPr lang="en-US" dirty="0" err="1" smtClean="0"/>
              <a:t>GlassFish</a:t>
            </a:r>
            <a:r>
              <a:rPr lang="en-US" dirty="0" smtClean="0"/>
              <a:t>, </a:t>
            </a:r>
            <a:r>
              <a:rPr lang="en-US" dirty="0" err="1" smtClean="0"/>
              <a:t>JBoss</a:t>
            </a:r>
            <a:r>
              <a:rPr lang="en-US" dirty="0" smtClean="0"/>
              <a:t>, SPECjEnterprise2010</a:t>
            </a:r>
          </a:p>
          <a:p>
            <a:pPr lvl="1"/>
            <a:r>
              <a:rPr lang="en-US" dirty="0" smtClean="0"/>
              <a:t>XML attribute values in files (</a:t>
            </a:r>
            <a:r>
              <a:rPr lang="en-US" dirty="0" err="1" smtClean="0">
                <a:latin typeface="Courier New"/>
                <a:cs typeface="Courier New"/>
              </a:rPr>
              <a:t>domain.xml</a:t>
            </a:r>
            <a:r>
              <a:rPr lang="en-US" dirty="0" smtClean="0">
                <a:latin typeface="Courier New"/>
                <a:cs typeface="Courier New"/>
              </a:rPr>
              <a:t>, </a:t>
            </a:r>
            <a:r>
              <a:rPr lang="en-US" dirty="0" err="1" smtClean="0">
                <a:latin typeface="Courier New"/>
                <a:cs typeface="Courier New"/>
              </a:rPr>
              <a:t>web.xml</a:t>
            </a:r>
            <a:r>
              <a:rPr lang="en-US" dirty="0" smtClean="0">
                <a:latin typeface="Courier New"/>
                <a:cs typeface="Courier New"/>
              </a:rPr>
              <a:t>, </a:t>
            </a:r>
            <a:r>
              <a:rPr lang="en-US" dirty="0" err="1" smtClean="0">
                <a:latin typeface="Courier New"/>
                <a:cs typeface="Courier New"/>
              </a:rPr>
              <a:t>persistence.xml</a:t>
            </a:r>
            <a:r>
              <a:rPr lang="en-US" dirty="0" smtClean="0"/>
              <a:t>)</a:t>
            </a:r>
          </a:p>
          <a:p>
            <a:r>
              <a:rPr lang="en-US" dirty="0" smtClean="0"/>
              <a:t>When to inject ?</a:t>
            </a:r>
          </a:p>
          <a:p>
            <a:pPr lvl="1"/>
            <a:r>
              <a:rPr lang="en-US" dirty="0" smtClean="0"/>
              <a:t>Boot-time </a:t>
            </a:r>
          </a:p>
          <a:p>
            <a:r>
              <a:rPr lang="en-US" dirty="0" smtClean="0"/>
              <a:t>How to inject ?</a:t>
            </a:r>
          </a:p>
          <a:p>
            <a:pPr lvl="1"/>
            <a:r>
              <a:rPr lang="en-US" dirty="0" smtClean="0"/>
              <a:t>Parse XML file</a:t>
            </a:r>
          </a:p>
          <a:p>
            <a:pPr lvl="1"/>
            <a:r>
              <a:rPr lang="en-US" dirty="0" smtClean="0"/>
              <a:t>Inject based on a mutation-operators (</a:t>
            </a:r>
            <a:r>
              <a:rPr lang="en-US" i="1" dirty="0" smtClean="0"/>
              <a:t>Add, Remove, Replace</a:t>
            </a:r>
            <a:r>
              <a:rPr lang="en-US" dirty="0" smtClean="0"/>
              <a:t>)</a:t>
            </a:r>
          </a:p>
          <a:p>
            <a:pPr lvl="1"/>
            <a:r>
              <a:rPr lang="en-US" dirty="0" smtClean="0"/>
              <a:t>Automate workflow(start, deploy, stop) using </a:t>
            </a:r>
            <a:r>
              <a:rPr lang="en-US" dirty="0" smtClean="0">
                <a:latin typeface="Courier New"/>
                <a:cs typeface="Courier New"/>
              </a:rPr>
              <a:t>CARGO</a:t>
            </a:r>
            <a:r>
              <a:rPr lang="en-US" dirty="0" smtClean="0"/>
              <a:t> API</a:t>
            </a:r>
          </a:p>
        </p:txBody>
      </p:sp>
    </p:spTree>
    <p:extLst>
      <p:ext uri="{BB962C8B-B14F-4D97-AF65-F5344CB8AC3E}">
        <p14:creationId xmlns:p14="http://schemas.microsoft.com/office/powerpoint/2010/main" val="3959461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ConfGuage</a:t>
            </a:r>
            <a:r>
              <a:rPr lang="en-US" dirty="0"/>
              <a:t>: Fault-</a:t>
            </a:r>
            <a:r>
              <a:rPr lang="en-US" dirty="0" smtClean="0"/>
              <a:t>Injector Mutation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5456115"/>
              </p:ext>
            </p:extLst>
          </p:nvPr>
        </p:nvGraphicFramePr>
        <p:xfrm>
          <a:off x="241300" y="1130300"/>
          <a:ext cx="8648700" cy="4206239"/>
        </p:xfrm>
        <a:graphic>
          <a:graphicData uri="http://schemas.openxmlformats.org/drawingml/2006/table">
            <a:tbl>
              <a:tblPr firstRow="1" bandRow="1">
                <a:tableStyleId>{10A1B5D5-9B99-4C35-A422-299274C87663}</a:tableStyleId>
              </a:tblPr>
              <a:tblGrid>
                <a:gridCol w="1150573"/>
                <a:gridCol w="3834992"/>
                <a:gridCol w="3663135"/>
              </a:tblGrid>
              <a:tr h="370840">
                <a:tc>
                  <a:txBody>
                    <a:bodyPr/>
                    <a:lstStyle/>
                    <a:p>
                      <a:pPr algn="ctr"/>
                      <a:r>
                        <a:rPr lang="en-US" dirty="0" smtClean="0"/>
                        <a:t>Mutation</a:t>
                      </a:r>
                      <a:r>
                        <a:rPr lang="en-US" baseline="0" dirty="0" smtClean="0"/>
                        <a:t> Operator</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Original Value</a:t>
                      </a:r>
                      <a:endParaRPr lang="en-US" dirty="0"/>
                    </a:p>
                  </a:txBody>
                  <a:tcPr>
                    <a:lnB w="12700" cap="flat" cmpd="sng" algn="ctr">
                      <a:solidFill>
                        <a:scrgbClr r="0" g="0" b="0"/>
                      </a:solidFill>
                      <a:prstDash val="solid"/>
                      <a:round/>
                      <a:headEnd type="none" w="med" len="med"/>
                      <a:tailEnd type="none" w="med" len="med"/>
                    </a:lnB>
                  </a:tcPr>
                </a:tc>
                <a:tc>
                  <a:txBody>
                    <a:bodyPr/>
                    <a:lstStyle/>
                    <a:p>
                      <a:pPr algn="ctr"/>
                      <a:r>
                        <a:rPr lang="en-US" dirty="0" smtClean="0"/>
                        <a:t>Mutated</a:t>
                      </a:r>
                      <a:r>
                        <a:rPr lang="en-US" baseline="0" dirty="0" smtClean="0"/>
                        <a:t> Value</a:t>
                      </a:r>
                      <a:endParaRPr lang="en-US" dirty="0"/>
                    </a:p>
                  </a:txBody>
                  <a:tcPr>
                    <a:lnB w="12700" cap="flat" cmpd="sng" algn="ctr">
                      <a:solidFill>
                        <a:scrgbClr r="0" g="0" b="0"/>
                      </a:solidFill>
                      <a:prstDash val="solid"/>
                      <a:round/>
                      <a:headEnd type="none" w="med" len="med"/>
                      <a:tailEnd type="none" w="med" len="med"/>
                    </a:lnB>
                  </a:tcPr>
                </a:tc>
              </a:tr>
              <a:tr h="370840">
                <a:tc>
                  <a:txBody>
                    <a:bodyPr/>
                    <a:lstStyle/>
                    <a:p>
                      <a:pPr algn="ctr"/>
                      <a:r>
                        <a:rPr lang="en-US" b="1" dirty="0" smtClean="0"/>
                        <a:t>Add</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latin typeface="Courier New"/>
                          <a:cs typeface="Courier New"/>
                        </a:rPr>
                        <a:t>&lt;servlet&gt;&lt;servlet-name&gt;&lt;</a:t>
                      </a:r>
                      <a:r>
                        <a:rPr lang="en-US" sz="1800" dirty="0" err="1" smtClean="0">
                          <a:latin typeface="Courier New"/>
                          <a:cs typeface="Courier New"/>
                        </a:rPr>
                        <a:t>jsp</a:t>
                      </a:r>
                      <a:r>
                        <a:rPr lang="en-US" sz="1800" dirty="0" smtClean="0">
                          <a:latin typeface="Courier New"/>
                          <a:cs typeface="Courier New"/>
                        </a:rPr>
                        <a:t>-file&gt;/</a:t>
                      </a:r>
                      <a:r>
                        <a:rPr lang="en-US" sz="1800" dirty="0" err="1" smtClean="0">
                          <a:latin typeface="Courier New"/>
                          <a:cs typeface="Courier New"/>
                        </a:rPr>
                        <a:t>purchase.jsp</a:t>
                      </a:r>
                      <a:r>
                        <a:rPr lang="en-US" sz="1800" dirty="0" smtClean="0">
                          <a:latin typeface="Courier New"/>
                          <a:cs typeface="Courier New"/>
                        </a:rPr>
                        <a:t>&lt;/</a:t>
                      </a:r>
                      <a:r>
                        <a:rPr lang="en-US" sz="1800" dirty="0" err="1" smtClean="0">
                          <a:latin typeface="Courier New"/>
                          <a:cs typeface="Courier New"/>
                        </a:rPr>
                        <a:t>jsp</a:t>
                      </a:r>
                      <a:r>
                        <a:rPr lang="en-US" sz="1800" dirty="0" smtClean="0">
                          <a:latin typeface="Courier New"/>
                          <a:cs typeface="Courier New"/>
                        </a:rPr>
                        <a:t>-file&gt;&lt;/servlet-name&gt;&lt;/servlet&gt;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urier New"/>
                          <a:cs typeface="Courier New"/>
                        </a:rPr>
                        <a:t>&lt;servlet&gt;&lt;servlet-name&gt;&lt;</a:t>
                      </a:r>
                      <a:r>
                        <a:rPr lang="en-US" sz="1800" dirty="0" err="1" smtClean="0">
                          <a:latin typeface="Courier New"/>
                          <a:cs typeface="Courier New"/>
                        </a:rPr>
                        <a:t>jsp</a:t>
                      </a:r>
                      <a:r>
                        <a:rPr lang="en-US" sz="1800" dirty="0" smtClean="0">
                          <a:latin typeface="Courier New"/>
                          <a:cs typeface="Courier New"/>
                        </a:rPr>
                        <a:t>-file&gt;/</a:t>
                      </a:r>
                      <a:r>
                        <a:rPr lang="en-US" sz="1800" b="0" i="0" u="none" strike="noStrike" kern="1200" baseline="0" dirty="0" smtClean="0">
                          <a:solidFill>
                            <a:schemeClr val="tx1"/>
                          </a:solidFill>
                          <a:effectLst>
                            <a:glow rad="292100">
                              <a:srgbClr val="FF0000"/>
                            </a:glow>
                          </a:effectLst>
                          <a:latin typeface="Courier New"/>
                          <a:ea typeface="+mn-ea"/>
                          <a:cs typeface="Courier New"/>
                        </a:rPr>
                        <a:t>/</a:t>
                      </a:r>
                      <a:r>
                        <a:rPr lang="en-US" sz="1800" dirty="0" err="1" smtClean="0">
                          <a:latin typeface="Courier New"/>
                          <a:cs typeface="Courier New"/>
                        </a:rPr>
                        <a:t>purchase.jsp</a:t>
                      </a:r>
                      <a:r>
                        <a:rPr lang="en-US" sz="1800" dirty="0" smtClean="0">
                          <a:latin typeface="Courier New"/>
                          <a:cs typeface="Courier New"/>
                        </a:rPr>
                        <a:t>&lt;/</a:t>
                      </a:r>
                      <a:r>
                        <a:rPr lang="en-US" sz="1800" dirty="0" err="1" smtClean="0">
                          <a:latin typeface="Courier New"/>
                          <a:cs typeface="Courier New"/>
                        </a:rPr>
                        <a:t>jsp</a:t>
                      </a:r>
                      <a:r>
                        <a:rPr lang="en-US" sz="1800" dirty="0" smtClean="0">
                          <a:latin typeface="Courier New"/>
                          <a:cs typeface="Courier New"/>
                        </a:rPr>
                        <a:t>-file&gt;&lt;/servlet-name&gt;&lt;/servlet&gt;</a:t>
                      </a:r>
                    </a:p>
                    <a:p>
                      <a:endParaRPr lang="en-US" sz="1800" dirty="0">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t>Remove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b="0" i="0" u="none" strike="noStrike" kern="1200" baseline="0" dirty="0" smtClean="0">
                          <a:solidFill>
                            <a:schemeClr val="dk1"/>
                          </a:solidFill>
                          <a:latin typeface="Courier New"/>
                          <a:ea typeface="+mn-ea"/>
                          <a:cs typeface="Courier New"/>
                        </a:rPr>
                        <a:t>&lt;</a:t>
                      </a:r>
                      <a:r>
                        <a:rPr lang="en-US" sz="1800" b="0" i="0" u="none" strike="noStrike" kern="1200" baseline="0" dirty="0" err="1" smtClean="0">
                          <a:solidFill>
                            <a:schemeClr val="dk1"/>
                          </a:solidFill>
                          <a:latin typeface="Courier New"/>
                          <a:ea typeface="+mn-ea"/>
                          <a:cs typeface="Courier New"/>
                        </a:rPr>
                        <a:t>jdbc</a:t>
                      </a:r>
                      <a:r>
                        <a:rPr lang="en-US" sz="1800" b="0" i="0" u="none" strike="noStrike" kern="1200" baseline="0" dirty="0" smtClean="0">
                          <a:solidFill>
                            <a:schemeClr val="dk1"/>
                          </a:solidFill>
                          <a:latin typeface="Courier New"/>
                          <a:ea typeface="+mn-ea"/>
                          <a:cs typeface="Courier New"/>
                        </a:rPr>
                        <a:t>-resource </a:t>
                      </a:r>
                      <a:r>
                        <a:rPr lang="en-US" sz="1800" b="0" i="0" u="none" strike="noStrike" kern="1200" baseline="0" dirty="0" err="1" smtClean="0">
                          <a:solidFill>
                            <a:schemeClr val="dk1"/>
                          </a:solidFill>
                          <a:latin typeface="Courier New"/>
                          <a:ea typeface="+mn-ea"/>
                          <a:cs typeface="Courier New"/>
                        </a:rPr>
                        <a:t>jndi</a:t>
                      </a:r>
                      <a:r>
                        <a:rPr lang="en-US" sz="1800" b="0" i="0" u="none" strike="noStrike" kern="1200" baseline="0" dirty="0" smtClean="0">
                          <a:solidFill>
                            <a:schemeClr val="dk1"/>
                          </a:solidFill>
                          <a:latin typeface="Courier New"/>
                          <a:ea typeface="+mn-ea"/>
                          <a:cs typeface="Courier New"/>
                        </a:rPr>
                        <a:t>-name="</a:t>
                      </a:r>
                      <a:r>
                        <a:rPr lang="en-US" sz="1800" b="0" i="0" u="none" strike="noStrike" kern="1200" baseline="0" dirty="0" err="1" smtClean="0">
                          <a:solidFill>
                            <a:schemeClr val="dk1"/>
                          </a:solidFill>
                          <a:latin typeface="Courier New"/>
                          <a:ea typeface="+mn-ea"/>
                          <a:cs typeface="Courier New"/>
                        </a:rPr>
                        <a:t>jdbc</a:t>
                      </a:r>
                      <a:r>
                        <a:rPr lang="en-US" sz="1800" b="0" i="0" u="none" strike="noStrike" kern="1200" baseline="0" dirty="0" smtClean="0">
                          <a:solidFill>
                            <a:schemeClr val="tx1"/>
                          </a:solidFill>
                          <a:effectLst>
                            <a:glow rad="292100">
                              <a:srgbClr val="1ECC26"/>
                            </a:glow>
                          </a:effectLst>
                          <a:latin typeface="Courier New"/>
                          <a:ea typeface="+mn-ea"/>
                          <a:cs typeface="Courier New"/>
                        </a:rPr>
                        <a:t>/</a:t>
                      </a:r>
                      <a:r>
                        <a:rPr lang="en-US" sz="1800" b="0" i="0" u="none" strike="noStrike" kern="1200" baseline="0" dirty="0" smtClean="0">
                          <a:solidFill>
                            <a:schemeClr val="dk1"/>
                          </a:solidFill>
                          <a:latin typeface="Courier New"/>
                          <a:ea typeface="+mn-ea"/>
                          <a:cs typeface="Courier New"/>
                        </a:rPr>
                        <a:t>__default" pool-name="</a:t>
                      </a:r>
                      <a:r>
                        <a:rPr lang="en-US" sz="1800" b="0" i="0" u="none" strike="noStrike" kern="1200" baseline="0" dirty="0" err="1" smtClean="0">
                          <a:solidFill>
                            <a:schemeClr val="dk1"/>
                          </a:solidFill>
                          <a:latin typeface="Courier New"/>
                          <a:ea typeface="+mn-ea"/>
                          <a:cs typeface="Courier New"/>
                        </a:rPr>
                        <a:t>DerbyPool</a:t>
                      </a:r>
                      <a:r>
                        <a:rPr lang="en-US" sz="1800" b="0" i="0" u="none" strike="noStrike" kern="1200" baseline="0" dirty="0" smtClean="0">
                          <a:solidFill>
                            <a:schemeClr val="dk1"/>
                          </a:solidFill>
                          <a:latin typeface="Courier New"/>
                          <a:ea typeface="+mn-ea"/>
                          <a:cs typeface="Courier New"/>
                        </a:rPr>
                        <a:t>"/&gt;</a:t>
                      </a:r>
                      <a:endParaRPr lang="en-US" dirty="0">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Courier New"/>
                          <a:ea typeface="+mn-ea"/>
                          <a:cs typeface="Courier New"/>
                        </a:rPr>
                        <a:t>&lt;</a:t>
                      </a:r>
                      <a:r>
                        <a:rPr lang="en-US" sz="1800" b="0" i="0" u="none" strike="noStrike" kern="1200" baseline="0" dirty="0" err="1" smtClean="0">
                          <a:solidFill>
                            <a:schemeClr val="dk1"/>
                          </a:solidFill>
                          <a:latin typeface="Courier New"/>
                          <a:ea typeface="+mn-ea"/>
                          <a:cs typeface="Courier New"/>
                        </a:rPr>
                        <a:t>jdbc</a:t>
                      </a:r>
                      <a:r>
                        <a:rPr lang="en-US" sz="1800" b="0" i="0" u="none" strike="noStrike" kern="1200" baseline="0" dirty="0" smtClean="0">
                          <a:solidFill>
                            <a:schemeClr val="dk1"/>
                          </a:solidFill>
                          <a:latin typeface="Courier New"/>
                          <a:ea typeface="+mn-ea"/>
                          <a:cs typeface="Courier New"/>
                        </a:rPr>
                        <a:t>-resource </a:t>
                      </a:r>
                      <a:r>
                        <a:rPr lang="en-US" sz="1800" b="0" i="0" u="none" strike="noStrike" kern="1200" baseline="0" dirty="0" err="1" smtClean="0">
                          <a:solidFill>
                            <a:schemeClr val="dk1"/>
                          </a:solidFill>
                          <a:latin typeface="Courier New"/>
                          <a:ea typeface="+mn-ea"/>
                          <a:cs typeface="Courier New"/>
                        </a:rPr>
                        <a:t>jndi</a:t>
                      </a:r>
                      <a:r>
                        <a:rPr lang="en-US" sz="1800" b="0" i="0" u="none" strike="noStrike" kern="1200" baseline="0" dirty="0" smtClean="0">
                          <a:solidFill>
                            <a:schemeClr val="dk1"/>
                          </a:solidFill>
                          <a:latin typeface="Courier New"/>
                          <a:ea typeface="+mn-ea"/>
                          <a:cs typeface="Courier New"/>
                        </a:rPr>
                        <a:t>-name="</a:t>
                      </a:r>
                      <a:r>
                        <a:rPr lang="en-US" sz="1800" b="0" i="0" u="none" strike="noStrike" kern="1200" baseline="0" dirty="0" err="1" smtClean="0">
                          <a:solidFill>
                            <a:schemeClr val="dk1"/>
                          </a:solidFill>
                          <a:latin typeface="Courier New"/>
                          <a:ea typeface="+mn-ea"/>
                          <a:cs typeface="Courier New"/>
                        </a:rPr>
                        <a:t>jdbc</a:t>
                      </a:r>
                      <a:r>
                        <a:rPr lang="en-US" sz="1800" b="0" i="0" u="none" strike="noStrike" kern="1200" baseline="0" dirty="0" smtClean="0">
                          <a:solidFill>
                            <a:schemeClr val="dk1"/>
                          </a:solidFill>
                          <a:latin typeface="Courier New"/>
                          <a:ea typeface="+mn-ea"/>
                          <a:cs typeface="Courier New"/>
                        </a:rPr>
                        <a:t>__default" pool-name="</a:t>
                      </a:r>
                      <a:r>
                        <a:rPr lang="en-US" sz="1800" b="0" i="0" u="none" strike="noStrike" kern="1200" baseline="0" dirty="0" err="1" smtClean="0">
                          <a:solidFill>
                            <a:schemeClr val="dk1"/>
                          </a:solidFill>
                          <a:latin typeface="Courier New"/>
                          <a:ea typeface="+mn-ea"/>
                          <a:cs typeface="Courier New"/>
                        </a:rPr>
                        <a:t>DerbyPool</a:t>
                      </a:r>
                      <a:r>
                        <a:rPr lang="en-US" sz="1800" b="0" i="0" u="none" strike="noStrike" kern="1200" baseline="0" dirty="0" smtClean="0">
                          <a:solidFill>
                            <a:schemeClr val="dk1"/>
                          </a:solidFill>
                          <a:latin typeface="Courier New"/>
                          <a:ea typeface="+mn-ea"/>
                          <a:cs typeface="Courier New"/>
                        </a:rPr>
                        <a:t>"/&gt;</a:t>
                      </a:r>
                      <a:endParaRPr lang="en-US" sz="1800" dirty="0" smtClean="0">
                        <a:latin typeface="Courier New"/>
                        <a:cs typeface="Courier New"/>
                      </a:endParaRPr>
                    </a:p>
                    <a:p>
                      <a:r>
                        <a:rPr lang="en-US"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t>Replace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b="0" i="0" u="none" strike="noStrike" kern="1200" baseline="0" dirty="0" smtClean="0">
                          <a:solidFill>
                            <a:schemeClr val="dk1"/>
                          </a:solidFill>
                          <a:latin typeface="Courier New"/>
                          <a:ea typeface="+mn-ea"/>
                          <a:cs typeface="Courier New"/>
                        </a:rPr>
                        <a:t>&lt;property name="URL" value="</a:t>
                      </a:r>
                      <a:r>
                        <a:rPr lang="en-US" sz="1800" b="0" i="0" u="none" strike="noStrike" kern="1200" baseline="0" dirty="0" err="1" smtClean="0">
                          <a:solidFill>
                            <a:schemeClr val="dk1"/>
                          </a:solidFill>
                          <a:effectLst>
                            <a:glow rad="292100">
                              <a:srgbClr val="1ECC26">
                                <a:alpha val="75000"/>
                              </a:srgbClr>
                            </a:glow>
                          </a:effectLst>
                          <a:latin typeface="Courier New"/>
                          <a:ea typeface="+mn-ea"/>
                          <a:cs typeface="Courier New"/>
                        </a:rPr>
                        <a:t>jdbc:mysql</a:t>
                      </a:r>
                      <a:r>
                        <a:rPr lang="en-US" sz="1800" b="0" i="0" u="none" strike="noStrike" kern="1200" baseline="0" dirty="0" smtClean="0">
                          <a:solidFill>
                            <a:schemeClr val="dk1"/>
                          </a:solidFill>
                          <a:effectLst>
                            <a:glow rad="292100">
                              <a:srgbClr val="1ECC26">
                                <a:alpha val="75000"/>
                              </a:srgbClr>
                            </a:glow>
                          </a:effectLst>
                          <a:latin typeface="Courier New"/>
                          <a:ea typeface="+mn-ea"/>
                          <a:cs typeface="Courier New"/>
                        </a:rPr>
                        <a:t>://hostname:3306/</a:t>
                      </a:r>
                      <a:r>
                        <a:rPr lang="en-US" sz="1800" b="0" i="0" u="none" strike="noStrike" kern="1200" baseline="0" dirty="0" err="1" smtClean="0">
                          <a:solidFill>
                            <a:schemeClr val="dk1"/>
                          </a:solidFill>
                          <a:effectLst>
                            <a:glow rad="292100">
                              <a:srgbClr val="1ECC26">
                                <a:alpha val="75000"/>
                              </a:srgbClr>
                            </a:glow>
                          </a:effectLst>
                          <a:latin typeface="Courier New"/>
                          <a:ea typeface="+mn-ea"/>
                          <a:cs typeface="Courier New"/>
                        </a:rPr>
                        <a:t>specdb</a:t>
                      </a:r>
                      <a:r>
                        <a:rPr lang="en-US" sz="1800" b="0" i="0" u="none" strike="noStrike" kern="1200" baseline="0" dirty="0" smtClean="0">
                          <a:solidFill>
                            <a:schemeClr val="dk1"/>
                          </a:solidFill>
                          <a:latin typeface="Courier New"/>
                          <a:ea typeface="+mn-ea"/>
                          <a:cs typeface="Courier New"/>
                        </a:rPr>
                        <a:t>"/&gt;</a:t>
                      </a:r>
                      <a:endParaRPr lang="en-US" dirty="0">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Courier New"/>
                          <a:ea typeface="+mn-ea"/>
                          <a:cs typeface="Courier New"/>
                        </a:rPr>
                        <a:t>&lt;property name="URL" value=""/&gt;</a:t>
                      </a:r>
                      <a:endParaRPr lang="en-US" dirty="0" smtClean="0">
                        <a:latin typeface="Courier New"/>
                        <a:cs typeface="Courier New"/>
                      </a:endParaRP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1556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Fault-Injection Results: Non-silent manifestations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27496090"/>
              </p:ext>
            </p:extLst>
          </p:nvPr>
        </p:nvGraphicFramePr>
        <p:xfrm>
          <a:off x="157843" y="1168400"/>
          <a:ext cx="8817428" cy="1714500"/>
        </p:xfrm>
        <a:graphic>
          <a:graphicData uri="http://schemas.openxmlformats.org/presentationml/2006/ole">
            <mc:AlternateContent xmlns:mc="http://schemas.openxmlformats.org/markup-compatibility/2006">
              <mc:Choice xmlns:v="urn:schemas-microsoft-com:vml" Requires="v">
                <p:oleObj spid="_x0000_s1281" name="Worksheet" r:id="rId5" imgW="5943600" imgH="1155700" progId="Excel.Sheet.12">
                  <p:embed/>
                </p:oleObj>
              </mc:Choice>
              <mc:Fallback>
                <p:oleObj name="Worksheet" r:id="rId5" imgW="5943600" imgH="1155700" progId="Excel.Sheet.12">
                  <p:embed/>
                  <p:pic>
                    <p:nvPicPr>
                      <p:cNvPr id="0" name=""/>
                      <p:cNvPicPr/>
                      <p:nvPr/>
                    </p:nvPicPr>
                    <p:blipFill>
                      <a:blip r:embed="rId6"/>
                      <a:stretch>
                        <a:fillRect/>
                      </a:stretch>
                    </p:blipFill>
                    <p:spPr>
                      <a:xfrm>
                        <a:off x="157843" y="1168400"/>
                        <a:ext cx="8817428" cy="1714500"/>
                      </a:xfrm>
                      <a:prstGeom prst="rect">
                        <a:avLst/>
                      </a:prstGeom>
                    </p:spPr>
                  </p:pic>
                </p:oleObj>
              </mc:Fallback>
            </mc:AlternateContent>
          </a:graphicData>
        </a:graphic>
      </p:graphicFrame>
      <p:grpSp>
        <p:nvGrpSpPr>
          <p:cNvPr id="11" name="Group 10"/>
          <p:cNvGrpSpPr/>
          <p:nvPr/>
        </p:nvGrpSpPr>
        <p:grpSpPr>
          <a:xfrm>
            <a:off x="2870200" y="1752600"/>
            <a:ext cx="4419600" cy="1130300"/>
            <a:chOff x="2870200" y="1752600"/>
            <a:chExt cx="4419600" cy="1130300"/>
          </a:xfrm>
        </p:grpSpPr>
        <p:sp>
          <p:nvSpPr>
            <p:cNvPr id="3" name="Rounded Rectangle 2"/>
            <p:cNvSpPr/>
            <p:nvPr/>
          </p:nvSpPr>
          <p:spPr bwMode="auto">
            <a:xfrm>
              <a:off x="2870200" y="2019300"/>
              <a:ext cx="1155700" cy="558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ounded Rectangle 7"/>
            <p:cNvSpPr/>
            <p:nvPr/>
          </p:nvSpPr>
          <p:spPr bwMode="auto">
            <a:xfrm>
              <a:off x="5651500" y="1752600"/>
              <a:ext cx="1638300" cy="11303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2210188751"/>
              </p:ext>
            </p:extLst>
          </p:nvPr>
        </p:nvGraphicFramePr>
        <p:xfrm>
          <a:off x="152400" y="4476750"/>
          <a:ext cx="8807798" cy="1682750"/>
        </p:xfrm>
        <a:graphic>
          <a:graphicData uri="http://schemas.openxmlformats.org/presentationml/2006/ole">
            <mc:AlternateContent xmlns:mc="http://schemas.openxmlformats.org/markup-compatibility/2006">
              <mc:Choice xmlns:v="urn:schemas-microsoft-com:vml" Requires="v">
                <p:oleObj spid="_x0000_s1282" name="Worksheet" r:id="rId8" imgW="6781800" imgH="1155700" progId="Excel.Sheet.12">
                  <p:embed/>
                </p:oleObj>
              </mc:Choice>
              <mc:Fallback>
                <p:oleObj name="Worksheet" r:id="rId8" imgW="6781800" imgH="1155700" progId="Excel.Sheet.12">
                  <p:embed/>
                  <p:pic>
                    <p:nvPicPr>
                      <p:cNvPr id="0" name=""/>
                      <p:cNvPicPr/>
                      <p:nvPr/>
                    </p:nvPicPr>
                    <p:blipFill>
                      <a:blip r:embed="rId9"/>
                      <a:stretch>
                        <a:fillRect/>
                      </a:stretch>
                    </p:blipFill>
                    <p:spPr>
                      <a:xfrm>
                        <a:off x="152400" y="4476750"/>
                        <a:ext cx="8807798" cy="1682750"/>
                      </a:xfrm>
                      <a:prstGeom prst="rect">
                        <a:avLst/>
                      </a:prstGeom>
                    </p:spPr>
                  </p:pic>
                </p:oleObj>
              </mc:Fallback>
            </mc:AlternateContent>
          </a:graphicData>
        </a:graphic>
      </p:graphicFrame>
      <p:sp>
        <p:nvSpPr>
          <p:cNvPr id="10" name="TextBox 9"/>
          <p:cNvSpPr txBox="1">
            <a:spLocks noChangeAspect="1"/>
          </p:cNvSpPr>
          <p:nvPr/>
        </p:nvSpPr>
        <p:spPr>
          <a:xfrm>
            <a:off x="228098" y="3390890"/>
            <a:ext cx="8674971" cy="584776"/>
          </a:xfrm>
          <a:prstGeom prst="rect">
            <a:avLst/>
          </a:prstGeom>
          <a:solidFill>
            <a:srgbClr val="FF9280"/>
          </a:solidFill>
          <a:ln>
            <a:solidFill>
              <a:schemeClr val="tx1"/>
            </a:solidFill>
          </a:ln>
        </p:spPr>
        <p:txBody>
          <a:bodyPr wrap="none" rtlCol="0">
            <a:spAutoFit/>
          </a:bodyPr>
          <a:lstStyle/>
          <a:p>
            <a:pPr algn="ctr"/>
            <a:r>
              <a:rPr lang="en-US" sz="3200" dirty="0" smtClean="0"/>
              <a:t>Not all servers  have equal configuration </a:t>
            </a:r>
            <a:r>
              <a:rPr lang="en-US" sz="3200" dirty="0"/>
              <a:t>r</a:t>
            </a:r>
            <a:r>
              <a:rPr lang="en-US" sz="3200" dirty="0" smtClean="0"/>
              <a:t>obustness</a:t>
            </a:r>
            <a:endParaRPr lang="en-US" sz="3200" dirty="0"/>
          </a:p>
        </p:txBody>
      </p:sp>
    </p:spTree>
    <p:extLst>
      <p:ext uri="{BB962C8B-B14F-4D97-AF65-F5344CB8AC3E}">
        <p14:creationId xmlns:p14="http://schemas.microsoft.com/office/powerpoint/2010/main" val="4144137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Discussion</a:t>
            </a:r>
            <a:br>
              <a:rPr lang="en-US" dirty="0" smtClean="0"/>
            </a:br>
            <a:endParaRPr lang="en-US" dirty="0"/>
          </a:p>
        </p:txBody>
      </p:sp>
      <p:sp>
        <p:nvSpPr>
          <p:cNvPr id="3" name="Content Placeholder 2"/>
          <p:cNvSpPr>
            <a:spLocks noGrp="1"/>
          </p:cNvSpPr>
          <p:nvPr>
            <p:ph idx="1"/>
          </p:nvPr>
        </p:nvSpPr>
        <p:spPr/>
        <p:txBody>
          <a:bodyPr/>
          <a:lstStyle/>
          <a:p>
            <a:r>
              <a:rPr lang="en-US" dirty="0" smtClean="0"/>
              <a:t>Observations</a:t>
            </a:r>
          </a:p>
          <a:p>
            <a:pPr lvl="1"/>
            <a:r>
              <a:rPr lang="en-US" dirty="0" smtClean="0"/>
              <a:t>Inter </a:t>
            </a:r>
            <a:r>
              <a:rPr lang="en-US" dirty="0" err="1"/>
              <a:t>vs</a:t>
            </a:r>
            <a:r>
              <a:rPr lang="en-US" dirty="0"/>
              <a:t> </a:t>
            </a:r>
            <a:r>
              <a:rPr lang="en-US" dirty="0" smtClean="0"/>
              <a:t>Intra version </a:t>
            </a:r>
            <a:r>
              <a:rPr lang="en-US" dirty="0"/>
              <a:t>configuration problems have different characteristics</a:t>
            </a:r>
          </a:p>
          <a:p>
            <a:pPr lvl="1"/>
            <a:r>
              <a:rPr lang="en-US" dirty="0"/>
              <a:t>C</a:t>
            </a:r>
            <a:r>
              <a:rPr lang="en-US" dirty="0" smtClean="0"/>
              <a:t>ode-refactoring/re-implementation introduces </a:t>
            </a:r>
            <a:r>
              <a:rPr lang="en-US" i="1" dirty="0" smtClean="0"/>
              <a:t>compatibility</a:t>
            </a:r>
            <a:r>
              <a:rPr lang="en-US" dirty="0" smtClean="0"/>
              <a:t> problems</a:t>
            </a:r>
          </a:p>
          <a:p>
            <a:pPr lvl="1"/>
            <a:r>
              <a:rPr lang="en-US" dirty="0" smtClean="0"/>
              <a:t>To detect silent manifestations (GF:35%), more-intrusive checks are required</a:t>
            </a:r>
          </a:p>
          <a:p>
            <a:r>
              <a:rPr lang="en-US" dirty="0" smtClean="0"/>
              <a:t>Recommendations</a:t>
            </a:r>
          </a:p>
          <a:p>
            <a:pPr lvl="1"/>
            <a:r>
              <a:rPr lang="en-US" dirty="0" smtClean="0"/>
              <a:t>Automating fixing of parameter-values</a:t>
            </a:r>
          </a:p>
          <a:p>
            <a:pPr lvl="1"/>
            <a:r>
              <a:rPr lang="en-US" dirty="0" smtClean="0"/>
              <a:t>Improving </a:t>
            </a:r>
            <a:r>
              <a:rPr lang="en-US" dirty="0"/>
              <a:t>bug repository</a:t>
            </a:r>
          </a:p>
          <a:p>
            <a:pPr lvl="2"/>
            <a:r>
              <a:rPr lang="en-US" dirty="0" smtClean="0"/>
              <a:t>Duplicate-bug detection</a:t>
            </a:r>
          </a:p>
          <a:p>
            <a:pPr lvl="2"/>
            <a:r>
              <a:rPr lang="en-US" dirty="0" smtClean="0"/>
              <a:t>Cross-referencing with Fixes</a:t>
            </a:r>
          </a:p>
          <a:p>
            <a:pPr lvl="1"/>
            <a:endParaRPr lang="en-US" dirty="0"/>
          </a:p>
        </p:txBody>
      </p:sp>
    </p:spTree>
    <p:extLst>
      <p:ext uri="{BB962C8B-B14F-4D97-AF65-F5344CB8AC3E}">
        <p14:creationId xmlns:p14="http://schemas.microsoft.com/office/powerpoint/2010/main" val="1253840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$14 Million/min due to a Bug</a:t>
            </a:r>
            <a:endParaRPr lang="en-US" dirty="0"/>
          </a:p>
        </p:txBody>
      </p:sp>
      <p:sp>
        <p:nvSpPr>
          <p:cNvPr id="3" name="Content Placeholder 2"/>
          <p:cNvSpPr>
            <a:spLocks noGrp="1"/>
          </p:cNvSpPr>
          <p:nvPr>
            <p:ph idx="1"/>
          </p:nvPr>
        </p:nvSpPr>
        <p:spPr/>
        <p:txBody>
          <a:bodyPr/>
          <a:lstStyle/>
          <a:p>
            <a:endParaRPr lang="en-US" dirty="0"/>
          </a:p>
        </p:txBody>
      </p:sp>
      <p:grpSp>
        <p:nvGrpSpPr>
          <p:cNvPr id="11" name="Group 10"/>
          <p:cNvGrpSpPr/>
          <p:nvPr/>
        </p:nvGrpSpPr>
        <p:grpSpPr>
          <a:xfrm>
            <a:off x="82830" y="1358649"/>
            <a:ext cx="4137496" cy="3759597"/>
            <a:chOff x="82830" y="1358649"/>
            <a:chExt cx="4137496" cy="3759597"/>
          </a:xfrm>
        </p:grpSpPr>
        <p:pic>
          <p:nvPicPr>
            <p:cNvPr id="5" name="Picture 4" descr="Screen Shot 2012-10-28 at 5.34.27 PM.png"/>
            <p:cNvPicPr>
              <a:picLocks noChangeAspect="1"/>
            </p:cNvPicPr>
            <p:nvPr/>
          </p:nvPicPr>
          <p:blipFill rotWithShape="1">
            <a:blip r:embed="rId4">
              <a:extLst>
                <a:ext uri="{28A0092B-C50C-407E-A947-70E740481C1C}">
                  <a14:useLocalDpi xmlns:a14="http://schemas.microsoft.com/office/drawing/2010/main" val="0"/>
                </a:ext>
              </a:extLst>
            </a:blip>
            <a:srcRect l="2338" t="2779" r="2818" b="1852"/>
            <a:stretch/>
          </p:blipFill>
          <p:spPr>
            <a:xfrm>
              <a:off x="536487" y="1358649"/>
              <a:ext cx="3683839" cy="3340100"/>
            </a:xfrm>
            <a:prstGeom prst="rect">
              <a:avLst/>
            </a:prstGeom>
          </p:spPr>
        </p:pic>
        <p:sp>
          <p:nvSpPr>
            <p:cNvPr id="10" name="TextBox 9"/>
            <p:cNvSpPr txBox="1"/>
            <p:nvPr/>
          </p:nvSpPr>
          <p:spPr>
            <a:xfrm>
              <a:off x="82830" y="4748914"/>
              <a:ext cx="3332137" cy="369332"/>
            </a:xfrm>
            <a:prstGeom prst="rect">
              <a:avLst/>
            </a:prstGeom>
            <a:noFill/>
          </p:spPr>
          <p:txBody>
            <a:bodyPr wrap="none" rtlCol="0">
              <a:spAutoFit/>
            </a:bodyPr>
            <a:lstStyle/>
            <a:p>
              <a:r>
                <a:rPr lang="en-US" i="1" dirty="0" smtClean="0">
                  <a:solidFill>
                    <a:schemeClr val="accent4"/>
                  </a:solidFill>
                </a:rPr>
                <a:t>Source: CNN Money: Aug 1, 2012</a:t>
              </a:r>
              <a:endParaRPr lang="en-US" i="1" dirty="0">
                <a:solidFill>
                  <a:schemeClr val="accent4"/>
                </a:solidFill>
              </a:endParaRPr>
            </a:p>
          </p:txBody>
        </p:sp>
      </p:grpSp>
      <p:grpSp>
        <p:nvGrpSpPr>
          <p:cNvPr id="14" name="Group 13"/>
          <p:cNvGrpSpPr/>
          <p:nvPr/>
        </p:nvGrpSpPr>
        <p:grpSpPr>
          <a:xfrm>
            <a:off x="4430347" y="1847196"/>
            <a:ext cx="4022165" cy="3276984"/>
            <a:chOff x="4430347" y="1847196"/>
            <a:chExt cx="4022165" cy="3276984"/>
          </a:xfrm>
        </p:grpSpPr>
        <p:grpSp>
          <p:nvGrpSpPr>
            <p:cNvPr id="7" name="Group 6"/>
            <p:cNvGrpSpPr>
              <a:grpSpLocks noChangeAspect="1"/>
            </p:cNvGrpSpPr>
            <p:nvPr/>
          </p:nvGrpSpPr>
          <p:grpSpPr>
            <a:xfrm>
              <a:off x="4430347" y="1847196"/>
              <a:ext cx="4022165" cy="2732197"/>
              <a:chOff x="1101541" y="987407"/>
              <a:chExt cx="6261100" cy="3940056"/>
            </a:xfrm>
          </p:grpSpPr>
          <p:pic>
            <p:nvPicPr>
              <p:cNvPr id="8" name="Picture 7" descr="flash_crash_20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541" y="1231763"/>
                <a:ext cx="6261100" cy="3695700"/>
              </a:xfrm>
              <a:prstGeom prst="rect">
                <a:avLst/>
              </a:prstGeom>
            </p:spPr>
          </p:pic>
          <p:pic>
            <p:nvPicPr>
              <p:cNvPr id="9" name="Picture 8"/>
              <p:cNvPicPr>
                <a:picLocks noChangeAspect="1"/>
              </p:cNvPicPr>
              <p:nvPr/>
            </p:nvPicPr>
            <p:blipFill>
              <a:blip r:embed="rId6"/>
              <a:stretch>
                <a:fillRect/>
              </a:stretch>
            </p:blipFill>
            <p:spPr>
              <a:xfrm>
                <a:off x="5140155" y="987407"/>
                <a:ext cx="2213951" cy="283464"/>
              </a:xfrm>
              <a:prstGeom prst="rect">
                <a:avLst/>
              </a:prstGeom>
            </p:spPr>
          </p:pic>
        </p:grpSp>
        <p:sp>
          <p:nvSpPr>
            <p:cNvPr id="13" name="TextBox 12"/>
            <p:cNvSpPr txBox="1"/>
            <p:nvPr/>
          </p:nvSpPr>
          <p:spPr>
            <a:xfrm>
              <a:off x="4598416" y="4754848"/>
              <a:ext cx="3380490" cy="369332"/>
            </a:xfrm>
            <a:prstGeom prst="rect">
              <a:avLst/>
            </a:prstGeom>
            <a:noFill/>
          </p:spPr>
          <p:txBody>
            <a:bodyPr wrap="none" rtlCol="0">
              <a:spAutoFit/>
            </a:bodyPr>
            <a:lstStyle/>
            <a:p>
              <a:r>
                <a:rPr lang="en-US" i="1" dirty="0" smtClean="0">
                  <a:solidFill>
                    <a:schemeClr val="accent4"/>
                  </a:solidFill>
                </a:rPr>
                <a:t>Source: CNN Money: May 6, 2010</a:t>
              </a:r>
              <a:endParaRPr lang="en-US" i="1" dirty="0">
                <a:solidFill>
                  <a:schemeClr val="accent4"/>
                </a:solidFill>
              </a:endParaRPr>
            </a:p>
          </p:txBody>
        </p:sp>
      </p:grpSp>
      <p:sp>
        <p:nvSpPr>
          <p:cNvPr id="15" name="TextBox 14"/>
          <p:cNvSpPr txBox="1"/>
          <p:nvPr/>
        </p:nvSpPr>
        <p:spPr>
          <a:xfrm>
            <a:off x="3175236" y="5295010"/>
            <a:ext cx="2691562" cy="584776"/>
          </a:xfrm>
          <a:prstGeom prst="rect">
            <a:avLst/>
          </a:prstGeom>
          <a:noFill/>
        </p:spPr>
        <p:txBody>
          <a:bodyPr wrap="none" rtlCol="0">
            <a:spAutoFit/>
          </a:bodyPr>
          <a:lstStyle/>
          <a:p>
            <a:r>
              <a:rPr lang="en-US" sz="3200" dirty="0" smtClean="0">
                <a:solidFill>
                  <a:srgbClr val="FF0000"/>
                </a:solidFill>
              </a:rPr>
              <a:t>Dependability?</a:t>
            </a:r>
            <a:endParaRPr lang="en-US" sz="3200" dirty="0">
              <a:solidFill>
                <a:srgbClr val="FF0000"/>
              </a:solidFill>
            </a:endParaRPr>
          </a:p>
        </p:txBody>
      </p:sp>
      <p:sp>
        <p:nvSpPr>
          <p:cNvPr id="16" name="TextBox 15"/>
          <p:cNvSpPr txBox="1"/>
          <p:nvPr/>
        </p:nvSpPr>
        <p:spPr>
          <a:xfrm>
            <a:off x="4375728" y="1907403"/>
            <a:ext cx="4254485" cy="3231654"/>
          </a:xfrm>
          <a:prstGeom prst="rect">
            <a:avLst/>
          </a:prstGeom>
          <a:solidFill>
            <a:schemeClr val="bg1"/>
          </a:solidFill>
        </p:spPr>
        <p:txBody>
          <a:bodyPr wrap="square" rtlCol="0">
            <a:spAutoFit/>
          </a:bodyPr>
          <a:lstStyle/>
          <a:p>
            <a:r>
              <a:rPr lang="en-US" sz="2800" dirty="0" smtClean="0"/>
              <a:t>“They made one obviously terrible mistake in bringing online a new program that they evidently didn’t test properly and that evidently blew up in their face.” </a:t>
            </a:r>
          </a:p>
          <a:p>
            <a:r>
              <a:rPr lang="en-US" dirty="0" smtClean="0"/>
              <a:t>David Whitcomb, Founder of </a:t>
            </a:r>
            <a:r>
              <a:rPr lang="en-US" i="1" dirty="0" smtClean="0"/>
              <a:t>Automated Trading Desk</a:t>
            </a:r>
            <a:endParaRPr lang="en-US" dirty="0"/>
          </a:p>
        </p:txBody>
      </p:sp>
    </p:spTree>
    <p:custDataLst>
      <p:tags r:id="rId1"/>
    </p:custDataLst>
    <p:extLst>
      <p:ext uri="{BB962C8B-B14F-4D97-AF65-F5344CB8AC3E}">
        <p14:creationId xmlns:p14="http://schemas.microsoft.com/office/powerpoint/2010/main" val="186614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CONFGUAGE Conclusion</a:t>
            </a:r>
            <a:endParaRPr lang="en-US" dirty="0"/>
          </a:p>
        </p:txBody>
      </p:sp>
      <p:sp>
        <p:nvSpPr>
          <p:cNvPr id="3" name="Content Placeholder 2"/>
          <p:cNvSpPr>
            <a:spLocks noGrp="1"/>
          </p:cNvSpPr>
          <p:nvPr>
            <p:ph idx="1"/>
          </p:nvPr>
        </p:nvSpPr>
        <p:spPr/>
        <p:txBody>
          <a:bodyPr/>
          <a:lstStyle/>
          <a:p>
            <a:r>
              <a:rPr lang="en-US" dirty="0" smtClean="0"/>
              <a:t>Failure Characterization of Java EE Application Servers</a:t>
            </a:r>
          </a:p>
          <a:p>
            <a:pPr lvl="1"/>
            <a:r>
              <a:rPr lang="en-US" dirty="0" smtClean="0"/>
              <a:t>Four studied-dimensions: Type, Time, Manifestation, Culprit</a:t>
            </a:r>
          </a:p>
          <a:p>
            <a:r>
              <a:rPr lang="en-US" dirty="0" smtClean="0"/>
              <a:t>Fault-Injection</a:t>
            </a:r>
          </a:p>
          <a:p>
            <a:pPr lvl="1"/>
            <a:r>
              <a:rPr lang="en-US" dirty="0" smtClean="0"/>
              <a:t>Parameter-based</a:t>
            </a:r>
          </a:p>
          <a:p>
            <a:pPr lvl="1"/>
            <a:r>
              <a:rPr lang="en-US" dirty="0" smtClean="0"/>
              <a:t>Boot-time</a:t>
            </a:r>
          </a:p>
          <a:p>
            <a:r>
              <a:rPr lang="en-US" dirty="0" smtClean="0"/>
              <a:t>Lessons learned</a:t>
            </a:r>
          </a:p>
          <a:p>
            <a:pPr lvl="1"/>
            <a:r>
              <a:rPr lang="en-US" dirty="0" smtClean="0"/>
              <a:t>Configuration robustness varies from server-to-server</a:t>
            </a:r>
          </a:p>
          <a:p>
            <a:pPr lvl="1"/>
            <a:r>
              <a:rPr lang="en-US" dirty="0" smtClean="0"/>
              <a:t>Parameter-based issues occur most frequently and therefore require more attention</a:t>
            </a:r>
          </a:p>
          <a:p>
            <a:pPr lvl="1"/>
            <a:endParaRPr lang="en-US" dirty="0" smtClean="0"/>
          </a:p>
          <a:p>
            <a:pPr lvl="1"/>
            <a:endParaRPr lang="en-US" dirty="0" smtClean="0"/>
          </a:p>
        </p:txBody>
      </p:sp>
    </p:spTree>
    <p:extLst>
      <p:ext uri="{BB962C8B-B14F-4D97-AF65-F5344CB8AC3E}">
        <p14:creationId xmlns:p14="http://schemas.microsoft.com/office/powerpoint/2010/main" val="2404756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0"/>
            <a:r>
              <a:rPr lang="en-US" dirty="0"/>
              <a:t>Detection of Duplicate Requests for Performance Problems</a:t>
            </a:r>
            <a:br>
              <a:rPr lang="en-US" dirty="0"/>
            </a:br>
            <a:endParaRPr lang="en-US" dirty="0"/>
          </a:p>
        </p:txBody>
      </p:sp>
      <p:sp>
        <p:nvSpPr>
          <p:cNvPr id="4" name="Subtitle 3"/>
          <p:cNvSpPr>
            <a:spLocks noGrp="1"/>
          </p:cNvSpPr>
          <p:nvPr>
            <p:ph type="subTitle" idx="1"/>
          </p:nvPr>
        </p:nvSpPr>
        <p:spPr/>
        <p:txBody>
          <a:bodyPr/>
          <a:lstStyle/>
          <a:p>
            <a:r>
              <a:rPr lang="en-US" dirty="0" smtClean="0"/>
              <a:t>GRIFFIN</a:t>
            </a:r>
            <a:endParaRPr lang="en-US" dirty="0"/>
          </a:p>
        </p:txBody>
      </p:sp>
      <p:pic>
        <p:nvPicPr>
          <p:cNvPr id="2" name="Picture 1" descr="greek-griff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3886200"/>
            <a:ext cx="3046731" cy="2406917"/>
          </a:xfrm>
          <a:prstGeom prst="rect">
            <a:avLst/>
          </a:prstGeom>
        </p:spPr>
      </p:pic>
    </p:spTree>
    <p:extLst>
      <p:ext uri="{BB962C8B-B14F-4D97-AF65-F5344CB8AC3E}">
        <p14:creationId xmlns:p14="http://schemas.microsoft.com/office/powerpoint/2010/main" val="416912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Detecting </a:t>
            </a:r>
            <a:r>
              <a:rPr lang="en-US" dirty="0"/>
              <a:t>D</a:t>
            </a:r>
            <a:r>
              <a:rPr lang="en-US" dirty="0" smtClean="0"/>
              <a:t>uplicated Requests</a:t>
            </a:r>
            <a:endParaRPr lang="en-US" dirty="0"/>
          </a:p>
        </p:txBody>
      </p:sp>
      <p:sp>
        <p:nvSpPr>
          <p:cNvPr id="3" name="Content Placeholder 2"/>
          <p:cNvSpPr>
            <a:spLocks noGrp="1"/>
          </p:cNvSpPr>
          <p:nvPr>
            <p:ph idx="1"/>
          </p:nvPr>
        </p:nvSpPr>
        <p:spPr/>
        <p:txBody>
          <a:bodyPr/>
          <a:lstStyle/>
          <a:p>
            <a:r>
              <a:rPr lang="en-US" dirty="0" smtClean="0"/>
              <a:t>What is a duplicated request?</a:t>
            </a:r>
          </a:p>
          <a:p>
            <a:pPr lvl="1"/>
            <a:r>
              <a:rPr lang="en-US" dirty="0" smtClean="0"/>
              <a:t>A web-click resulting in the same HTTP request twice or more</a:t>
            </a:r>
          </a:p>
          <a:p>
            <a:pPr marL="0" indent="0">
              <a:buNone/>
            </a:pPr>
            <a:endParaRPr lang="en-US" dirty="0" smtClean="0"/>
          </a:p>
          <a:p>
            <a:r>
              <a:rPr lang="en-US" dirty="0" smtClean="0"/>
              <a:t>Consequences</a:t>
            </a:r>
          </a:p>
          <a:p>
            <a:pPr lvl="1"/>
            <a:r>
              <a:rPr lang="en-US" dirty="0" smtClean="0"/>
              <a:t>Cause extra server load</a:t>
            </a:r>
          </a:p>
          <a:p>
            <a:pPr lvl="1"/>
            <a:r>
              <a:rPr lang="en-US" dirty="0" smtClean="0"/>
              <a:t>Corrupt server state</a:t>
            </a:r>
          </a:p>
          <a:p>
            <a:pPr lvl="1"/>
            <a:endParaRPr lang="en-US" dirty="0" smtClean="0"/>
          </a:p>
          <a:p>
            <a:r>
              <a:rPr lang="en-US" dirty="0" smtClean="0"/>
              <a:t>Frequency of Occurrence</a:t>
            </a:r>
          </a:p>
          <a:p>
            <a:pPr lvl="1"/>
            <a:r>
              <a:rPr lang="en-US" dirty="0"/>
              <a:t>Top sites CNN, YouTube </a:t>
            </a:r>
            <a:endParaRPr lang="en-US" dirty="0" smtClean="0"/>
          </a:p>
          <a:p>
            <a:pPr lvl="1"/>
            <a:r>
              <a:rPr lang="en-US" dirty="0" smtClean="0"/>
              <a:t>At-least 22 sites out of top 98 </a:t>
            </a:r>
            <a:r>
              <a:rPr lang="en-US" dirty="0" err="1" smtClean="0"/>
              <a:t>Alexa</a:t>
            </a:r>
            <a:r>
              <a:rPr lang="en-US" dirty="0" smtClean="0"/>
              <a:t> sites (Chrome)</a:t>
            </a:r>
          </a:p>
          <a:p>
            <a:pPr marL="914400" lvl="2" indent="0">
              <a:buNone/>
            </a:pPr>
            <a:endParaRPr lang="en-US" dirty="0" smtClean="0"/>
          </a:p>
        </p:txBody>
      </p:sp>
      <p:grpSp>
        <p:nvGrpSpPr>
          <p:cNvPr id="15" name="Group 14"/>
          <p:cNvGrpSpPr/>
          <p:nvPr/>
        </p:nvGrpSpPr>
        <p:grpSpPr>
          <a:xfrm>
            <a:off x="4978400" y="1778000"/>
            <a:ext cx="3987800" cy="2438400"/>
            <a:chOff x="4978400" y="1701800"/>
            <a:chExt cx="3987800" cy="2438400"/>
          </a:xfrm>
        </p:grpSpPr>
        <p:grpSp>
          <p:nvGrpSpPr>
            <p:cNvPr id="12" name="Group 11"/>
            <p:cNvGrpSpPr/>
            <p:nvPr/>
          </p:nvGrpSpPr>
          <p:grpSpPr>
            <a:xfrm>
              <a:off x="5067300" y="1790700"/>
              <a:ext cx="3898900" cy="2282303"/>
              <a:chOff x="4470400" y="1727200"/>
              <a:chExt cx="3898900" cy="2282303"/>
            </a:xfrm>
          </p:grpSpPr>
          <p:pic>
            <p:nvPicPr>
              <p:cNvPr id="4" name="Picture 3" descr="Screen Shot 2014-04-20 at 10.35.50 AM.png"/>
              <p:cNvPicPr>
                <a:picLocks noChangeAspect="1"/>
              </p:cNvPicPr>
              <p:nvPr/>
            </p:nvPicPr>
            <p:blipFill rotWithShape="1">
              <a:blip r:embed="rId3">
                <a:extLst>
                  <a:ext uri="{28A0092B-C50C-407E-A947-70E740481C1C}">
                    <a14:useLocalDpi xmlns:a14="http://schemas.microsoft.com/office/drawing/2010/main" val="0"/>
                  </a:ext>
                </a:extLst>
              </a:blip>
              <a:srcRect r="51809" b="19149"/>
              <a:stretch/>
            </p:blipFill>
            <p:spPr>
              <a:xfrm>
                <a:off x="4508500" y="1727200"/>
                <a:ext cx="3721100" cy="965200"/>
              </a:xfrm>
              <a:prstGeom prst="rect">
                <a:avLst/>
              </a:prstGeom>
            </p:spPr>
          </p:pic>
          <p:grpSp>
            <p:nvGrpSpPr>
              <p:cNvPr id="5" name="Group 4"/>
              <p:cNvGrpSpPr/>
              <p:nvPr/>
            </p:nvGrpSpPr>
            <p:grpSpPr>
              <a:xfrm>
                <a:off x="6134100" y="2878665"/>
                <a:ext cx="55046" cy="461432"/>
                <a:chOff x="5511800" y="4466165"/>
                <a:chExt cx="55046" cy="461432"/>
              </a:xfrm>
            </p:grpSpPr>
            <p:sp>
              <p:nvSpPr>
                <p:cNvPr id="6" name="Oval 5"/>
                <p:cNvSpPr/>
                <p:nvPr/>
              </p:nvSpPr>
              <p:spPr bwMode="auto">
                <a:xfrm>
                  <a:off x="5511800" y="4466165"/>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5511801" y="4648200"/>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Oval 7"/>
                <p:cNvSpPr/>
                <p:nvPr/>
              </p:nvSpPr>
              <p:spPr bwMode="auto">
                <a:xfrm>
                  <a:off x="5516046" y="4838697"/>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pic>
            <p:nvPicPr>
              <p:cNvPr id="9" name="Picture 8" descr="Screen Shot 2014-04-20 at 10.37.21 AM.png"/>
              <p:cNvPicPr>
                <a:picLocks noChangeAspect="1"/>
              </p:cNvPicPr>
              <p:nvPr/>
            </p:nvPicPr>
            <p:blipFill rotWithShape="1">
              <a:blip r:embed="rId4">
                <a:extLst>
                  <a:ext uri="{28A0092B-C50C-407E-A947-70E740481C1C}">
                    <a14:useLocalDpi xmlns:a14="http://schemas.microsoft.com/office/drawing/2010/main" val="0"/>
                  </a:ext>
                </a:extLst>
              </a:blip>
              <a:srcRect r="66284"/>
              <a:stretch/>
            </p:blipFill>
            <p:spPr>
              <a:xfrm>
                <a:off x="4470400" y="3441700"/>
                <a:ext cx="2984500" cy="567803"/>
              </a:xfrm>
              <a:prstGeom prst="rect">
                <a:avLst/>
              </a:prstGeom>
            </p:spPr>
          </p:pic>
          <p:sp>
            <p:nvSpPr>
              <p:cNvPr id="11" name="Rectangle 10"/>
              <p:cNvSpPr/>
              <p:nvPr/>
            </p:nvSpPr>
            <p:spPr bwMode="auto">
              <a:xfrm>
                <a:off x="7404100" y="1866900"/>
                <a:ext cx="965200" cy="2413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13" name="Rectangle 12"/>
            <p:cNvSpPr/>
            <p:nvPr/>
          </p:nvSpPr>
          <p:spPr bwMode="auto">
            <a:xfrm>
              <a:off x="4978400" y="1701800"/>
              <a:ext cx="3937000" cy="2438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14" name="Rectangle 13"/>
          <p:cNvSpPr/>
          <p:nvPr/>
        </p:nvSpPr>
        <p:spPr bwMode="auto">
          <a:xfrm>
            <a:off x="5232400" y="2019300"/>
            <a:ext cx="2794000" cy="1905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Rectangle 16"/>
          <p:cNvSpPr/>
          <p:nvPr/>
        </p:nvSpPr>
        <p:spPr bwMode="auto">
          <a:xfrm>
            <a:off x="5232400" y="3759200"/>
            <a:ext cx="2794000" cy="1905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TextBox 15"/>
          <p:cNvSpPr txBox="1">
            <a:spLocks noChangeAspect="1"/>
          </p:cNvSpPr>
          <p:nvPr/>
        </p:nvSpPr>
        <p:spPr>
          <a:xfrm>
            <a:off x="101601" y="3136900"/>
            <a:ext cx="8737600" cy="3194721"/>
          </a:xfrm>
          <a:prstGeom prst="rect">
            <a:avLst/>
          </a:prstGeom>
          <a:solidFill>
            <a:srgbClr val="FF9280"/>
          </a:solidFill>
          <a:ln>
            <a:solidFill>
              <a:schemeClr val="tx1"/>
            </a:solidFill>
          </a:ln>
        </p:spPr>
        <p:txBody>
          <a:bodyPr wrap="square" rtlCol="0">
            <a:spAutoFit/>
          </a:bodyPr>
          <a:lstStyle/>
          <a:p>
            <a:pPr marL="0" lvl="1">
              <a:spcBef>
                <a:spcPct val="30000"/>
              </a:spcBef>
              <a:defRPr/>
            </a:pPr>
            <a:r>
              <a:rPr lang="en-US" sz="3200" dirty="0"/>
              <a:t>“I'd also like to give you some easy numbers to show the impact. </a:t>
            </a:r>
            <a:r>
              <a:rPr lang="en-US" sz="3200" dirty="0" err="1"/>
              <a:t>www.yahoo.com</a:t>
            </a:r>
            <a:r>
              <a:rPr lang="en-US" sz="3200" dirty="0"/>
              <a:t> has 300 million page views per day, which clearly requires a lot of machines. If that number were to double, is there any doubt that would lead to capacity issues?</a:t>
            </a:r>
            <a:r>
              <a:rPr lang="en-US" sz="3200" dirty="0" smtClean="0"/>
              <a:t>” </a:t>
            </a:r>
          </a:p>
          <a:p>
            <a:pPr marL="0" lvl="1">
              <a:spcBef>
                <a:spcPct val="30000"/>
              </a:spcBef>
              <a:defRPr/>
            </a:pPr>
            <a:r>
              <a:rPr lang="en-US" sz="3200" dirty="0" smtClean="0"/>
              <a:t>Tech Lead </a:t>
            </a:r>
            <a:r>
              <a:rPr lang="en-US" sz="3200" dirty="0" err="1" smtClean="0"/>
              <a:t>yahoo.com</a:t>
            </a:r>
            <a:endParaRPr lang="en-US" sz="3200" dirty="0"/>
          </a:p>
        </p:txBody>
      </p:sp>
    </p:spTree>
    <p:extLst>
      <p:ext uri="{BB962C8B-B14F-4D97-AF65-F5344CB8AC3E}">
        <p14:creationId xmlns:p14="http://schemas.microsoft.com/office/powerpoint/2010/main" val="3970443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p:nvPr/>
        </p:nvSpPr>
        <p:spPr>
          <a:xfrm>
            <a:off x="139700" y="1358900"/>
            <a:ext cx="8813800" cy="3556000"/>
          </a:xfrm>
          <a:prstGeom prst="rect">
            <a:avLst/>
          </a:prstGeom>
          <a:solidFill>
            <a:schemeClr val="bg1"/>
          </a:solidFill>
          <a:ln w="12700">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0" bIns="0" numCol="1" spcCol="0" rtlCol="0" fromWordArt="0" anchor="t" anchorCtr="0" forceAA="0" compatLnSpc="1">
            <a:prstTxWarp prst="textNoShape">
              <a:avLst/>
            </a:prstTxWarp>
            <a:noAutofit/>
          </a:bodyPr>
          <a:lstStyle/>
          <a:p>
            <a:pPr>
              <a:spcBef>
                <a:spcPts val="0"/>
              </a:spcBef>
              <a:spcAft>
                <a:spcPts val="0"/>
              </a:spcAft>
            </a:pPr>
            <a:r>
              <a:rPr lang="en-US" sz="1050" b="1" dirty="0">
                <a:latin typeface="Courier New"/>
                <a:ea typeface="ＭＳ 明朝"/>
                <a:cs typeface="Times New Roman"/>
              </a:rPr>
              <a:t>@@ -18,8 +18,8 @@ defined('_JEXEC') or die('Restricted access');</a:t>
            </a:r>
          </a:p>
          <a:p>
            <a:pPr marL="0" marR="0">
              <a:spcBef>
                <a:spcPts val="0"/>
              </a:spcBef>
              <a:spcAft>
                <a:spcPts val="0"/>
              </a:spcAft>
            </a:pPr>
            <a:r>
              <a:rPr lang="en-US" sz="1050" b="1" dirty="0" smtClean="0">
                <a:effectLst/>
                <a:latin typeface="Courier New"/>
                <a:ea typeface="ＭＳ 明朝"/>
                <a:cs typeface="Times New Roman"/>
              </a:rPr>
              <a:t>1   &lt;</a:t>
            </a:r>
            <a:r>
              <a:rPr lang="en-US" sz="1050" b="1" dirty="0">
                <a:effectLst/>
                <a:latin typeface="Courier New"/>
                <a:ea typeface="ＭＳ 明朝"/>
                <a:cs typeface="Times New Roman"/>
              </a:rPr>
              <a: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a:t>
            </a:r>
            <a:r>
              <a:rPr lang="en-US" sz="1050" b="1" dirty="0" err="1">
                <a:effectLst/>
                <a:latin typeface="Courier New"/>
                <a:ea typeface="ＭＳ 明朝"/>
                <a:cs typeface="Times New Roman"/>
              </a:rPr>
              <a:t>foreach</a:t>
            </a:r>
            <a:r>
              <a:rPr lang="en-US" sz="1050" b="1" dirty="0">
                <a:effectLst/>
                <a:latin typeface="Courier New"/>
                <a:ea typeface="ＭＳ 明朝"/>
                <a:cs typeface="Times New Roman"/>
              </a:rPr>
              <a:t>($slides as $slide): ?&gt;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2   </a:t>
            </a:r>
            <a:r>
              <a:rPr lang="en-US" sz="1050" b="1" dirty="0" smtClean="0">
                <a:effectLst/>
                <a:latin typeface="Courier New"/>
                <a:ea typeface="ＭＳ 明朝"/>
                <a:cs typeface="Times New Roman"/>
              </a:rPr>
              <a:t> &lt;</a:t>
            </a:r>
            <a:r>
              <a:rPr lang="en-US" sz="1050" b="1" dirty="0">
                <a:effectLst/>
                <a:latin typeface="Courier New"/>
                <a:ea typeface="ＭＳ 明朝"/>
                <a:cs typeface="Times New Roman"/>
              </a:rPr>
              <a:t>div class="slide"&gt;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3    </a:t>
            </a:r>
            <a:r>
              <a:rPr lang="en-US" sz="1050" b="1" dirty="0" smtClean="0">
                <a:effectLst/>
                <a:latin typeface="Courier New"/>
                <a:ea typeface="ＭＳ 明朝"/>
                <a:cs typeface="Times New Roman"/>
              </a:rPr>
              <a:t> &lt;</a:t>
            </a:r>
            <a:r>
              <a:rPr lang="en-US" sz="1050" b="1" dirty="0">
                <a:effectLst/>
                <a:latin typeface="Courier New"/>
                <a:ea typeface="ＭＳ 明朝"/>
                <a:cs typeface="Times New Roman"/>
              </a:rPr>
              <a:t>a&lt;?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echo $slide-&gt;target; ?&gt; </a:t>
            </a:r>
            <a:r>
              <a:rPr lang="en-US" sz="1050" b="1" dirty="0" err="1">
                <a:effectLst/>
                <a:latin typeface="Courier New"/>
                <a:ea typeface="ＭＳ 明朝"/>
                <a:cs typeface="Times New Roman"/>
              </a:rPr>
              <a:t>href</a:t>
            </a:r>
            <a:r>
              <a:rPr lang="en-US" sz="1050" b="1" dirty="0">
                <a:effectLst/>
                <a:latin typeface="Courier New"/>
                <a:ea typeface="ＭＳ 明朝"/>
                <a:cs typeface="Times New Roman"/>
              </a:rPr>
              <a:t>="&lt;?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echo $slide-&gt;link; ?&gt;" class="slide-link"&gt;</a:t>
            </a:r>
            <a:endParaRPr lang="en-US" sz="1050" dirty="0">
              <a:effectLst/>
              <a:ea typeface="ＭＳ 明朝"/>
              <a:cs typeface="Times New Roman"/>
            </a:endParaRPr>
          </a:p>
          <a:p>
            <a:pPr marL="0" marR="0">
              <a:spcBef>
                <a:spcPts val="0"/>
              </a:spcBef>
              <a:spcAft>
                <a:spcPts val="0"/>
              </a:spcAft>
            </a:pPr>
            <a:r>
              <a:rPr lang="en-US" sz="1050" b="1" dirty="0">
                <a:effectLst/>
                <a:highlight>
                  <a:srgbClr val="FF0000"/>
                </a:highlight>
                <a:latin typeface="Courier New"/>
                <a:ea typeface="ＭＳ 明朝"/>
                <a:cs typeface="Times New Roman"/>
              </a:rPr>
              <a:t>4 -   </a:t>
            </a:r>
            <a:r>
              <a:rPr lang="en-US" sz="1050" b="1" dirty="0" smtClean="0">
                <a:effectLst/>
                <a:highlight>
                  <a:srgbClr val="FF0000"/>
                </a:highlight>
                <a:latin typeface="Courier New"/>
                <a:ea typeface="ＭＳ 明朝"/>
                <a:cs typeface="Times New Roman"/>
              </a:rPr>
              <a:t> &lt;</a:t>
            </a:r>
            <a:r>
              <a:rPr lang="en-US" sz="1050" b="1" dirty="0">
                <a:effectLst/>
                <a:highlight>
                  <a:srgbClr val="FF0000"/>
                </a:highlight>
                <a:latin typeface="Courier New"/>
                <a:ea typeface="ＭＳ 明朝"/>
                <a:cs typeface="Times New Roman"/>
              </a:rPr>
              <a:t>span style="</a:t>
            </a:r>
            <a:r>
              <a:rPr lang="en-US" sz="1050" b="1" dirty="0" err="1">
                <a:effectLst/>
                <a:highlight>
                  <a:srgbClr val="FF0000"/>
                </a:highlight>
                <a:latin typeface="Courier New"/>
                <a:ea typeface="ＭＳ 明朝"/>
                <a:cs typeface="Times New Roman"/>
              </a:rPr>
              <a:t>background:url</a:t>
            </a:r>
            <a:r>
              <a:rPr lang="en-US" sz="1050" b="1" dirty="0">
                <a:effectLst/>
                <a:highlight>
                  <a:srgbClr val="FF0000"/>
                </a:highlight>
                <a:latin typeface="Courier New"/>
                <a:ea typeface="ＭＳ 明朝"/>
                <a:cs typeface="Times New Roman"/>
              </a:rPr>
              <a:t>(</a:t>
            </a:r>
            <a:r>
              <a:rPr lang="en-US" sz="1050" b="1" dirty="0">
                <a:solidFill>
                  <a:schemeClr val="accent2"/>
                </a:solidFill>
                <a:effectLst/>
                <a:highlight>
                  <a:srgbClr val="FF0000"/>
                </a:highlight>
                <a:latin typeface="Courier New"/>
                <a:ea typeface="ＭＳ 明朝"/>
                <a:cs typeface="Times New Roman"/>
              </a:rPr>
              <a:t>&lt;?</a:t>
            </a:r>
            <a:r>
              <a:rPr lang="en-US" sz="1050" b="1" dirty="0" err="1">
                <a:solidFill>
                  <a:schemeClr val="accent2"/>
                </a:solidFill>
                <a:effectLst/>
                <a:highlight>
                  <a:srgbClr val="FF0000"/>
                </a:highlight>
                <a:latin typeface="Courier New"/>
                <a:ea typeface="ＭＳ 明朝"/>
                <a:cs typeface="Times New Roman"/>
              </a:rPr>
              <a:t>php</a:t>
            </a:r>
            <a:r>
              <a:rPr lang="en-US" sz="1050" b="1" dirty="0">
                <a:solidFill>
                  <a:schemeClr val="accent2"/>
                </a:solidFill>
                <a:effectLst/>
                <a:highlight>
                  <a:srgbClr val="FF0000"/>
                </a:highlight>
                <a:latin typeface="Courier New"/>
                <a:ea typeface="ＭＳ 明朝"/>
                <a:cs typeface="Times New Roman"/>
              </a:rPr>
              <a:t> echo $slide-&gt;</a:t>
            </a:r>
            <a:r>
              <a:rPr lang="en-US" sz="1050" b="1" dirty="0" err="1">
                <a:solidFill>
                  <a:schemeClr val="accent2"/>
                </a:solidFill>
                <a:effectLst/>
                <a:highlight>
                  <a:srgbClr val="FF0000"/>
                </a:highlight>
                <a:latin typeface="Courier New"/>
                <a:ea typeface="ＭＳ 明朝"/>
                <a:cs typeface="Times New Roman"/>
              </a:rPr>
              <a:t>mainImage</a:t>
            </a:r>
            <a:r>
              <a:rPr lang="en-US" sz="1050" b="1" dirty="0">
                <a:solidFill>
                  <a:schemeClr val="accent2"/>
                </a:solidFill>
                <a:effectLst/>
                <a:highlight>
                  <a:srgbClr val="FF0000"/>
                </a:highlight>
                <a:latin typeface="Courier New"/>
                <a:ea typeface="ＭＳ 明朝"/>
                <a:cs typeface="Times New Roman"/>
              </a:rPr>
              <a:t>; ?&gt;</a:t>
            </a:r>
            <a:r>
              <a:rPr lang="en-US" sz="1050" b="1" dirty="0">
                <a:effectLst/>
                <a:highlight>
                  <a:srgbClr val="FF0000"/>
                </a:highlight>
                <a:latin typeface="Courier New"/>
                <a:ea typeface="ＭＳ 明朝"/>
                <a:cs typeface="Times New Roman"/>
              </a:rPr>
              <a:t>) no-repeat;"&gt;</a:t>
            </a:r>
            <a:endParaRPr lang="en-US" sz="1050" dirty="0">
              <a:effectLst/>
              <a:ea typeface="ＭＳ 明朝"/>
              <a:cs typeface="Times New Roman"/>
            </a:endParaRPr>
          </a:p>
          <a:p>
            <a:pPr marL="0" marR="0">
              <a:spcBef>
                <a:spcPts val="0"/>
              </a:spcBef>
              <a:spcAft>
                <a:spcPts val="0"/>
              </a:spcAft>
            </a:pPr>
            <a:r>
              <a:rPr lang="en-US" sz="1050" b="1" dirty="0">
                <a:effectLst/>
                <a:highlight>
                  <a:srgbClr val="FF0000"/>
                </a:highlight>
                <a:latin typeface="Courier New"/>
                <a:ea typeface="ＭＳ 明朝"/>
                <a:cs typeface="Times New Roman"/>
              </a:rPr>
              <a:t>5 -    </a:t>
            </a:r>
            <a:r>
              <a:rPr lang="en-US" sz="1050" b="1" dirty="0">
                <a:highlight>
                  <a:srgbClr val="FF0000"/>
                </a:highlight>
                <a:latin typeface="Courier New"/>
                <a:ea typeface="ＭＳ 明朝"/>
                <a:cs typeface="Times New Roman"/>
              </a:rPr>
              <a:t>	</a:t>
            </a:r>
            <a:r>
              <a:rPr lang="en-US" sz="1050" b="1" dirty="0" smtClean="0">
                <a:effectLst/>
                <a:highlight>
                  <a:srgbClr val="FF0000"/>
                </a:highlight>
                <a:latin typeface="Courier New"/>
                <a:ea typeface="ＭＳ 明朝"/>
                <a:cs typeface="Times New Roman"/>
              </a:rPr>
              <a:t>&lt;</a:t>
            </a:r>
            <a:r>
              <a:rPr lang="en-US" sz="1050" b="1" dirty="0" err="1">
                <a:effectLst/>
                <a:highlight>
                  <a:srgbClr val="FF0000"/>
                </a:highlight>
                <a:latin typeface="Courier New"/>
                <a:ea typeface="ＭＳ 明朝"/>
                <a:cs typeface="Times New Roman"/>
              </a:rPr>
              <a:t>img</a:t>
            </a:r>
            <a:r>
              <a:rPr lang="en-US" sz="1050" b="1" dirty="0">
                <a:effectLst/>
                <a:highlight>
                  <a:srgbClr val="FF0000"/>
                </a:highlight>
                <a:latin typeface="Courier New"/>
                <a:ea typeface="ＭＳ 明朝"/>
                <a:cs typeface="Times New Roman"/>
              </a:rPr>
              <a:t> </a:t>
            </a:r>
            <a:r>
              <a:rPr lang="en-US" sz="1050" b="1" dirty="0" err="1">
                <a:effectLst/>
                <a:highlight>
                  <a:srgbClr val="FF0000"/>
                </a:highlight>
                <a:latin typeface="Courier New"/>
                <a:ea typeface="ＭＳ 明朝"/>
                <a:cs typeface="Times New Roman"/>
              </a:rPr>
              <a:t>src</a:t>
            </a:r>
            <a:r>
              <a:rPr lang="en-US" sz="1050" b="1" dirty="0">
                <a:effectLst/>
                <a:highlight>
                  <a:srgbClr val="FF0000"/>
                </a:highlight>
                <a:latin typeface="Courier New"/>
                <a:ea typeface="ＭＳ 明朝"/>
                <a:cs typeface="Times New Roman"/>
              </a:rPr>
              <a:t>="</a:t>
            </a:r>
            <a:r>
              <a:rPr lang="en-US" sz="1050" b="1" dirty="0">
                <a:solidFill>
                  <a:srgbClr val="3333CC"/>
                </a:solidFill>
                <a:effectLst/>
                <a:highlight>
                  <a:srgbClr val="FF0000"/>
                </a:highlight>
                <a:latin typeface="Courier New"/>
                <a:ea typeface="ＭＳ 明朝"/>
                <a:cs typeface="Times New Roman"/>
              </a:rPr>
              <a:t>&lt;?</a:t>
            </a:r>
            <a:r>
              <a:rPr lang="en-US" sz="1050" b="1" dirty="0" err="1">
                <a:solidFill>
                  <a:srgbClr val="3333CC"/>
                </a:solidFill>
                <a:effectLst/>
                <a:highlight>
                  <a:srgbClr val="FF0000"/>
                </a:highlight>
                <a:latin typeface="Courier New"/>
                <a:ea typeface="ＭＳ 明朝"/>
                <a:cs typeface="Times New Roman"/>
              </a:rPr>
              <a:t>php</a:t>
            </a:r>
            <a:r>
              <a:rPr lang="en-US" sz="1050" b="1" dirty="0">
                <a:solidFill>
                  <a:srgbClr val="3333CC"/>
                </a:solidFill>
                <a:effectLst/>
                <a:highlight>
                  <a:srgbClr val="FF0000"/>
                </a:highlight>
                <a:latin typeface="Courier New"/>
                <a:ea typeface="ＭＳ 明朝"/>
                <a:cs typeface="Times New Roman"/>
              </a:rPr>
              <a:t> echo $slide-&gt;</a:t>
            </a:r>
            <a:r>
              <a:rPr lang="en-US" sz="1050" b="1" dirty="0" err="1">
                <a:solidFill>
                  <a:srgbClr val="3333CC"/>
                </a:solidFill>
                <a:effectLst/>
                <a:highlight>
                  <a:srgbClr val="FF0000"/>
                </a:highlight>
                <a:latin typeface="Courier New"/>
                <a:ea typeface="ＭＳ 明朝"/>
                <a:cs typeface="Times New Roman"/>
              </a:rPr>
              <a:t>mainImage</a:t>
            </a:r>
            <a:r>
              <a:rPr lang="en-US" sz="1050" b="1" dirty="0">
                <a:solidFill>
                  <a:srgbClr val="3333CC"/>
                </a:solidFill>
                <a:effectLst/>
                <a:highlight>
                  <a:srgbClr val="FF0000"/>
                </a:highlight>
                <a:latin typeface="Courier New"/>
                <a:ea typeface="ＭＳ 明朝"/>
                <a:cs typeface="Times New Roman"/>
              </a:rPr>
              <a:t>; ?&gt;</a:t>
            </a:r>
            <a:r>
              <a:rPr lang="en-US" sz="1050" b="1" dirty="0">
                <a:effectLst/>
                <a:highlight>
                  <a:srgbClr val="FF0000"/>
                </a:highlight>
                <a:latin typeface="Courier New"/>
                <a:ea typeface="ＭＳ 明朝"/>
                <a:cs typeface="Times New Roman"/>
              </a:rPr>
              <a:t>" alt="&lt;?</a:t>
            </a:r>
            <a:r>
              <a:rPr lang="en-US" sz="1050" b="1" dirty="0" err="1">
                <a:effectLst/>
                <a:highlight>
                  <a:srgbClr val="FF0000"/>
                </a:highlight>
                <a:latin typeface="Courier New"/>
                <a:ea typeface="ＭＳ 明朝"/>
                <a:cs typeface="Times New Roman"/>
              </a:rPr>
              <a:t>php</a:t>
            </a:r>
            <a:r>
              <a:rPr lang="en-US" sz="1050" b="1" dirty="0">
                <a:effectLst/>
                <a:highlight>
                  <a:srgbClr val="FF0000"/>
                </a:highlight>
                <a:latin typeface="Courier New"/>
                <a:ea typeface="ＭＳ 明朝"/>
                <a:cs typeface="Times New Roman"/>
              </a:rPr>
              <a:t> echo $slide-&gt;</a:t>
            </a:r>
            <a:r>
              <a:rPr lang="en-US" sz="1050" b="1" dirty="0" err="1">
                <a:effectLst/>
                <a:highlight>
                  <a:srgbClr val="FF0000"/>
                </a:highlight>
                <a:latin typeface="Courier New"/>
                <a:ea typeface="ＭＳ 明朝"/>
                <a:cs typeface="Times New Roman"/>
              </a:rPr>
              <a:t>altTitle</a:t>
            </a:r>
            <a:r>
              <a:rPr lang="en-US" sz="1050" b="1" dirty="0">
                <a:effectLst/>
                <a:highlight>
                  <a:srgbClr val="FF0000"/>
                </a:highlight>
                <a:latin typeface="Courier New"/>
                <a:ea typeface="ＭＳ 明朝"/>
                <a:cs typeface="Times New Roman"/>
              </a:rPr>
              <a:t>; ?&gt;" /&gt;</a:t>
            </a:r>
            <a:endParaRPr lang="en-US" sz="1050" dirty="0">
              <a:effectLst/>
              <a:ea typeface="ＭＳ 明朝"/>
              <a:cs typeface="Times New Roman"/>
            </a:endParaRPr>
          </a:p>
          <a:p>
            <a:pPr marL="0" marR="0">
              <a:spcBef>
                <a:spcPts val="0"/>
              </a:spcBef>
              <a:spcAft>
                <a:spcPts val="0"/>
              </a:spcAft>
            </a:pPr>
            <a:r>
              <a:rPr lang="en-US" sz="1050" b="1" dirty="0">
                <a:effectLst/>
                <a:highlight>
                  <a:srgbClr val="00FF00"/>
                </a:highlight>
                <a:latin typeface="Courier New"/>
                <a:ea typeface="ＭＳ 明朝"/>
                <a:cs typeface="Times New Roman"/>
              </a:rPr>
              <a:t>6 +    </a:t>
            </a:r>
            <a:r>
              <a:rPr lang="en-US" sz="1050" b="1" dirty="0" smtClean="0">
                <a:effectLst/>
                <a:highlight>
                  <a:srgbClr val="00FF00"/>
                </a:highlight>
                <a:latin typeface="Courier New"/>
                <a:ea typeface="ＭＳ 明朝"/>
                <a:cs typeface="Times New Roman"/>
              </a:rPr>
              <a:t>&lt;</a:t>
            </a:r>
            <a:r>
              <a:rPr lang="en-US" sz="1050" b="1" dirty="0">
                <a:effectLst/>
                <a:highlight>
                  <a:srgbClr val="00FF00"/>
                </a:highlight>
                <a:latin typeface="Courier New"/>
                <a:ea typeface="ＭＳ 明朝"/>
                <a:cs typeface="Times New Roman"/>
              </a:rPr>
              <a:t>span style="</a:t>
            </a:r>
            <a:r>
              <a:rPr lang="en-US" sz="1050" b="1" dirty="0" err="1">
                <a:effectLst/>
                <a:highlight>
                  <a:srgbClr val="00FF00"/>
                </a:highlight>
                <a:latin typeface="Courier New"/>
                <a:ea typeface="ＭＳ 明朝"/>
                <a:cs typeface="Times New Roman"/>
              </a:rPr>
              <a:t>background:url</a:t>
            </a:r>
            <a:r>
              <a:rPr lang="en-US" sz="1050" b="1" dirty="0">
                <a:effectLst/>
                <a:highlight>
                  <a:srgbClr val="00FF00"/>
                </a:highlight>
                <a:latin typeface="Courier New"/>
                <a:ea typeface="ＭＳ 明朝"/>
                <a:cs typeface="Times New Roman"/>
              </a:rPr>
              <a:t>(</a:t>
            </a:r>
            <a:r>
              <a:rPr lang="en-US" sz="1050" b="1" dirty="0">
                <a:solidFill>
                  <a:srgbClr val="008000"/>
                </a:solidFill>
                <a:effectLst/>
                <a:highlight>
                  <a:srgbClr val="00FF00"/>
                </a:highlight>
                <a:latin typeface="Courier New"/>
                <a:ea typeface="ＭＳ 明朝"/>
                <a:cs typeface="Times New Roman"/>
              </a:rPr>
              <a:t>media/system/images/</a:t>
            </a:r>
            <a:r>
              <a:rPr lang="en-US" sz="1050" b="1" dirty="0" err="1">
                <a:solidFill>
                  <a:srgbClr val="008000"/>
                </a:solidFill>
                <a:effectLst/>
                <a:highlight>
                  <a:srgbClr val="00FF00"/>
                </a:highlight>
                <a:latin typeface="Courier New"/>
                <a:ea typeface="ＭＳ 明朝"/>
                <a:cs typeface="Times New Roman"/>
              </a:rPr>
              <a:t>cc_button.jpg</a:t>
            </a:r>
            <a:r>
              <a:rPr lang="en-US" sz="1050" b="1" dirty="0">
                <a:effectLst/>
                <a:highlight>
                  <a:srgbClr val="00FF00"/>
                </a:highlight>
                <a:latin typeface="Courier New"/>
                <a:ea typeface="ＭＳ 明朝"/>
                <a:cs typeface="Times New Roman"/>
              </a:rPr>
              <a:t>) no-repeat;"&gt;</a:t>
            </a:r>
            <a:endParaRPr lang="en-US" sz="1050" dirty="0">
              <a:effectLst/>
              <a:ea typeface="ＭＳ 明朝"/>
              <a:cs typeface="Times New Roman"/>
            </a:endParaRPr>
          </a:p>
          <a:p>
            <a:pPr marL="0" marR="0">
              <a:spcBef>
                <a:spcPts val="0"/>
              </a:spcBef>
              <a:spcAft>
                <a:spcPts val="0"/>
              </a:spcAft>
            </a:pPr>
            <a:r>
              <a:rPr lang="en-US" sz="1050" b="1" dirty="0">
                <a:effectLst/>
                <a:highlight>
                  <a:srgbClr val="00FF00"/>
                </a:highlight>
                <a:latin typeface="Courier New"/>
                <a:ea typeface="ＭＳ 明朝"/>
                <a:cs typeface="Times New Roman"/>
              </a:rPr>
              <a:t>7 +        </a:t>
            </a:r>
            <a:r>
              <a:rPr lang="en-US" sz="1050" b="1" dirty="0" smtClean="0">
                <a:effectLst/>
                <a:highlight>
                  <a:srgbClr val="00FF00"/>
                </a:highlight>
                <a:latin typeface="Courier New"/>
                <a:ea typeface="ＭＳ 明朝"/>
                <a:cs typeface="Times New Roman"/>
              </a:rPr>
              <a:t>&lt;</a:t>
            </a:r>
            <a:r>
              <a:rPr lang="en-US" sz="1050" b="1" dirty="0" err="1">
                <a:effectLst/>
                <a:highlight>
                  <a:srgbClr val="00FF00"/>
                </a:highlight>
                <a:latin typeface="Courier New"/>
                <a:ea typeface="ＭＳ 明朝"/>
                <a:cs typeface="Times New Roman"/>
              </a:rPr>
              <a:t>img</a:t>
            </a:r>
            <a:r>
              <a:rPr lang="en-US" sz="1050" b="1" dirty="0">
                <a:effectLst/>
                <a:highlight>
                  <a:srgbClr val="00FF00"/>
                </a:highlight>
                <a:latin typeface="Courier New"/>
                <a:ea typeface="ＭＳ 明朝"/>
                <a:cs typeface="Times New Roman"/>
              </a:rPr>
              <a:t> </a:t>
            </a:r>
            <a:r>
              <a:rPr lang="en-US" sz="1050" b="1" dirty="0" err="1">
                <a:effectLst/>
                <a:highlight>
                  <a:srgbClr val="00FF00"/>
                </a:highlight>
                <a:latin typeface="Courier New"/>
                <a:ea typeface="ＭＳ 明朝"/>
                <a:cs typeface="Times New Roman"/>
              </a:rPr>
              <a:t>src</a:t>
            </a:r>
            <a:r>
              <a:rPr lang="en-US" sz="1050" b="1" dirty="0">
                <a:effectLst/>
                <a:highlight>
                  <a:srgbClr val="00FF00"/>
                </a:highlight>
                <a:latin typeface="Courier New"/>
                <a:ea typeface="ＭＳ 明朝"/>
                <a:cs typeface="Times New Roman"/>
              </a:rPr>
              <a:t>="</a:t>
            </a:r>
            <a:r>
              <a:rPr lang="en-US" sz="1050" b="1" dirty="0">
                <a:solidFill>
                  <a:srgbClr val="008000"/>
                </a:solidFill>
                <a:effectLst/>
                <a:highlight>
                  <a:srgbClr val="00FF00"/>
                </a:highlight>
                <a:latin typeface="Courier New"/>
                <a:ea typeface="ＭＳ 明朝"/>
                <a:cs typeface="Times New Roman"/>
              </a:rPr>
              <a:t>media/system/images/</a:t>
            </a:r>
            <a:r>
              <a:rPr lang="en-US" sz="1050" b="1" dirty="0" err="1">
                <a:solidFill>
                  <a:srgbClr val="008000"/>
                </a:solidFill>
                <a:effectLst/>
                <a:highlight>
                  <a:srgbClr val="00FF00"/>
                </a:highlight>
                <a:latin typeface="Courier New"/>
                <a:ea typeface="ＭＳ 明朝"/>
                <a:cs typeface="Times New Roman"/>
              </a:rPr>
              <a:t>cc_button.jpg</a:t>
            </a:r>
            <a:r>
              <a:rPr lang="en-US" sz="1050" b="1" dirty="0">
                <a:effectLst/>
                <a:highlight>
                  <a:srgbClr val="00FF00"/>
                </a:highlight>
                <a:latin typeface="Courier New"/>
                <a:ea typeface="ＭＳ 明朝"/>
                <a:cs typeface="Times New Roman"/>
              </a:rPr>
              <a:t>" alt="&lt;?</a:t>
            </a:r>
            <a:r>
              <a:rPr lang="en-US" sz="1050" b="1" dirty="0" err="1">
                <a:effectLst/>
                <a:highlight>
                  <a:srgbClr val="00FF00"/>
                </a:highlight>
                <a:latin typeface="Courier New"/>
                <a:ea typeface="ＭＳ 明朝"/>
                <a:cs typeface="Times New Roman"/>
              </a:rPr>
              <a:t>php</a:t>
            </a:r>
            <a:r>
              <a:rPr lang="en-US" sz="1050" b="1" dirty="0">
                <a:effectLst/>
                <a:highlight>
                  <a:srgbClr val="00FF00"/>
                </a:highlight>
                <a:latin typeface="Courier New"/>
                <a:ea typeface="ＭＳ 明朝"/>
                <a:cs typeface="Times New Roman"/>
              </a:rPr>
              <a:t> echo $slide-&gt;</a:t>
            </a:r>
            <a:r>
              <a:rPr lang="en-US" sz="1050" b="1" dirty="0" err="1">
                <a:effectLst/>
                <a:highlight>
                  <a:srgbClr val="00FF00"/>
                </a:highlight>
                <a:latin typeface="Courier New"/>
                <a:ea typeface="ＭＳ 明朝"/>
                <a:cs typeface="Times New Roman"/>
              </a:rPr>
              <a:t>altTitle</a:t>
            </a:r>
            <a:r>
              <a:rPr lang="en-US" sz="1050" b="1" dirty="0">
                <a:effectLst/>
                <a:highlight>
                  <a:srgbClr val="00FF00"/>
                </a:highlight>
                <a:latin typeface="Courier New"/>
                <a:ea typeface="ＭＳ 明朝"/>
                <a:cs typeface="Times New Roman"/>
              </a:rPr>
              <a:t>; ?&gt;" /&gt;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8      </a:t>
            </a:r>
            <a:r>
              <a:rPr lang="en-US" sz="1050" b="1" dirty="0" smtClean="0">
                <a:effectLst/>
                <a:latin typeface="Courier New"/>
                <a:ea typeface="ＭＳ 明朝"/>
                <a:cs typeface="Times New Roman"/>
              </a:rPr>
              <a:t>&lt;</a:t>
            </a:r>
            <a:r>
              <a:rPr lang="en-US" sz="1050" b="1" dirty="0">
                <a:effectLst/>
                <a:latin typeface="Courier New"/>
                <a:ea typeface="ＭＳ 明朝"/>
                <a:cs typeface="Times New Roman"/>
              </a:rPr>
              <a:t>/span&gt;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9 </a:t>
            </a:r>
            <a:r>
              <a:rPr lang="en-US" sz="1050" b="1" dirty="0">
                <a:latin typeface="Courier New"/>
                <a:ea typeface="ＭＳ 明朝"/>
                <a:cs typeface="Times New Roman"/>
              </a:rPr>
              <a:t> </a:t>
            </a:r>
            <a:r>
              <a:rPr lang="en-US" sz="1050" b="1" dirty="0" smtClean="0">
                <a:latin typeface="Courier New"/>
                <a:ea typeface="ＭＳ 明朝"/>
                <a:cs typeface="Times New Roman"/>
              </a:rPr>
              <a:t>   </a:t>
            </a:r>
            <a:r>
              <a:rPr lang="en-US" sz="1050" b="1" dirty="0" smtClean="0">
                <a:effectLst/>
                <a:latin typeface="Courier New"/>
                <a:ea typeface="ＭＳ 明朝"/>
                <a:cs typeface="Times New Roman"/>
              </a:rPr>
              <a:t>&lt;</a:t>
            </a:r>
            <a:r>
              <a:rPr lang="en-US" sz="1050" b="1" dirty="0">
                <a:effectLst/>
                <a:latin typeface="Courier New"/>
                <a:ea typeface="ＭＳ 明朝"/>
                <a:cs typeface="Times New Roman"/>
              </a:rPr>
              <a:t>/a&gt;</a:t>
            </a:r>
            <a:endParaRPr lang="en-US" sz="1050" dirty="0">
              <a:effectLst/>
              <a:ea typeface="ＭＳ 明朝"/>
              <a:cs typeface="Times New Roman"/>
            </a:endParaRPr>
          </a:p>
          <a:p>
            <a:pPr marL="0" marR="0">
              <a:spcBef>
                <a:spcPts val="0"/>
              </a:spcBef>
              <a:spcAft>
                <a:spcPts val="0"/>
              </a:spcAft>
            </a:pPr>
            <a:r>
              <a:rPr lang="en-US" sz="1050" b="1" dirty="0" smtClean="0">
                <a:effectLst/>
                <a:latin typeface="Courier New"/>
                <a:ea typeface="ＭＳ 明朝"/>
                <a:cs typeface="Times New Roman"/>
              </a:rPr>
              <a:t>10</a:t>
            </a:r>
            <a:endParaRPr lang="en-US" sz="1050" dirty="0" smtClean="0">
              <a:effectLst/>
              <a:ea typeface="ＭＳ 明朝"/>
              <a:cs typeface="Times New Roman"/>
            </a:endParaRPr>
          </a:p>
          <a:p>
            <a:pPr marL="0" marR="0">
              <a:spcBef>
                <a:spcPts val="0"/>
              </a:spcBef>
              <a:spcAft>
                <a:spcPts val="0"/>
              </a:spcAft>
            </a:pPr>
            <a:r>
              <a:rPr lang="en-US" sz="1050" b="1" dirty="0" smtClean="0">
                <a:effectLst/>
                <a:latin typeface="Courier New"/>
                <a:ea typeface="ＭＳ 明朝"/>
                <a:cs typeface="Times New Roman"/>
              </a:rPr>
              <a:t>@@ -59,7 +59,7 @@ defined('_JEXEC') or die('Restricted access');</a:t>
            </a:r>
            <a:endParaRPr lang="en-US" sz="1050" dirty="0" smtClean="0">
              <a:effectLst/>
              <a:ea typeface="ＭＳ 明朝"/>
              <a:cs typeface="Times New Roman"/>
            </a:endParaRPr>
          </a:p>
          <a:p>
            <a:pPr marL="0" marR="0">
              <a:spcBef>
                <a:spcPts val="0"/>
              </a:spcBef>
              <a:spcAft>
                <a:spcPts val="0"/>
              </a:spcAft>
            </a:pPr>
            <a:r>
              <a:rPr lang="en-US" sz="1050" b="1" dirty="0" smtClean="0">
                <a:effectLst/>
                <a:latin typeface="Courier New"/>
                <a:ea typeface="ＭＳ 明朝"/>
                <a:cs typeface="Times New Roman"/>
              </a:rPr>
              <a:t>11 &lt;</a:t>
            </a:r>
            <a:r>
              <a:rPr lang="en-US" sz="1050" b="1" dirty="0">
                <a:effectLst/>
                <a:latin typeface="Courier New"/>
                <a:ea typeface="ＭＳ 明朝"/>
                <a:cs typeface="Times New Roman"/>
              </a:rPr>
              <a: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a:t>
            </a:r>
            <a:r>
              <a:rPr lang="en-US" sz="1050" b="1" dirty="0" err="1">
                <a:effectLst/>
                <a:latin typeface="Courier New"/>
                <a:ea typeface="ＭＳ 明朝"/>
                <a:cs typeface="Times New Roman"/>
              </a:rPr>
              <a:t>foreach</a:t>
            </a:r>
            <a:r>
              <a:rPr lang="en-US" sz="1050" b="1" dirty="0">
                <a:effectLst/>
                <a:latin typeface="Courier New"/>
                <a:ea typeface="ＭＳ 明朝"/>
                <a:cs typeface="Times New Roman"/>
              </a:rPr>
              <a:t>($slides as $key =&gt; $slide): ?&gt;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12 </a:t>
            </a:r>
            <a:r>
              <a:rPr lang="en-US" sz="1050" b="1" dirty="0" smtClean="0">
                <a:effectLst/>
                <a:latin typeface="Courier New"/>
                <a:ea typeface="ＭＳ 明朝"/>
                <a:cs typeface="Times New Roman"/>
              </a:rPr>
              <a:t> &lt;</a:t>
            </a:r>
            <a:r>
              <a:rPr lang="en-US" sz="1050" b="1" dirty="0">
                <a:effectLst/>
                <a:latin typeface="Courier New"/>
                <a:ea typeface="ＭＳ 明朝"/>
                <a:cs typeface="Times New Roman"/>
              </a:rPr>
              <a:t>li class="navigation-button"&gt;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13  </a:t>
            </a:r>
            <a:r>
              <a:rPr lang="en-US" sz="1050" b="1" dirty="0" smtClean="0">
                <a:effectLst/>
                <a:latin typeface="Courier New"/>
                <a:ea typeface="ＭＳ 明朝"/>
                <a:cs typeface="Times New Roman"/>
              </a:rPr>
              <a:t> &lt;</a:t>
            </a:r>
            <a:r>
              <a:rPr lang="en-US" sz="1050" b="1" dirty="0">
                <a:effectLst/>
                <a:latin typeface="Courier New"/>
                <a:ea typeface="ＭＳ 明朝"/>
                <a:cs typeface="Times New Roman"/>
              </a:rPr>
              <a:t>a </a:t>
            </a:r>
            <a:r>
              <a:rPr lang="en-US" sz="1050" b="1" dirty="0" err="1">
                <a:effectLst/>
                <a:latin typeface="Courier New"/>
                <a:ea typeface="ＭＳ 明朝"/>
                <a:cs typeface="Times New Roman"/>
              </a:rPr>
              <a:t>href</a:t>
            </a:r>
            <a:r>
              <a:rPr lang="en-US" sz="1050" b="1" dirty="0">
                <a:effectLst/>
                <a:latin typeface="Courier New"/>
                <a:ea typeface="ＭＳ 明朝"/>
                <a:cs typeface="Times New Roman"/>
              </a:rPr>
              <a:t>="&lt;?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echo $slide-&gt;link; ?&gt;" title="&lt;?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echo $slide-&gt;</a:t>
            </a:r>
            <a:r>
              <a:rPr lang="en-US" sz="1050" b="1" dirty="0" err="1">
                <a:effectLst/>
                <a:latin typeface="Courier New"/>
                <a:ea typeface="ＭＳ 明朝"/>
                <a:cs typeface="Times New Roman"/>
              </a:rPr>
              <a:t>altTitle</a:t>
            </a:r>
            <a:r>
              <a:rPr lang="en-US" sz="1050" b="1" dirty="0">
                <a:effectLst/>
                <a:latin typeface="Courier New"/>
                <a:ea typeface="ＭＳ 明朝"/>
                <a:cs typeface="Times New Roman"/>
              </a:rPr>
              <a:t>; ?&gt;"&gt;</a:t>
            </a:r>
            <a:endParaRPr lang="en-US" sz="1050" dirty="0">
              <a:effectLst/>
              <a:ea typeface="ＭＳ 明朝"/>
              <a:cs typeface="Times New Roman"/>
            </a:endParaRPr>
          </a:p>
          <a:p>
            <a:pPr marL="0" marR="0">
              <a:spcBef>
                <a:spcPts val="0"/>
              </a:spcBef>
              <a:spcAft>
                <a:spcPts val="0"/>
              </a:spcAft>
            </a:pPr>
            <a:r>
              <a:rPr lang="en-US" sz="1050" b="1" dirty="0">
                <a:effectLst/>
                <a:highlight>
                  <a:srgbClr val="FF0000"/>
                </a:highlight>
                <a:latin typeface="Courier New"/>
                <a:ea typeface="ＭＳ 明朝"/>
                <a:cs typeface="Times New Roman"/>
              </a:rPr>
              <a:t>14 - </a:t>
            </a:r>
            <a:r>
              <a:rPr lang="en-US" sz="1050" b="1" dirty="0" smtClean="0">
                <a:effectLst/>
                <a:highlight>
                  <a:srgbClr val="FF0000"/>
                </a:highlight>
                <a:latin typeface="Courier New"/>
                <a:ea typeface="ＭＳ 明朝"/>
                <a:cs typeface="Times New Roman"/>
              </a:rPr>
              <a:t>&lt;</a:t>
            </a:r>
            <a:r>
              <a:rPr lang="en-US" sz="1050" b="1" dirty="0">
                <a:effectLst/>
                <a:highlight>
                  <a:srgbClr val="FF0000"/>
                </a:highlight>
                <a:latin typeface="Courier New"/>
                <a:ea typeface="ＭＳ 明朝"/>
                <a:cs typeface="Times New Roman"/>
              </a:rPr>
              <a:t>span class="navigation-thumbnail" style="</a:t>
            </a:r>
            <a:r>
              <a:rPr lang="en-US" sz="1050" b="1" dirty="0" err="1">
                <a:effectLst/>
                <a:highlight>
                  <a:srgbClr val="FF0000"/>
                </a:highlight>
                <a:latin typeface="Courier New"/>
                <a:ea typeface="ＭＳ 明朝"/>
                <a:cs typeface="Times New Roman"/>
              </a:rPr>
              <a:t>background:url</a:t>
            </a:r>
            <a:r>
              <a:rPr lang="en-US" sz="1050" b="1" dirty="0">
                <a:effectLst/>
                <a:highlight>
                  <a:srgbClr val="FF0000"/>
                </a:highlight>
                <a:latin typeface="Courier New"/>
                <a:ea typeface="ＭＳ 明朝"/>
                <a:cs typeface="Times New Roman"/>
              </a:rPr>
              <a:t>(</a:t>
            </a:r>
            <a:r>
              <a:rPr lang="en-US" sz="1050" b="1" dirty="0">
                <a:solidFill>
                  <a:srgbClr val="3333CC"/>
                </a:solidFill>
                <a:effectLst/>
                <a:highlight>
                  <a:srgbClr val="FF0000"/>
                </a:highlight>
                <a:latin typeface="Courier New"/>
                <a:ea typeface="ＭＳ 明朝"/>
                <a:cs typeface="Times New Roman"/>
              </a:rPr>
              <a:t>&lt;?</a:t>
            </a:r>
            <a:r>
              <a:rPr lang="en-US" sz="1050" b="1" dirty="0" err="1">
                <a:solidFill>
                  <a:srgbClr val="3333CC"/>
                </a:solidFill>
                <a:effectLst/>
                <a:highlight>
                  <a:srgbClr val="FF0000"/>
                </a:highlight>
                <a:latin typeface="Courier New"/>
                <a:ea typeface="ＭＳ 明朝"/>
                <a:cs typeface="Times New Roman"/>
              </a:rPr>
              <a:t>php</a:t>
            </a:r>
            <a:r>
              <a:rPr lang="en-US" sz="1050" b="1" dirty="0">
                <a:solidFill>
                  <a:srgbClr val="3333CC"/>
                </a:solidFill>
                <a:effectLst/>
                <a:highlight>
                  <a:srgbClr val="FF0000"/>
                </a:highlight>
                <a:latin typeface="Courier New"/>
                <a:ea typeface="ＭＳ 明朝"/>
                <a:cs typeface="Times New Roman"/>
              </a:rPr>
              <a:t> echo $slide-&gt;</a:t>
            </a:r>
            <a:r>
              <a:rPr lang="en-US" sz="1050" b="1" dirty="0" err="1">
                <a:solidFill>
                  <a:srgbClr val="3333CC"/>
                </a:solidFill>
                <a:effectLst/>
                <a:highlight>
                  <a:srgbClr val="FF0000"/>
                </a:highlight>
                <a:latin typeface="Courier New"/>
                <a:ea typeface="ＭＳ 明朝"/>
                <a:cs typeface="Times New Roman"/>
              </a:rPr>
              <a:t>thumbnailImage</a:t>
            </a:r>
            <a:r>
              <a:rPr lang="en-US" sz="1050" b="1" dirty="0">
                <a:solidFill>
                  <a:srgbClr val="3333CC"/>
                </a:solidFill>
                <a:effectLst/>
                <a:highlight>
                  <a:srgbClr val="FF0000"/>
                </a:highlight>
                <a:latin typeface="Courier New"/>
                <a:ea typeface="ＭＳ 明朝"/>
                <a:cs typeface="Times New Roman"/>
              </a:rPr>
              <a:t>; ?&gt;</a:t>
            </a:r>
            <a:r>
              <a:rPr lang="en-US" sz="1050" b="1" dirty="0">
                <a:effectLst/>
                <a:highlight>
                  <a:srgbClr val="FF0000"/>
                </a:highlight>
                <a:latin typeface="Courier New"/>
                <a:ea typeface="ＭＳ 明朝"/>
                <a:cs typeface="Times New Roman"/>
              </a:rPr>
              <a:t>) no-repeat;"&gt;&amp;</a:t>
            </a:r>
            <a:r>
              <a:rPr lang="en-US" sz="1050" b="1" dirty="0" err="1">
                <a:effectLst/>
                <a:highlight>
                  <a:srgbClr val="FF0000"/>
                </a:highlight>
                <a:latin typeface="Courier New"/>
                <a:ea typeface="ＭＳ 明朝"/>
                <a:cs typeface="Times New Roman"/>
              </a:rPr>
              <a:t>nbsp</a:t>
            </a:r>
            <a:r>
              <a:rPr lang="en-US" sz="1050" b="1" dirty="0">
                <a:effectLst/>
                <a:highlight>
                  <a:srgbClr val="FF0000"/>
                </a:highlight>
                <a:latin typeface="Courier New"/>
                <a:ea typeface="ＭＳ 明朝"/>
                <a:cs typeface="Times New Roman"/>
              </a:rPr>
              <a:t>;&lt;/span&gt;</a:t>
            </a:r>
            <a:endParaRPr lang="en-US" sz="1050" dirty="0">
              <a:effectLst/>
              <a:ea typeface="ＭＳ 明朝"/>
              <a:cs typeface="Times New Roman"/>
            </a:endParaRPr>
          </a:p>
          <a:p>
            <a:pPr marL="0" marR="0">
              <a:spcBef>
                <a:spcPts val="0"/>
              </a:spcBef>
              <a:spcAft>
                <a:spcPts val="0"/>
              </a:spcAft>
            </a:pPr>
            <a:r>
              <a:rPr lang="en-US" sz="1050" b="1" dirty="0">
                <a:effectLst/>
                <a:highlight>
                  <a:srgbClr val="00FF00"/>
                </a:highlight>
                <a:latin typeface="Courier New"/>
                <a:ea typeface="ＭＳ 明朝"/>
                <a:cs typeface="Times New Roman"/>
              </a:rPr>
              <a:t>15 + </a:t>
            </a:r>
            <a:r>
              <a:rPr lang="en-US" sz="1050" b="1" dirty="0" smtClean="0">
                <a:effectLst/>
                <a:highlight>
                  <a:srgbClr val="00FF00"/>
                </a:highlight>
                <a:latin typeface="Courier New"/>
                <a:ea typeface="ＭＳ 明朝"/>
                <a:cs typeface="Times New Roman"/>
              </a:rPr>
              <a:t>&lt;</a:t>
            </a:r>
            <a:r>
              <a:rPr lang="en-US" sz="1050" b="1" dirty="0">
                <a:effectLst/>
                <a:highlight>
                  <a:srgbClr val="00FF00"/>
                </a:highlight>
                <a:latin typeface="Courier New"/>
                <a:ea typeface="ＭＳ 明朝"/>
                <a:cs typeface="Times New Roman"/>
              </a:rPr>
              <a:t>span class="navigation-</a:t>
            </a:r>
            <a:r>
              <a:rPr lang="en-US" sz="1050" b="1" dirty="0" err="1">
                <a:effectLst/>
                <a:highlight>
                  <a:srgbClr val="00FF00"/>
                </a:highlight>
                <a:latin typeface="Courier New"/>
                <a:ea typeface="ＭＳ 明朝"/>
                <a:cs typeface="Times New Roman"/>
              </a:rPr>
              <a:t>thumbnail"style</a:t>
            </a:r>
            <a:r>
              <a:rPr lang="en-US" sz="1050" b="1" dirty="0">
                <a:effectLst/>
                <a:highlight>
                  <a:srgbClr val="00FF00"/>
                </a:highlight>
                <a:latin typeface="Courier New"/>
                <a:ea typeface="ＭＳ 明朝"/>
                <a:cs typeface="Times New Roman"/>
              </a:rPr>
              <a:t>="</a:t>
            </a:r>
            <a:r>
              <a:rPr lang="en-US" sz="1050" b="1" dirty="0" err="1">
                <a:effectLst/>
                <a:highlight>
                  <a:srgbClr val="00FF00"/>
                </a:highlight>
                <a:latin typeface="Courier New"/>
                <a:ea typeface="ＭＳ 明朝"/>
                <a:cs typeface="Times New Roman"/>
              </a:rPr>
              <a:t>background:url</a:t>
            </a:r>
            <a:r>
              <a:rPr lang="en-US" sz="1050" b="1" dirty="0">
                <a:effectLst/>
                <a:highlight>
                  <a:srgbClr val="00FF00"/>
                </a:highlight>
                <a:latin typeface="Courier New"/>
                <a:ea typeface="ＭＳ 明朝"/>
                <a:cs typeface="Times New Roman"/>
              </a:rPr>
              <a:t>(</a:t>
            </a:r>
            <a:r>
              <a:rPr lang="en-US" sz="1050" b="1" dirty="0">
                <a:solidFill>
                  <a:srgbClr val="008000"/>
                </a:solidFill>
                <a:effectLst/>
                <a:highlight>
                  <a:srgbClr val="00FF00"/>
                </a:highlight>
                <a:latin typeface="Courier New"/>
                <a:ea typeface="ＭＳ 明朝"/>
                <a:cs typeface="Times New Roman"/>
              </a:rPr>
              <a:t>media/system/images/</a:t>
            </a:r>
            <a:r>
              <a:rPr lang="en-US" sz="1050" b="1" dirty="0" err="1">
                <a:solidFill>
                  <a:srgbClr val="008000"/>
                </a:solidFill>
                <a:effectLst/>
                <a:highlight>
                  <a:srgbClr val="00FF00"/>
                </a:highlight>
                <a:latin typeface="Courier New"/>
                <a:ea typeface="ＭＳ 明朝"/>
                <a:cs typeface="Times New Roman"/>
              </a:rPr>
              <a:t>cc_button.jpg</a:t>
            </a:r>
            <a:r>
              <a:rPr lang="en-US" sz="1050" b="1" dirty="0">
                <a:effectLst/>
                <a:highlight>
                  <a:srgbClr val="00FF00"/>
                </a:highlight>
                <a:latin typeface="Courier New"/>
                <a:ea typeface="ＭＳ 明朝"/>
                <a:cs typeface="Times New Roman"/>
              </a:rPr>
              <a:t>) no-repeat;"&gt;&amp;</a:t>
            </a:r>
            <a:r>
              <a:rPr lang="en-US" sz="1050" b="1" dirty="0" err="1">
                <a:effectLst/>
                <a:highlight>
                  <a:srgbClr val="00FF00"/>
                </a:highlight>
                <a:latin typeface="Courier New"/>
                <a:ea typeface="ＭＳ 明朝"/>
                <a:cs typeface="Times New Roman"/>
              </a:rPr>
              <a:t>nbsp</a:t>
            </a:r>
            <a:r>
              <a:rPr lang="en-US" sz="1050" b="1" dirty="0">
                <a:effectLst/>
                <a:highlight>
                  <a:srgbClr val="00FF00"/>
                </a:highlight>
                <a:latin typeface="Courier New"/>
                <a:ea typeface="ＭＳ 明朝"/>
                <a:cs typeface="Times New Roman"/>
              </a:rPr>
              <a:t>;&lt;/span&gt;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16   </a:t>
            </a:r>
            <a:r>
              <a:rPr lang="en-US" sz="1050" b="1" dirty="0" smtClean="0">
                <a:effectLst/>
                <a:latin typeface="Courier New"/>
                <a:ea typeface="ＭＳ 明朝"/>
                <a:cs typeface="Times New Roman"/>
              </a:rPr>
              <a:t>&lt;</a:t>
            </a:r>
            <a:r>
              <a:rPr lang="en-US" sz="1050" b="1" dirty="0">
                <a:effectLst/>
                <a:latin typeface="Courier New"/>
                <a:ea typeface="ＭＳ 明朝"/>
                <a:cs typeface="Times New Roman"/>
              </a:rPr>
              <a:t>span class="navigation-info"&gt;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17     </a:t>
            </a:r>
            <a:r>
              <a:rPr lang="en-US" sz="1050" b="1" dirty="0" smtClean="0">
                <a:effectLst/>
                <a:latin typeface="Courier New"/>
                <a:ea typeface="ＭＳ 明朝"/>
                <a:cs typeface="Times New Roman"/>
              </a:rPr>
              <a:t>&lt;</a:t>
            </a:r>
            <a:r>
              <a:rPr lang="en-US" sz="1050" b="1" dirty="0">
                <a:effectLst/>
                <a:latin typeface="Courier New"/>
                <a:ea typeface="ＭＳ 明朝"/>
                <a:cs typeface="Times New Roman"/>
              </a:rPr>
              <a: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if($slide-&gt;</a:t>
            </a:r>
            <a:r>
              <a:rPr lang="en-US" sz="1050" b="1" dirty="0" err="1">
                <a:effectLst/>
                <a:latin typeface="Courier New"/>
                <a:ea typeface="ＭＳ 明朝"/>
                <a:cs typeface="Times New Roman"/>
              </a:rPr>
              <a:t>params</a:t>
            </a:r>
            <a:r>
              <a:rPr lang="en-US" sz="1050" b="1" dirty="0">
                <a:effectLst/>
                <a:latin typeface="Courier New"/>
                <a:ea typeface="ＭＳ 明朝"/>
                <a:cs typeface="Times New Roman"/>
              </a:rPr>
              <a:t>-&gt;get('title')): ?&gt;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28   </a:t>
            </a:r>
            <a:r>
              <a:rPr lang="en-US" sz="1050" b="1" dirty="0" smtClean="0">
                <a:effectLst/>
                <a:latin typeface="Courier New"/>
                <a:ea typeface="ＭＳ 明朝"/>
                <a:cs typeface="Times New Roman"/>
              </a:rPr>
              <a:t>&lt;</a:t>
            </a:r>
            <a:r>
              <a:rPr lang="en-US" sz="1050" b="1" dirty="0">
                <a:effectLst/>
                <a:latin typeface="Courier New"/>
                <a:ea typeface="ＭＳ 明朝"/>
                <a:cs typeface="Times New Roman"/>
              </a:rPr>
              <a:t>span class="navigation-title"&gt;&lt;?</a:t>
            </a:r>
            <a:r>
              <a:rPr lang="en-US" sz="1050" b="1" dirty="0" err="1">
                <a:effectLst/>
                <a:latin typeface="Courier New"/>
                <a:ea typeface="ＭＳ 明朝"/>
                <a:cs typeface="Times New Roman"/>
              </a:rPr>
              <a:t>php</a:t>
            </a:r>
            <a:r>
              <a:rPr lang="en-US" sz="1050" b="1" dirty="0">
                <a:effectLst/>
                <a:latin typeface="Courier New"/>
                <a:ea typeface="ＭＳ 明朝"/>
                <a:cs typeface="Times New Roman"/>
              </a:rPr>
              <a:t> echo $slide-&gt;title; ?&gt;&lt;/span&gt;</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 </a:t>
            </a:r>
            <a:endParaRPr lang="en-US" sz="1050" dirty="0">
              <a:effectLst/>
              <a:ea typeface="ＭＳ 明朝"/>
              <a:cs typeface="Times New Roman"/>
            </a:endParaRPr>
          </a:p>
          <a:p>
            <a:pPr marL="0" marR="0">
              <a:spcBef>
                <a:spcPts val="0"/>
              </a:spcBef>
              <a:spcAft>
                <a:spcPts val="0"/>
              </a:spcAft>
            </a:pPr>
            <a:r>
              <a:rPr lang="en-US" sz="1050" b="1" dirty="0">
                <a:effectLst/>
                <a:latin typeface="Courier New"/>
                <a:ea typeface="ＭＳ 明朝"/>
                <a:cs typeface="Times New Roman"/>
              </a:rPr>
              <a:t> </a:t>
            </a:r>
            <a:endParaRPr lang="en-US" sz="1050" dirty="0">
              <a:effectLst/>
              <a:ea typeface="ＭＳ 明朝"/>
              <a:cs typeface="Times New Roman"/>
            </a:endParaRPr>
          </a:p>
        </p:txBody>
      </p:sp>
      <p:sp>
        <p:nvSpPr>
          <p:cNvPr id="10" name="Text Box 2"/>
          <p:cNvSpPr txBox="1"/>
          <p:nvPr/>
        </p:nvSpPr>
        <p:spPr>
          <a:xfrm>
            <a:off x="139700" y="1371600"/>
            <a:ext cx="8813800" cy="800100"/>
          </a:xfrm>
          <a:prstGeom prst="rect">
            <a:avLst/>
          </a:prstGeom>
          <a:solidFill>
            <a:schemeClr val="bg1"/>
          </a:solidFill>
          <a:ln w="12700">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0" bIns="0" numCol="1" spcCol="0" rtlCol="0" fromWordArt="0" anchor="t" anchorCtr="0" forceAA="0" compatLnSpc="1">
            <a:prstTxWarp prst="textNoShape">
              <a:avLst/>
            </a:prstTxWarp>
            <a:noAutofit/>
          </a:bodyPr>
          <a:lstStyle/>
          <a:p>
            <a:pPr marL="0" marR="0">
              <a:spcBef>
                <a:spcPts val="0"/>
              </a:spcBef>
              <a:spcAft>
                <a:spcPts val="0"/>
              </a:spcAft>
            </a:pPr>
            <a:r>
              <a:rPr lang="en-US" b="1" dirty="0" smtClean="0">
                <a:effectLst/>
                <a:latin typeface="Courier New"/>
                <a:ea typeface="ＭＳ 明朝"/>
                <a:cs typeface="Times New Roman"/>
              </a:rPr>
              <a:t>1   </a:t>
            </a:r>
            <a:r>
              <a:rPr lang="en-US" b="1" dirty="0" err="1" smtClean="0">
                <a:effectLst/>
                <a:latin typeface="Courier New"/>
                <a:ea typeface="ＭＳ 明朝"/>
                <a:cs typeface="Times New Roman"/>
              </a:rPr>
              <a:t>Var</a:t>
            </a:r>
            <a:r>
              <a:rPr lang="en-US" b="1" dirty="0" smtClean="0">
                <a:effectLst/>
                <a:latin typeface="Courier New"/>
                <a:ea typeface="ＭＳ 明朝"/>
                <a:cs typeface="Times New Roman"/>
              </a:rPr>
              <a:t> </a:t>
            </a:r>
            <a:r>
              <a:rPr lang="en-US" b="1" dirty="0" err="1" smtClean="0">
                <a:effectLst/>
                <a:latin typeface="Courier New"/>
                <a:ea typeface="ＭＳ 明朝"/>
                <a:cs typeface="Times New Roman"/>
              </a:rPr>
              <a:t>img</a:t>
            </a:r>
            <a:r>
              <a:rPr lang="en-US" b="1" dirty="0" smtClean="0">
                <a:effectLst/>
                <a:latin typeface="Courier New"/>
                <a:ea typeface="ＭＳ 明朝"/>
                <a:cs typeface="Times New Roman"/>
              </a:rPr>
              <a:t> = new Image();</a:t>
            </a:r>
            <a:endParaRPr lang="en-US" dirty="0">
              <a:effectLst/>
              <a:ea typeface="ＭＳ 明朝"/>
              <a:cs typeface="Times New Roman"/>
            </a:endParaRPr>
          </a:p>
          <a:p>
            <a:r>
              <a:rPr lang="en-US" b="1" dirty="0">
                <a:effectLst/>
                <a:latin typeface="Courier New"/>
                <a:ea typeface="ＭＳ 明朝"/>
                <a:cs typeface="Times New Roman"/>
              </a:rPr>
              <a:t>2   </a:t>
            </a:r>
            <a:r>
              <a:rPr lang="en-US" b="1" dirty="0" smtClean="0">
                <a:effectLst/>
                <a:latin typeface="Courier New"/>
                <a:ea typeface="ＭＳ 明朝"/>
                <a:cs typeface="Times New Roman"/>
              </a:rPr>
              <a:t> </a:t>
            </a:r>
            <a:r>
              <a:rPr lang="en-US" b="1" dirty="0" err="1" smtClean="0">
                <a:effectLst/>
                <a:latin typeface="Courier New"/>
                <a:ea typeface="ＭＳ 明朝"/>
                <a:cs typeface="Times New Roman"/>
              </a:rPr>
              <a:t>img.src</a:t>
            </a:r>
            <a:r>
              <a:rPr lang="en-US" b="1" dirty="0" smtClean="0">
                <a:effectLst/>
                <a:latin typeface="Courier New"/>
                <a:ea typeface="ＭＳ 明朝"/>
                <a:cs typeface="Times New Roman"/>
              </a:rPr>
              <a:t> = “” //Code resolving to empty</a:t>
            </a:r>
            <a:endParaRPr lang="en-US" b="1" dirty="0">
              <a:latin typeface="Courier New"/>
              <a:ea typeface="ＭＳ 明朝"/>
              <a:cs typeface="Times New Roman"/>
            </a:endParaRPr>
          </a:p>
        </p:txBody>
      </p:sp>
      <p:sp>
        <p:nvSpPr>
          <p:cNvPr id="2" name="Title 1"/>
          <p:cNvSpPr>
            <a:spLocks noGrp="1"/>
          </p:cNvSpPr>
          <p:nvPr>
            <p:ph type="title"/>
          </p:nvPr>
        </p:nvSpPr>
        <p:spPr/>
        <p:txBody>
          <a:bodyPr/>
          <a:lstStyle/>
          <a:p>
            <a:r>
              <a:rPr lang="en-US" dirty="0"/>
              <a:t>Root Causes of Duplicated Web Requests</a:t>
            </a:r>
          </a:p>
        </p:txBody>
      </p:sp>
      <p:sp>
        <p:nvSpPr>
          <p:cNvPr id="3" name="Content Placeholder 2"/>
          <p:cNvSpPr>
            <a:spLocks noGrp="1"/>
          </p:cNvSpPr>
          <p:nvPr>
            <p:ph idx="1"/>
          </p:nvPr>
        </p:nvSpPr>
        <p:spPr/>
        <p:txBody>
          <a:bodyPr/>
          <a:lstStyle/>
          <a:p>
            <a:r>
              <a:rPr lang="en-US" i="1" dirty="0"/>
              <a:t>Missing </a:t>
            </a:r>
            <a:r>
              <a:rPr lang="en-US" i="1" dirty="0" smtClean="0"/>
              <a:t>resource </a:t>
            </a:r>
            <a:r>
              <a:rPr lang="en-US" i="1" dirty="0"/>
              <a:t>c</a:t>
            </a:r>
            <a:r>
              <a:rPr lang="en-US" i="1" dirty="0" smtClean="0"/>
              <a:t>ause</a:t>
            </a:r>
          </a:p>
          <a:p>
            <a:endParaRPr lang="en-US" i="1" dirty="0"/>
          </a:p>
          <a:p>
            <a:endParaRPr lang="en-US" i="1" dirty="0" smtClean="0"/>
          </a:p>
          <a:p>
            <a:endParaRPr lang="en-US" i="1" dirty="0"/>
          </a:p>
          <a:p>
            <a:endParaRPr lang="en-US" i="1" dirty="0" smtClean="0"/>
          </a:p>
          <a:p>
            <a:endParaRPr lang="en-US" i="1" dirty="0" smtClean="0"/>
          </a:p>
          <a:p>
            <a:endParaRPr lang="en-US" i="1" dirty="0" smtClean="0"/>
          </a:p>
          <a:p>
            <a:endParaRPr lang="en-US" i="1" dirty="0"/>
          </a:p>
          <a:p>
            <a:r>
              <a:rPr lang="en-US" i="1" dirty="0" smtClean="0"/>
              <a:t>Manifestation in</a:t>
            </a:r>
          </a:p>
          <a:p>
            <a:pPr marL="0" indent="0">
              <a:buNone/>
            </a:pPr>
            <a:r>
              <a:rPr lang="en-US" i="1" dirty="0"/>
              <a:t>b</a:t>
            </a:r>
            <a:r>
              <a:rPr lang="en-US" i="1" dirty="0" smtClean="0"/>
              <a:t>rowser</a:t>
            </a:r>
            <a:endParaRPr lang="en-US" i="1" dirty="0"/>
          </a:p>
          <a:p>
            <a:endParaRPr lang="en-US" dirty="0"/>
          </a:p>
          <a:p>
            <a:endParaRPr lang="en-US" dirty="0"/>
          </a:p>
        </p:txBody>
      </p:sp>
      <p:grpSp>
        <p:nvGrpSpPr>
          <p:cNvPr id="5" name="Group 4"/>
          <p:cNvGrpSpPr/>
          <p:nvPr/>
        </p:nvGrpSpPr>
        <p:grpSpPr>
          <a:xfrm>
            <a:off x="1930400" y="2012950"/>
            <a:ext cx="6248400" cy="1936750"/>
            <a:chOff x="1930400" y="2012950"/>
            <a:chExt cx="6248400" cy="1936750"/>
          </a:xfrm>
        </p:grpSpPr>
        <p:sp>
          <p:nvSpPr>
            <p:cNvPr id="4" name="Rounded Rectangle 3"/>
            <p:cNvSpPr/>
            <p:nvPr/>
          </p:nvSpPr>
          <p:spPr bwMode="auto">
            <a:xfrm>
              <a:off x="5168900" y="3771900"/>
              <a:ext cx="3009900" cy="1778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ounded Rectangle 7"/>
            <p:cNvSpPr/>
            <p:nvPr/>
          </p:nvSpPr>
          <p:spPr bwMode="auto">
            <a:xfrm>
              <a:off x="1930400" y="2165350"/>
              <a:ext cx="2565400" cy="1778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2" name="Rounded Rectangle 11"/>
            <p:cNvSpPr/>
            <p:nvPr/>
          </p:nvSpPr>
          <p:spPr bwMode="auto">
            <a:xfrm>
              <a:off x="3022600" y="2012950"/>
              <a:ext cx="2565400" cy="14605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16" name="Group 15"/>
          <p:cNvGrpSpPr/>
          <p:nvPr/>
        </p:nvGrpSpPr>
        <p:grpSpPr>
          <a:xfrm>
            <a:off x="1892300" y="2489200"/>
            <a:ext cx="5880100" cy="1778000"/>
            <a:chOff x="1892300" y="2489200"/>
            <a:chExt cx="5880100" cy="1778000"/>
          </a:xfrm>
        </p:grpSpPr>
        <p:cxnSp>
          <p:nvCxnSpPr>
            <p:cNvPr id="13" name="Straight Connector 12"/>
            <p:cNvCxnSpPr/>
            <p:nvPr/>
          </p:nvCxnSpPr>
          <p:spPr bwMode="auto">
            <a:xfrm>
              <a:off x="3028950" y="2489200"/>
              <a:ext cx="2654300" cy="6350"/>
            </a:xfrm>
            <a:prstGeom prst="line">
              <a:avLst/>
            </a:prstGeom>
            <a:noFill/>
            <a:ln w="381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892300" y="2660650"/>
              <a:ext cx="2654300" cy="6350"/>
            </a:xfrm>
            <a:prstGeom prst="line">
              <a:avLst/>
            </a:prstGeom>
            <a:noFill/>
            <a:ln w="381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118100" y="4260850"/>
              <a:ext cx="2654300" cy="6350"/>
            </a:xfrm>
            <a:prstGeom prst="line">
              <a:avLst/>
            </a:prstGeom>
            <a:noFill/>
            <a:ln w="38100" cap="flat" cmpd="sng" algn="ctr">
              <a:solidFill>
                <a:schemeClr val="tx1"/>
              </a:solidFill>
              <a:prstDash val="solid"/>
              <a:round/>
              <a:headEnd type="none" w="med" len="med"/>
              <a:tailEnd type="none" w="med" len="med"/>
            </a:ln>
            <a:effectLst/>
          </p:spPr>
        </p:cxnSp>
      </p:gr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302000" y="2794000"/>
            <a:ext cx="5651500" cy="3479799"/>
          </a:xfrm>
          <a:prstGeom prst="rect">
            <a:avLst/>
          </a:prstGeom>
        </p:spPr>
      </p:pic>
    </p:spTree>
    <p:extLst>
      <p:ext uri="{BB962C8B-B14F-4D97-AF65-F5344CB8AC3E}">
        <p14:creationId xmlns:p14="http://schemas.microsoft.com/office/powerpoint/2010/main" val="2223267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Causes of Duplicated Web Requests</a:t>
            </a:r>
          </a:p>
        </p:txBody>
      </p:sp>
      <p:sp>
        <p:nvSpPr>
          <p:cNvPr id="3" name="Content Placeholder 2"/>
          <p:cNvSpPr>
            <a:spLocks noGrp="1"/>
          </p:cNvSpPr>
          <p:nvPr>
            <p:ph idx="1"/>
          </p:nvPr>
        </p:nvSpPr>
        <p:spPr/>
        <p:txBody>
          <a:bodyPr/>
          <a:lstStyle/>
          <a:p>
            <a:r>
              <a:rPr lang="en-US" i="1" dirty="0"/>
              <a:t>Duplicate Script Cause</a:t>
            </a:r>
          </a:p>
          <a:p>
            <a:endParaRPr lang="en-US" dirty="0" smtClean="0"/>
          </a:p>
          <a:p>
            <a:endParaRPr lang="en-US" dirty="0"/>
          </a:p>
          <a:p>
            <a:endParaRPr lang="en-US" dirty="0" smtClean="0"/>
          </a:p>
          <a:p>
            <a:r>
              <a:rPr lang="en-US" i="1" dirty="0" smtClean="0"/>
              <a:t>Manifestation in Browser</a:t>
            </a:r>
          </a:p>
          <a:p>
            <a:pPr lvl="1"/>
            <a:r>
              <a:rPr lang="en-US" dirty="0" smtClean="0"/>
              <a:t>None</a:t>
            </a:r>
          </a:p>
          <a:p>
            <a:pPr lvl="1"/>
            <a:endParaRPr lang="en-US" i="1" dirty="0"/>
          </a:p>
          <a:p>
            <a:endParaRPr lang="en-US" dirty="0"/>
          </a:p>
        </p:txBody>
      </p:sp>
      <p:sp>
        <p:nvSpPr>
          <p:cNvPr id="4" name="TextBox 3"/>
          <p:cNvSpPr txBox="1"/>
          <p:nvPr/>
        </p:nvSpPr>
        <p:spPr>
          <a:xfrm>
            <a:off x="254000" y="1600200"/>
            <a:ext cx="8661400" cy="830997"/>
          </a:xfrm>
          <a:prstGeom prst="rect">
            <a:avLst/>
          </a:prstGeom>
          <a:noFill/>
          <a:ln>
            <a:solidFill>
              <a:schemeClr val="tx1"/>
            </a:solidFill>
          </a:ln>
        </p:spPr>
        <p:txBody>
          <a:bodyPr wrap="square" rtlCol="0">
            <a:spAutoFit/>
          </a:bodyPr>
          <a:lstStyle/>
          <a:p>
            <a:r>
              <a:rPr lang="en-US" b="1" dirty="0" smtClean="0">
                <a:solidFill>
                  <a:schemeClr val="dk1"/>
                </a:solidFill>
                <a:latin typeface="Courier New"/>
                <a:ea typeface="ＭＳ 明朝"/>
                <a:cs typeface="Times New Roman"/>
              </a:rPr>
              <a:t>1 &lt;</a:t>
            </a:r>
            <a:r>
              <a:rPr lang="en-US" b="1" dirty="0">
                <a:solidFill>
                  <a:schemeClr val="dk1"/>
                </a:solidFill>
                <a:latin typeface="Courier New"/>
                <a:ea typeface="ＭＳ 明朝"/>
                <a:cs typeface="Times New Roman"/>
              </a:rPr>
              <a:t>script </a:t>
            </a:r>
            <a:r>
              <a:rPr lang="en-US" b="1" dirty="0" err="1">
                <a:solidFill>
                  <a:schemeClr val="dk1"/>
                </a:solidFill>
                <a:latin typeface="Courier New"/>
                <a:ea typeface="ＭＳ 明朝"/>
                <a:cs typeface="Times New Roman"/>
              </a:rPr>
              <a:t>src</a:t>
            </a:r>
            <a:r>
              <a:rPr lang="en-US" b="1" dirty="0" smtClean="0">
                <a:solidFill>
                  <a:schemeClr val="dk1"/>
                </a:solidFill>
                <a:latin typeface="Courier New"/>
                <a:ea typeface="ＭＳ 明朝"/>
                <a:cs typeface="Times New Roman"/>
              </a:rPr>
              <a:t>="</a:t>
            </a:r>
            <a:r>
              <a:rPr lang="en-US" b="1" dirty="0" err="1" smtClean="0">
                <a:solidFill>
                  <a:schemeClr val="dk1"/>
                </a:solidFill>
                <a:latin typeface="Courier New"/>
                <a:ea typeface="ＭＳ 明朝"/>
                <a:cs typeface="Times New Roman"/>
              </a:rPr>
              <a:t>B.js</a:t>
            </a:r>
            <a:r>
              <a:rPr lang="en-US" b="1" dirty="0">
                <a:solidFill>
                  <a:schemeClr val="dk1"/>
                </a:solidFill>
                <a:latin typeface="Courier New"/>
                <a:ea typeface="ＭＳ 明朝"/>
                <a:cs typeface="Times New Roman"/>
              </a:rPr>
              <a:t>"&gt;&lt;/script&gt;</a:t>
            </a:r>
          </a:p>
          <a:p>
            <a:r>
              <a:rPr lang="en-US" b="1" dirty="0" smtClean="0">
                <a:solidFill>
                  <a:schemeClr val="dk1"/>
                </a:solidFill>
                <a:latin typeface="Courier New"/>
                <a:ea typeface="ＭＳ 明朝"/>
                <a:cs typeface="Times New Roman"/>
              </a:rPr>
              <a:t>2 &lt;</a:t>
            </a:r>
            <a:r>
              <a:rPr lang="en-US" b="1" dirty="0">
                <a:solidFill>
                  <a:schemeClr val="dk1"/>
                </a:solidFill>
                <a:latin typeface="Courier New"/>
                <a:ea typeface="ＭＳ 明朝"/>
                <a:cs typeface="Times New Roman"/>
              </a:rPr>
              <a:t>script </a:t>
            </a:r>
            <a:r>
              <a:rPr lang="en-US" b="1" dirty="0" err="1">
                <a:solidFill>
                  <a:schemeClr val="dk1"/>
                </a:solidFill>
                <a:latin typeface="Courier New"/>
                <a:ea typeface="ＭＳ 明朝"/>
                <a:cs typeface="Times New Roman"/>
              </a:rPr>
              <a:t>src</a:t>
            </a:r>
            <a:r>
              <a:rPr lang="en-US" b="1" dirty="0" smtClean="0">
                <a:solidFill>
                  <a:schemeClr val="dk1"/>
                </a:solidFill>
                <a:latin typeface="Courier New"/>
                <a:ea typeface="ＭＳ 明朝"/>
                <a:cs typeface="Times New Roman"/>
              </a:rPr>
              <a:t>="</a:t>
            </a:r>
            <a:r>
              <a:rPr lang="en-US" b="1" dirty="0" err="1" smtClean="0">
                <a:solidFill>
                  <a:schemeClr val="dk1"/>
                </a:solidFill>
                <a:latin typeface="Courier New"/>
                <a:ea typeface="ＭＳ 明朝"/>
                <a:cs typeface="Times New Roman"/>
              </a:rPr>
              <a:t>B.js</a:t>
            </a:r>
            <a:r>
              <a:rPr lang="en-US" b="1" dirty="0">
                <a:solidFill>
                  <a:schemeClr val="dk1"/>
                </a:solidFill>
                <a:latin typeface="Courier New"/>
                <a:ea typeface="ＭＳ 明朝"/>
                <a:cs typeface="Times New Roman"/>
              </a:rPr>
              <a:t>"&gt;&lt;/script&gt;</a:t>
            </a:r>
          </a:p>
        </p:txBody>
      </p:sp>
    </p:spTree>
    <p:extLst>
      <p:ext uri="{BB962C8B-B14F-4D97-AF65-F5344CB8AC3E}">
        <p14:creationId xmlns:p14="http://schemas.microsoft.com/office/powerpoint/2010/main" val="40880113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 and Design Goals	</a:t>
            </a:r>
            <a:endParaRPr lang="en-US" dirty="0"/>
          </a:p>
        </p:txBody>
      </p:sp>
      <p:sp>
        <p:nvSpPr>
          <p:cNvPr id="3" name="Content Placeholder 2"/>
          <p:cNvSpPr>
            <a:spLocks noGrp="1"/>
          </p:cNvSpPr>
          <p:nvPr>
            <p:ph idx="1"/>
          </p:nvPr>
        </p:nvSpPr>
        <p:spPr/>
        <p:txBody>
          <a:bodyPr/>
          <a:lstStyle/>
          <a:p>
            <a:r>
              <a:rPr lang="en-US" dirty="0" smtClean="0"/>
              <a:t>How to automatically detect duplicated web-requests ?</a:t>
            </a:r>
          </a:p>
          <a:p>
            <a:r>
              <a:rPr lang="en-US" dirty="0" smtClean="0"/>
              <a:t>Design goals</a:t>
            </a:r>
          </a:p>
          <a:p>
            <a:pPr lvl="1"/>
            <a:r>
              <a:rPr lang="en-US" dirty="0" smtClean="0"/>
              <a:t>Low overhead</a:t>
            </a:r>
          </a:p>
          <a:p>
            <a:pPr lvl="1"/>
            <a:r>
              <a:rPr lang="en-US" dirty="0" smtClean="0"/>
              <a:t>Low false-positive</a:t>
            </a:r>
          </a:p>
          <a:p>
            <a:pPr lvl="1"/>
            <a:r>
              <a:rPr lang="en-US" dirty="0" smtClean="0"/>
              <a:t>High detection accuracy</a:t>
            </a:r>
          </a:p>
          <a:p>
            <a:pPr lvl="1"/>
            <a:r>
              <a:rPr lang="en-US" dirty="0" smtClean="0"/>
              <a:t>General purpose solution</a:t>
            </a:r>
          </a:p>
          <a:p>
            <a:pPr lvl="1"/>
            <a:r>
              <a:rPr lang="en-US" dirty="0" smtClean="0"/>
              <a:t>Scope for diagnosis</a:t>
            </a:r>
          </a:p>
          <a:p>
            <a:pPr lvl="1"/>
            <a:endParaRPr lang="en-US" dirty="0" smtClean="0"/>
          </a:p>
          <a:p>
            <a:pPr lvl="1"/>
            <a:endParaRPr lang="en-US" dirty="0" smtClean="0"/>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7988929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Griffin’s High-level Detection Scheme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3655308"/>
              </p:ext>
            </p:extLst>
          </p:nvPr>
        </p:nvGraphicFramePr>
        <p:xfrm>
          <a:off x="209550" y="777875"/>
          <a:ext cx="8737600" cy="201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overview_detect_duplicate.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800" y="1752600"/>
            <a:ext cx="9144000" cy="5978769"/>
          </a:xfrm>
          <a:prstGeom prst="rect">
            <a:avLst/>
          </a:prstGeom>
        </p:spPr>
      </p:pic>
    </p:spTree>
    <p:extLst>
      <p:ext uri="{BB962C8B-B14F-4D97-AF65-F5344CB8AC3E}">
        <p14:creationId xmlns:p14="http://schemas.microsoft.com/office/powerpoint/2010/main" val="3320452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209675" y="2589525"/>
            <a:ext cx="6664325" cy="3698860"/>
          </a:xfrm>
          <a:prstGeom prst="rect">
            <a:avLst/>
          </a:prstGeom>
        </p:spPr>
      </p:pic>
      <p:pic>
        <p:nvPicPr>
          <p:cNvPr id="8" name="Picture 7"/>
          <p:cNvPicPr>
            <a:picLocks noChangeAspect="1"/>
          </p:cNvPicPr>
          <p:nvPr/>
        </p:nvPicPr>
        <p:blipFill>
          <a:blip r:embed="rId4"/>
          <a:stretch>
            <a:fillRect/>
          </a:stretch>
        </p:blipFill>
        <p:spPr>
          <a:xfrm>
            <a:off x="873125" y="724349"/>
            <a:ext cx="7416800" cy="1910665"/>
          </a:xfrm>
          <a:prstGeom prst="rect">
            <a:avLst/>
          </a:prstGeom>
        </p:spPr>
      </p:pic>
      <p:sp>
        <p:nvSpPr>
          <p:cNvPr id="7" name="Title 6"/>
          <p:cNvSpPr>
            <a:spLocks noGrp="1"/>
          </p:cNvSpPr>
          <p:nvPr>
            <p:ph type="title"/>
          </p:nvPr>
        </p:nvSpPr>
        <p:spPr>
          <a:xfrm>
            <a:off x="219075" y="217488"/>
            <a:ext cx="8724900" cy="533400"/>
          </a:xfrm>
        </p:spPr>
        <p:txBody>
          <a:bodyPr/>
          <a:lstStyle/>
          <a:p>
            <a:r>
              <a:rPr lang="en-US" dirty="0"/>
              <a:t>Synchronous </a:t>
            </a:r>
            <a:r>
              <a:rPr lang="en-US" dirty="0" smtClean="0"/>
              <a:t>Function Tracing </a:t>
            </a:r>
            <a:r>
              <a:rPr lang="en-US" dirty="0"/>
              <a:t>with </a:t>
            </a:r>
            <a:r>
              <a:rPr lang="en-US" dirty="0" err="1"/>
              <a:t>Systemtap</a:t>
            </a:r>
            <a:endParaRPr lang="en-US" dirty="0"/>
          </a:p>
        </p:txBody>
      </p:sp>
      <p:sp>
        <p:nvSpPr>
          <p:cNvPr id="9" name="TextBox 8"/>
          <p:cNvSpPr txBox="1"/>
          <p:nvPr/>
        </p:nvSpPr>
        <p:spPr>
          <a:xfrm>
            <a:off x="920750" y="2273300"/>
            <a:ext cx="7321550" cy="369332"/>
          </a:xfrm>
          <a:prstGeom prst="rect">
            <a:avLst/>
          </a:prstGeom>
          <a:solidFill>
            <a:schemeClr val="bg1"/>
          </a:solidFill>
          <a:ln w="19050">
            <a:solidFill>
              <a:schemeClr val="tx1"/>
            </a:solidFill>
          </a:ln>
        </p:spPr>
        <p:txBody>
          <a:bodyPr wrap="square" rtlCol="0">
            <a:spAutoFit/>
          </a:bodyPr>
          <a:lstStyle/>
          <a:p>
            <a:pPr algn="ctr"/>
            <a:r>
              <a:rPr lang="en-US" sz="1800" dirty="0" err="1">
                <a:latin typeface="Courier"/>
                <a:cs typeface="Courier"/>
              </a:rPr>
              <a:t>a</a:t>
            </a:r>
            <a:r>
              <a:rPr lang="en-US" sz="1800" dirty="0" err="1" smtClean="0">
                <a:latin typeface="Courier"/>
                <a:cs typeface="Courier"/>
              </a:rPr>
              <a:t>bc.php</a:t>
            </a:r>
            <a:r>
              <a:rPr lang="en-US" sz="1800" dirty="0" smtClean="0"/>
              <a:t> where </a:t>
            </a:r>
            <a:r>
              <a:rPr lang="en-US" sz="1800" dirty="0"/>
              <a:t>a() calls b() and b() calls c()</a:t>
            </a:r>
          </a:p>
        </p:txBody>
      </p:sp>
      <p:sp>
        <p:nvSpPr>
          <p:cNvPr id="11" name="TextBox 10"/>
          <p:cNvSpPr txBox="1"/>
          <p:nvPr/>
        </p:nvSpPr>
        <p:spPr>
          <a:xfrm>
            <a:off x="127000" y="5854700"/>
            <a:ext cx="1282700" cy="369332"/>
          </a:xfrm>
          <a:prstGeom prst="rect">
            <a:avLst/>
          </a:prstGeom>
          <a:noFill/>
        </p:spPr>
        <p:txBody>
          <a:bodyPr wrap="square" rtlCol="0">
            <a:spAutoFit/>
          </a:bodyPr>
          <a:lstStyle/>
          <a:p>
            <a:r>
              <a:rPr lang="en-US" sz="1800" dirty="0" err="1" smtClean="0">
                <a:latin typeface="Courier"/>
                <a:cs typeface="Courier"/>
              </a:rPr>
              <a:t>php.stp</a:t>
            </a:r>
            <a:endParaRPr lang="en-US" sz="1800" dirty="0">
              <a:latin typeface="Courier"/>
              <a:cs typeface="Courier"/>
            </a:endParaRPr>
          </a:p>
        </p:txBody>
      </p:sp>
      <p:grpSp>
        <p:nvGrpSpPr>
          <p:cNvPr id="13" name="Group 12"/>
          <p:cNvGrpSpPr/>
          <p:nvPr/>
        </p:nvGrpSpPr>
        <p:grpSpPr>
          <a:xfrm>
            <a:off x="38100" y="2603500"/>
            <a:ext cx="1270000" cy="830997"/>
            <a:chOff x="38100" y="2603500"/>
            <a:chExt cx="1270000" cy="830997"/>
          </a:xfrm>
        </p:grpSpPr>
        <p:sp>
          <p:nvSpPr>
            <p:cNvPr id="2" name="TextBox 1"/>
            <p:cNvSpPr txBox="1"/>
            <p:nvPr/>
          </p:nvSpPr>
          <p:spPr>
            <a:xfrm>
              <a:off x="38100" y="2603500"/>
              <a:ext cx="902711" cy="830997"/>
            </a:xfrm>
            <a:prstGeom prst="rect">
              <a:avLst/>
            </a:prstGeom>
            <a:noFill/>
          </p:spPr>
          <p:txBody>
            <a:bodyPr wrap="none" rtlCol="0">
              <a:spAutoFit/>
            </a:bodyPr>
            <a:lstStyle/>
            <a:p>
              <a:r>
                <a:rPr lang="en-US" dirty="0" smtClean="0">
                  <a:solidFill>
                    <a:srgbClr val="FF0000"/>
                  </a:solidFill>
                </a:rPr>
                <a:t>Entry</a:t>
              </a:r>
            </a:p>
            <a:p>
              <a:r>
                <a:rPr lang="en-US" dirty="0" smtClean="0">
                  <a:solidFill>
                    <a:srgbClr val="FF0000"/>
                  </a:solidFill>
                </a:rPr>
                <a:t>Probe</a:t>
              </a:r>
              <a:endParaRPr lang="en-US" dirty="0">
                <a:solidFill>
                  <a:srgbClr val="FF0000"/>
                </a:solidFill>
              </a:endParaRPr>
            </a:p>
          </p:txBody>
        </p:sp>
        <p:cxnSp>
          <p:nvCxnSpPr>
            <p:cNvPr id="12" name="Straight Connector 11"/>
            <p:cNvCxnSpPr>
              <a:stCxn id="2" idx="3"/>
            </p:cNvCxnSpPr>
            <p:nvPr/>
          </p:nvCxnSpPr>
          <p:spPr bwMode="auto">
            <a:xfrm>
              <a:off x="940811" y="3018999"/>
              <a:ext cx="367289" cy="3601"/>
            </a:xfrm>
            <a:prstGeom prst="line">
              <a:avLst/>
            </a:prstGeom>
            <a:noFill/>
            <a:ln w="44450" cap="flat" cmpd="sng" algn="ctr">
              <a:solidFill>
                <a:srgbClr val="FF0000"/>
              </a:solidFill>
              <a:prstDash val="solid"/>
              <a:round/>
              <a:headEnd type="none" w="med" len="med"/>
              <a:tailEnd type="stealth" w="med" len="med"/>
            </a:ln>
            <a:effectLst/>
          </p:spPr>
        </p:cxnSp>
      </p:grpSp>
      <p:grpSp>
        <p:nvGrpSpPr>
          <p:cNvPr id="14" name="Group 13"/>
          <p:cNvGrpSpPr/>
          <p:nvPr/>
        </p:nvGrpSpPr>
        <p:grpSpPr>
          <a:xfrm>
            <a:off x="25400" y="4229100"/>
            <a:ext cx="1270000" cy="830997"/>
            <a:chOff x="38100" y="2603500"/>
            <a:chExt cx="1270000" cy="830997"/>
          </a:xfrm>
        </p:grpSpPr>
        <p:sp>
          <p:nvSpPr>
            <p:cNvPr id="15" name="TextBox 14"/>
            <p:cNvSpPr txBox="1"/>
            <p:nvPr/>
          </p:nvSpPr>
          <p:spPr>
            <a:xfrm>
              <a:off x="38100" y="2603500"/>
              <a:ext cx="1022335" cy="830997"/>
            </a:xfrm>
            <a:prstGeom prst="rect">
              <a:avLst/>
            </a:prstGeom>
            <a:noFill/>
          </p:spPr>
          <p:txBody>
            <a:bodyPr wrap="none" rtlCol="0">
              <a:spAutoFit/>
            </a:bodyPr>
            <a:lstStyle/>
            <a:p>
              <a:r>
                <a:rPr lang="en-US" dirty="0" smtClean="0">
                  <a:solidFill>
                    <a:srgbClr val="FF0000"/>
                  </a:solidFill>
                </a:rPr>
                <a:t>Return</a:t>
              </a:r>
            </a:p>
            <a:p>
              <a:r>
                <a:rPr lang="en-US" dirty="0" smtClean="0">
                  <a:solidFill>
                    <a:srgbClr val="FF0000"/>
                  </a:solidFill>
                </a:rPr>
                <a:t>Probe</a:t>
              </a:r>
              <a:endParaRPr lang="en-US" dirty="0">
                <a:solidFill>
                  <a:srgbClr val="FF0000"/>
                </a:solidFill>
              </a:endParaRPr>
            </a:p>
          </p:txBody>
        </p:sp>
        <p:cxnSp>
          <p:nvCxnSpPr>
            <p:cNvPr id="16" name="Straight Connector 15"/>
            <p:cNvCxnSpPr>
              <a:stCxn id="15" idx="3"/>
            </p:cNvCxnSpPr>
            <p:nvPr/>
          </p:nvCxnSpPr>
          <p:spPr bwMode="auto">
            <a:xfrm>
              <a:off x="1060435" y="3018999"/>
              <a:ext cx="247665" cy="3601"/>
            </a:xfrm>
            <a:prstGeom prst="line">
              <a:avLst/>
            </a:prstGeom>
            <a:noFill/>
            <a:ln w="44450" cap="flat" cmpd="sng" algn="ctr">
              <a:solidFill>
                <a:srgbClr val="FF0000"/>
              </a:solidFill>
              <a:prstDash val="solid"/>
              <a:round/>
              <a:headEnd type="none" w="med" len="med"/>
              <a:tailEnd type="stealth" w="med" len="med"/>
            </a:ln>
            <a:effectLst/>
          </p:spPr>
        </p:cxnSp>
      </p:grpSp>
      <p:grpSp>
        <p:nvGrpSpPr>
          <p:cNvPr id="21" name="Group 20"/>
          <p:cNvGrpSpPr/>
          <p:nvPr/>
        </p:nvGrpSpPr>
        <p:grpSpPr>
          <a:xfrm>
            <a:off x="5003800" y="3816350"/>
            <a:ext cx="2082800" cy="1631950"/>
            <a:chOff x="5003800" y="3816350"/>
            <a:chExt cx="2082800" cy="1631950"/>
          </a:xfrm>
        </p:grpSpPr>
        <p:cxnSp>
          <p:nvCxnSpPr>
            <p:cNvPr id="17" name="Straight Connector 16"/>
            <p:cNvCxnSpPr/>
            <p:nvPr/>
          </p:nvCxnSpPr>
          <p:spPr bwMode="auto">
            <a:xfrm>
              <a:off x="5029200" y="3816350"/>
              <a:ext cx="1930400" cy="6350"/>
            </a:xfrm>
            <a:prstGeom prst="line">
              <a:avLst/>
            </a:prstGeom>
            <a:noFill/>
            <a:ln w="254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5003800" y="5441950"/>
              <a:ext cx="2082800" cy="6350"/>
            </a:xfrm>
            <a:prstGeom prst="line">
              <a:avLst/>
            </a:prstGeom>
            <a:noFill/>
            <a:ln w="25400" cap="flat" cmpd="sng" algn="ctr">
              <a:solidFill>
                <a:srgbClr val="FF0000"/>
              </a:solidFill>
              <a:prstDash val="solid"/>
              <a:round/>
              <a:headEnd type="none" w="med" len="med"/>
              <a:tailEnd type="none" w="med" len="med"/>
            </a:ln>
            <a:effectLst/>
          </p:spPr>
        </p:cxnSp>
      </p:grpSp>
      <p:grpSp>
        <p:nvGrpSpPr>
          <p:cNvPr id="18" name="Group 17"/>
          <p:cNvGrpSpPr/>
          <p:nvPr/>
        </p:nvGrpSpPr>
        <p:grpSpPr>
          <a:xfrm>
            <a:off x="4140200" y="2844800"/>
            <a:ext cx="4901307" cy="1200328"/>
            <a:chOff x="-3695700" y="2603500"/>
            <a:chExt cx="4901307" cy="1200328"/>
          </a:xfrm>
        </p:grpSpPr>
        <p:sp>
          <p:nvSpPr>
            <p:cNvPr id="20" name="TextBox 19"/>
            <p:cNvSpPr txBox="1"/>
            <p:nvPr/>
          </p:nvSpPr>
          <p:spPr>
            <a:xfrm>
              <a:off x="38100" y="2603500"/>
              <a:ext cx="1167507" cy="1200328"/>
            </a:xfrm>
            <a:prstGeom prst="rect">
              <a:avLst/>
            </a:prstGeom>
            <a:noFill/>
          </p:spPr>
          <p:txBody>
            <a:bodyPr wrap="none" rtlCol="0">
              <a:spAutoFit/>
            </a:bodyPr>
            <a:lstStyle/>
            <a:p>
              <a:r>
                <a:rPr lang="en-US" dirty="0" smtClean="0">
                  <a:solidFill>
                    <a:srgbClr val="FF0000"/>
                  </a:solidFill>
                </a:rPr>
                <a:t>Which</a:t>
              </a:r>
            </a:p>
            <a:p>
              <a:r>
                <a:rPr lang="en-US" dirty="0">
                  <a:solidFill>
                    <a:srgbClr val="FF0000"/>
                  </a:solidFill>
                </a:rPr>
                <a:t>e</a:t>
              </a:r>
              <a:r>
                <a:rPr lang="en-US" dirty="0" smtClean="0">
                  <a:solidFill>
                    <a:srgbClr val="FF0000"/>
                  </a:solidFill>
                </a:rPr>
                <a:t>vent to</a:t>
              </a:r>
            </a:p>
            <a:p>
              <a:r>
                <a:rPr lang="en-US" dirty="0" smtClean="0">
                  <a:solidFill>
                    <a:srgbClr val="FF0000"/>
                  </a:solidFill>
                </a:rPr>
                <a:t>Trace?</a:t>
              </a:r>
              <a:endParaRPr lang="en-US" dirty="0">
                <a:solidFill>
                  <a:srgbClr val="FF0000"/>
                </a:solidFill>
              </a:endParaRPr>
            </a:p>
          </p:txBody>
        </p:sp>
        <p:cxnSp>
          <p:nvCxnSpPr>
            <p:cNvPr id="22" name="Straight Connector 21"/>
            <p:cNvCxnSpPr/>
            <p:nvPr/>
          </p:nvCxnSpPr>
          <p:spPr bwMode="auto">
            <a:xfrm flipH="1" flipV="1">
              <a:off x="-3695700" y="2959100"/>
              <a:ext cx="3721100" cy="25400"/>
            </a:xfrm>
            <a:prstGeom prst="line">
              <a:avLst/>
            </a:prstGeom>
            <a:noFill/>
            <a:ln w="44450" cap="flat" cmpd="sng" algn="ctr">
              <a:solidFill>
                <a:srgbClr val="FF0000"/>
              </a:solidFill>
              <a:prstDash val="solid"/>
              <a:round/>
              <a:headEnd type="none" w="med" len="med"/>
              <a:tailEnd type="stealth" w="med" len="med"/>
            </a:ln>
            <a:effectLst/>
          </p:spPr>
        </p:cxnSp>
      </p:grpSp>
      <p:grpSp>
        <p:nvGrpSpPr>
          <p:cNvPr id="30" name="Group 29"/>
          <p:cNvGrpSpPr/>
          <p:nvPr/>
        </p:nvGrpSpPr>
        <p:grpSpPr>
          <a:xfrm>
            <a:off x="6438900" y="4076700"/>
            <a:ext cx="2653407" cy="1028700"/>
            <a:chOff x="6438900" y="4076700"/>
            <a:chExt cx="2653407" cy="1028700"/>
          </a:xfrm>
        </p:grpSpPr>
        <p:grpSp>
          <p:nvGrpSpPr>
            <p:cNvPr id="23" name="Group 22"/>
            <p:cNvGrpSpPr/>
            <p:nvPr/>
          </p:nvGrpSpPr>
          <p:grpSpPr>
            <a:xfrm>
              <a:off x="6438900" y="4076700"/>
              <a:ext cx="2653407" cy="843697"/>
              <a:chOff x="-1447800" y="2590800"/>
              <a:chExt cx="2653407" cy="843697"/>
            </a:xfrm>
          </p:grpSpPr>
          <p:sp>
            <p:nvSpPr>
              <p:cNvPr id="24" name="TextBox 23"/>
              <p:cNvSpPr txBox="1"/>
              <p:nvPr/>
            </p:nvSpPr>
            <p:spPr>
              <a:xfrm>
                <a:off x="38100" y="2603500"/>
                <a:ext cx="1167507" cy="830997"/>
              </a:xfrm>
              <a:prstGeom prst="rect">
                <a:avLst/>
              </a:prstGeom>
              <a:noFill/>
            </p:spPr>
            <p:txBody>
              <a:bodyPr wrap="none" rtlCol="0">
                <a:spAutoFit/>
              </a:bodyPr>
              <a:lstStyle/>
              <a:p>
                <a:r>
                  <a:rPr lang="en-US" dirty="0" smtClean="0">
                    <a:solidFill>
                      <a:srgbClr val="FF0000"/>
                    </a:solidFill>
                  </a:rPr>
                  <a:t>What to</a:t>
                </a:r>
              </a:p>
              <a:p>
                <a:r>
                  <a:rPr lang="en-US" dirty="0" smtClean="0">
                    <a:solidFill>
                      <a:srgbClr val="FF0000"/>
                    </a:solidFill>
                  </a:rPr>
                  <a:t>print?</a:t>
                </a:r>
                <a:endParaRPr lang="en-US" dirty="0">
                  <a:solidFill>
                    <a:srgbClr val="FF0000"/>
                  </a:solidFill>
                </a:endParaRPr>
              </a:p>
            </p:txBody>
          </p:sp>
          <p:cxnSp>
            <p:nvCxnSpPr>
              <p:cNvPr id="25" name="Straight Connector 24"/>
              <p:cNvCxnSpPr/>
              <p:nvPr/>
            </p:nvCxnSpPr>
            <p:spPr bwMode="auto">
              <a:xfrm flipH="1" flipV="1">
                <a:off x="-1447800" y="2590800"/>
                <a:ext cx="1473200" cy="393700"/>
              </a:xfrm>
              <a:prstGeom prst="line">
                <a:avLst/>
              </a:prstGeom>
              <a:noFill/>
              <a:ln w="44450" cap="flat" cmpd="sng" algn="ctr">
                <a:solidFill>
                  <a:srgbClr val="FF0000"/>
                </a:solidFill>
                <a:prstDash val="solid"/>
                <a:round/>
                <a:headEnd type="none" w="med" len="med"/>
                <a:tailEnd type="stealth" w="med" len="med"/>
              </a:ln>
              <a:effectLst/>
            </p:spPr>
          </p:cxnSp>
        </p:grpSp>
        <p:cxnSp>
          <p:nvCxnSpPr>
            <p:cNvPr id="27" name="Straight Connector 26"/>
            <p:cNvCxnSpPr/>
            <p:nvPr/>
          </p:nvCxnSpPr>
          <p:spPr bwMode="auto">
            <a:xfrm flipH="1">
              <a:off x="6515100" y="4648200"/>
              <a:ext cx="1397000" cy="457200"/>
            </a:xfrm>
            <a:prstGeom prst="line">
              <a:avLst/>
            </a:prstGeom>
            <a:noFill/>
            <a:ln w="44450" cap="flat" cmpd="sng" algn="ctr">
              <a:solidFill>
                <a:srgbClr val="FF0000"/>
              </a:solidFill>
              <a:prstDash val="solid"/>
              <a:round/>
              <a:headEnd type="none" w="med" len="med"/>
              <a:tailEnd type="stealth" w="med" len="med"/>
            </a:ln>
            <a:effectLst/>
          </p:spPr>
        </p:cxnSp>
      </p:grpSp>
    </p:spTree>
    <p:extLst>
      <p:ext uri="{BB962C8B-B14F-4D97-AF65-F5344CB8AC3E}">
        <p14:creationId xmlns:p14="http://schemas.microsoft.com/office/powerpoint/2010/main" val="106681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7" y="217488"/>
            <a:ext cx="8724900" cy="533400"/>
          </a:xfrm>
        </p:spPr>
        <p:txBody>
          <a:bodyPr/>
          <a:lstStyle/>
          <a:p>
            <a:r>
              <a:rPr lang="en-US" dirty="0" smtClean="0"/>
              <a:t>OUTPUT: Synchronous </a:t>
            </a:r>
            <a:r>
              <a:rPr lang="en-US" dirty="0"/>
              <a:t>Tracing with </a:t>
            </a:r>
            <a:r>
              <a:rPr lang="en-US" dirty="0" err="1"/>
              <a:t>Systemtap</a:t>
            </a:r>
            <a:endParaRPr lang="en-US" dirty="0"/>
          </a:p>
        </p:txBody>
      </p:sp>
      <p:pic>
        <p:nvPicPr>
          <p:cNvPr id="3" name="Picture 2"/>
          <p:cNvPicPr>
            <a:picLocks noChangeAspect="1"/>
          </p:cNvPicPr>
          <p:nvPr/>
        </p:nvPicPr>
        <p:blipFill rotWithShape="1">
          <a:blip r:embed="rId2"/>
          <a:srcRect t="1081"/>
          <a:stretch/>
        </p:blipFill>
        <p:spPr>
          <a:xfrm>
            <a:off x="190976" y="1485900"/>
            <a:ext cx="8826023" cy="3487008"/>
          </a:xfrm>
          <a:prstGeom prst="rect">
            <a:avLst/>
          </a:prstGeom>
        </p:spPr>
      </p:pic>
      <p:sp>
        <p:nvSpPr>
          <p:cNvPr id="5" name="TextBox 4"/>
          <p:cNvSpPr txBox="1"/>
          <p:nvPr/>
        </p:nvSpPr>
        <p:spPr>
          <a:xfrm>
            <a:off x="3448287" y="5016500"/>
            <a:ext cx="2311400" cy="369332"/>
          </a:xfrm>
          <a:prstGeom prst="rect">
            <a:avLst/>
          </a:prstGeom>
          <a:noFill/>
        </p:spPr>
        <p:txBody>
          <a:bodyPr wrap="square" rtlCol="0">
            <a:spAutoFit/>
          </a:bodyPr>
          <a:lstStyle/>
          <a:p>
            <a:r>
              <a:rPr lang="en-US" sz="1800" dirty="0" err="1" smtClean="0">
                <a:latin typeface="Courier"/>
                <a:cs typeface="Courier"/>
              </a:rPr>
              <a:t>php.stp.output</a:t>
            </a:r>
            <a:endParaRPr lang="en-US" sz="1800" dirty="0">
              <a:latin typeface="Courier"/>
              <a:cs typeface="Courier"/>
            </a:endParaRPr>
          </a:p>
        </p:txBody>
      </p:sp>
      <p:sp>
        <p:nvSpPr>
          <p:cNvPr id="6" name="TextBox 5"/>
          <p:cNvSpPr txBox="1"/>
          <p:nvPr/>
        </p:nvSpPr>
        <p:spPr>
          <a:xfrm>
            <a:off x="1092200" y="1016000"/>
            <a:ext cx="1466868" cy="461665"/>
          </a:xfrm>
          <a:prstGeom prst="rect">
            <a:avLst/>
          </a:prstGeom>
          <a:noFill/>
        </p:spPr>
        <p:txBody>
          <a:bodyPr wrap="none" rtlCol="0">
            <a:spAutoFit/>
          </a:bodyPr>
          <a:lstStyle/>
          <a:p>
            <a:r>
              <a:rPr lang="en-US" dirty="0" smtClean="0">
                <a:solidFill>
                  <a:srgbClr val="FF0000"/>
                </a:solidFill>
              </a:rPr>
              <a:t>timestamp</a:t>
            </a:r>
            <a:endParaRPr lang="en-US" dirty="0">
              <a:solidFill>
                <a:srgbClr val="FF0000"/>
              </a:solidFill>
            </a:endParaRPr>
          </a:p>
        </p:txBody>
      </p:sp>
      <p:sp>
        <p:nvSpPr>
          <p:cNvPr id="7" name="TextBox 6"/>
          <p:cNvSpPr txBox="1"/>
          <p:nvPr/>
        </p:nvSpPr>
        <p:spPr>
          <a:xfrm>
            <a:off x="3009900" y="1003300"/>
            <a:ext cx="509575" cy="461665"/>
          </a:xfrm>
          <a:prstGeom prst="rect">
            <a:avLst/>
          </a:prstGeom>
          <a:noFill/>
        </p:spPr>
        <p:txBody>
          <a:bodyPr wrap="none" rtlCol="0">
            <a:spAutoFit/>
          </a:bodyPr>
          <a:lstStyle/>
          <a:p>
            <a:r>
              <a:rPr lang="en-US" dirty="0" err="1" smtClean="0">
                <a:solidFill>
                  <a:srgbClr val="FF0000"/>
                </a:solidFill>
              </a:rPr>
              <a:t>tid</a:t>
            </a:r>
            <a:endParaRPr lang="en-US" dirty="0">
              <a:solidFill>
                <a:srgbClr val="FF0000"/>
              </a:solidFill>
            </a:endParaRPr>
          </a:p>
        </p:txBody>
      </p:sp>
      <p:sp>
        <p:nvSpPr>
          <p:cNvPr id="8" name="TextBox 7"/>
          <p:cNvSpPr txBox="1"/>
          <p:nvPr/>
        </p:nvSpPr>
        <p:spPr>
          <a:xfrm>
            <a:off x="3619500" y="762000"/>
            <a:ext cx="902561" cy="830997"/>
          </a:xfrm>
          <a:prstGeom prst="rect">
            <a:avLst/>
          </a:prstGeom>
          <a:noFill/>
        </p:spPr>
        <p:txBody>
          <a:bodyPr wrap="none" rtlCol="0">
            <a:spAutoFit/>
          </a:bodyPr>
          <a:lstStyle/>
          <a:p>
            <a:r>
              <a:rPr lang="en-US" dirty="0" smtClean="0">
                <a:solidFill>
                  <a:srgbClr val="FF0000"/>
                </a:solidFill>
              </a:rPr>
              <a:t>entry/</a:t>
            </a:r>
          </a:p>
          <a:p>
            <a:r>
              <a:rPr lang="en-US" dirty="0" smtClean="0">
                <a:solidFill>
                  <a:srgbClr val="FF0000"/>
                </a:solidFill>
              </a:rPr>
              <a:t>exit</a:t>
            </a:r>
            <a:endParaRPr lang="en-US" dirty="0">
              <a:solidFill>
                <a:srgbClr val="FF0000"/>
              </a:solidFill>
            </a:endParaRPr>
          </a:p>
        </p:txBody>
      </p:sp>
      <p:sp>
        <p:nvSpPr>
          <p:cNvPr id="9" name="TextBox 8"/>
          <p:cNvSpPr txBox="1"/>
          <p:nvPr/>
        </p:nvSpPr>
        <p:spPr>
          <a:xfrm>
            <a:off x="4381500" y="965200"/>
            <a:ext cx="1415171" cy="461665"/>
          </a:xfrm>
          <a:prstGeom prst="rect">
            <a:avLst/>
          </a:prstGeom>
          <a:noFill/>
        </p:spPr>
        <p:txBody>
          <a:bodyPr wrap="none" rtlCol="0">
            <a:spAutoFit/>
          </a:bodyPr>
          <a:lstStyle/>
          <a:p>
            <a:r>
              <a:rPr lang="en-US" dirty="0">
                <a:solidFill>
                  <a:srgbClr val="FF0000"/>
                </a:solidFill>
              </a:rPr>
              <a:t>c</a:t>
            </a:r>
            <a:r>
              <a:rPr lang="en-US" dirty="0" smtClean="0">
                <a:solidFill>
                  <a:srgbClr val="FF0000"/>
                </a:solidFill>
              </a:rPr>
              <a:t>all-depth</a:t>
            </a:r>
            <a:endParaRPr lang="en-US" dirty="0">
              <a:solidFill>
                <a:srgbClr val="FF0000"/>
              </a:solidFill>
            </a:endParaRPr>
          </a:p>
        </p:txBody>
      </p:sp>
      <p:sp>
        <p:nvSpPr>
          <p:cNvPr id="10" name="TextBox 9"/>
          <p:cNvSpPr txBox="1"/>
          <p:nvPr/>
        </p:nvSpPr>
        <p:spPr>
          <a:xfrm>
            <a:off x="5791200" y="698500"/>
            <a:ext cx="1210337" cy="830997"/>
          </a:xfrm>
          <a:prstGeom prst="rect">
            <a:avLst/>
          </a:prstGeom>
          <a:noFill/>
        </p:spPr>
        <p:txBody>
          <a:bodyPr wrap="none" rtlCol="0">
            <a:spAutoFit/>
          </a:bodyPr>
          <a:lstStyle/>
          <a:p>
            <a:r>
              <a:rPr lang="en-US" dirty="0" smtClean="0">
                <a:solidFill>
                  <a:srgbClr val="FF0000"/>
                </a:solidFill>
              </a:rPr>
              <a:t>function</a:t>
            </a:r>
          </a:p>
          <a:p>
            <a:r>
              <a:rPr lang="en-US" dirty="0" smtClean="0">
                <a:solidFill>
                  <a:srgbClr val="FF0000"/>
                </a:solidFill>
              </a:rPr>
              <a:t>name</a:t>
            </a:r>
            <a:endParaRPr lang="en-US" dirty="0">
              <a:solidFill>
                <a:srgbClr val="FF0000"/>
              </a:solidFill>
            </a:endParaRPr>
          </a:p>
        </p:txBody>
      </p:sp>
      <p:sp>
        <p:nvSpPr>
          <p:cNvPr id="11" name="TextBox 10"/>
          <p:cNvSpPr txBox="1"/>
          <p:nvPr/>
        </p:nvSpPr>
        <p:spPr>
          <a:xfrm>
            <a:off x="7988300" y="711200"/>
            <a:ext cx="1124827" cy="830997"/>
          </a:xfrm>
          <a:prstGeom prst="rect">
            <a:avLst/>
          </a:prstGeom>
          <a:noFill/>
        </p:spPr>
        <p:txBody>
          <a:bodyPr wrap="none" rtlCol="0">
            <a:spAutoFit/>
          </a:bodyPr>
          <a:lstStyle/>
          <a:p>
            <a:r>
              <a:rPr lang="en-US" dirty="0" smtClean="0">
                <a:solidFill>
                  <a:srgbClr val="FF0000"/>
                </a:solidFill>
              </a:rPr>
              <a:t>Line</a:t>
            </a:r>
          </a:p>
          <a:p>
            <a:r>
              <a:rPr lang="en-US" dirty="0" smtClean="0">
                <a:solidFill>
                  <a:srgbClr val="FF0000"/>
                </a:solidFill>
              </a:rPr>
              <a:t>number</a:t>
            </a:r>
            <a:endParaRPr lang="en-US" dirty="0">
              <a:solidFill>
                <a:srgbClr val="FF0000"/>
              </a:solidFill>
            </a:endParaRPr>
          </a:p>
        </p:txBody>
      </p:sp>
      <p:cxnSp>
        <p:nvCxnSpPr>
          <p:cNvPr id="12" name="Straight Connector 11"/>
          <p:cNvCxnSpPr>
            <a:stCxn id="6" idx="2"/>
          </p:cNvCxnSpPr>
          <p:nvPr/>
        </p:nvCxnSpPr>
        <p:spPr bwMode="auto">
          <a:xfrm>
            <a:off x="1825634" y="1477665"/>
            <a:ext cx="15866" cy="414635"/>
          </a:xfrm>
          <a:prstGeom prst="line">
            <a:avLst/>
          </a:prstGeom>
          <a:noFill/>
          <a:ln w="44450" cap="flat" cmpd="sng" algn="ctr">
            <a:solidFill>
              <a:srgbClr val="FF0000"/>
            </a:solidFill>
            <a:prstDash val="solid"/>
            <a:round/>
            <a:headEnd type="none" w="med" len="med"/>
            <a:tailEnd type="stealth" w="med" len="med"/>
          </a:ln>
          <a:effectLst/>
        </p:spPr>
      </p:cxnSp>
      <p:cxnSp>
        <p:nvCxnSpPr>
          <p:cNvPr id="18" name="Straight Connector 17"/>
          <p:cNvCxnSpPr>
            <a:stCxn id="7" idx="2"/>
          </p:cNvCxnSpPr>
          <p:nvPr/>
        </p:nvCxnSpPr>
        <p:spPr bwMode="auto">
          <a:xfrm>
            <a:off x="3264688" y="1464965"/>
            <a:ext cx="88112" cy="452735"/>
          </a:xfrm>
          <a:prstGeom prst="line">
            <a:avLst/>
          </a:prstGeom>
          <a:noFill/>
          <a:ln w="44450" cap="flat" cmpd="sng" algn="ctr">
            <a:solidFill>
              <a:srgbClr val="FF0000"/>
            </a:solidFill>
            <a:prstDash val="solid"/>
            <a:round/>
            <a:headEnd type="none" w="med" len="med"/>
            <a:tailEnd type="stealth" w="med" len="med"/>
          </a:ln>
          <a:effectLst/>
        </p:spPr>
      </p:cxnSp>
      <p:cxnSp>
        <p:nvCxnSpPr>
          <p:cNvPr id="21" name="Straight Connector 20"/>
          <p:cNvCxnSpPr>
            <a:stCxn id="8" idx="2"/>
          </p:cNvCxnSpPr>
          <p:nvPr/>
        </p:nvCxnSpPr>
        <p:spPr bwMode="auto">
          <a:xfrm flipH="1">
            <a:off x="3898901" y="1592997"/>
            <a:ext cx="171880" cy="299303"/>
          </a:xfrm>
          <a:prstGeom prst="line">
            <a:avLst/>
          </a:prstGeom>
          <a:noFill/>
          <a:ln w="44450" cap="flat" cmpd="sng" algn="ctr">
            <a:solidFill>
              <a:srgbClr val="FF0000"/>
            </a:solidFill>
            <a:prstDash val="solid"/>
            <a:round/>
            <a:headEnd type="none" w="med" len="med"/>
            <a:tailEnd type="stealth" w="med" len="med"/>
          </a:ln>
          <a:effectLst/>
        </p:spPr>
      </p:cxnSp>
      <p:cxnSp>
        <p:nvCxnSpPr>
          <p:cNvPr id="25" name="Straight Connector 24"/>
          <p:cNvCxnSpPr>
            <a:stCxn id="9" idx="2"/>
          </p:cNvCxnSpPr>
          <p:nvPr/>
        </p:nvCxnSpPr>
        <p:spPr bwMode="auto">
          <a:xfrm flipH="1">
            <a:off x="4292600" y="1426865"/>
            <a:ext cx="796486" cy="478135"/>
          </a:xfrm>
          <a:prstGeom prst="line">
            <a:avLst/>
          </a:prstGeom>
          <a:noFill/>
          <a:ln w="44450" cap="flat" cmpd="sng" algn="ctr">
            <a:solidFill>
              <a:srgbClr val="FF0000"/>
            </a:solidFill>
            <a:prstDash val="solid"/>
            <a:round/>
            <a:headEnd type="none" w="med" len="med"/>
            <a:tailEnd type="stealth" w="med" len="med"/>
          </a:ln>
          <a:effectLst/>
        </p:spPr>
      </p:cxnSp>
      <p:sp>
        <p:nvSpPr>
          <p:cNvPr id="29" name="TextBox 28"/>
          <p:cNvSpPr txBox="1"/>
          <p:nvPr/>
        </p:nvSpPr>
        <p:spPr>
          <a:xfrm>
            <a:off x="6832600" y="1054100"/>
            <a:ext cx="1244451" cy="461665"/>
          </a:xfrm>
          <a:prstGeom prst="rect">
            <a:avLst/>
          </a:prstGeom>
          <a:noFill/>
        </p:spPr>
        <p:txBody>
          <a:bodyPr wrap="none" rtlCol="0">
            <a:spAutoFit/>
          </a:bodyPr>
          <a:lstStyle/>
          <a:p>
            <a:r>
              <a:rPr lang="en-US" dirty="0" smtClean="0">
                <a:solidFill>
                  <a:srgbClr val="FF0000"/>
                </a:solidFill>
              </a:rPr>
              <a:t>filename</a:t>
            </a:r>
            <a:endParaRPr lang="en-US" dirty="0">
              <a:solidFill>
                <a:srgbClr val="FF0000"/>
              </a:solidFill>
            </a:endParaRPr>
          </a:p>
        </p:txBody>
      </p:sp>
      <p:cxnSp>
        <p:nvCxnSpPr>
          <p:cNvPr id="30" name="Straight Connector 29"/>
          <p:cNvCxnSpPr>
            <a:stCxn id="10" idx="2"/>
          </p:cNvCxnSpPr>
          <p:nvPr/>
        </p:nvCxnSpPr>
        <p:spPr bwMode="auto">
          <a:xfrm flipH="1">
            <a:off x="4660900" y="1529497"/>
            <a:ext cx="1735469" cy="362803"/>
          </a:xfrm>
          <a:prstGeom prst="line">
            <a:avLst/>
          </a:prstGeom>
          <a:noFill/>
          <a:ln w="44450" cap="flat" cmpd="sng" algn="ctr">
            <a:solidFill>
              <a:srgbClr val="FF0000"/>
            </a:solidFill>
            <a:prstDash val="solid"/>
            <a:round/>
            <a:headEnd type="none" w="med" len="med"/>
            <a:tailEnd type="stealth" w="med" len="med"/>
          </a:ln>
          <a:effectLst/>
        </p:spPr>
      </p:cxnSp>
      <p:cxnSp>
        <p:nvCxnSpPr>
          <p:cNvPr id="34" name="Straight Connector 33"/>
          <p:cNvCxnSpPr>
            <a:stCxn id="29" idx="2"/>
          </p:cNvCxnSpPr>
          <p:nvPr/>
        </p:nvCxnSpPr>
        <p:spPr bwMode="auto">
          <a:xfrm flipH="1">
            <a:off x="6375400" y="1515765"/>
            <a:ext cx="1079426" cy="363835"/>
          </a:xfrm>
          <a:prstGeom prst="line">
            <a:avLst/>
          </a:prstGeom>
          <a:noFill/>
          <a:ln w="44450" cap="flat" cmpd="sng" algn="ctr">
            <a:solidFill>
              <a:srgbClr val="FF0000"/>
            </a:solidFill>
            <a:prstDash val="solid"/>
            <a:round/>
            <a:headEnd type="none" w="med" len="med"/>
            <a:tailEnd type="stealth" w="med" len="med"/>
          </a:ln>
          <a:effectLst/>
        </p:spPr>
      </p:cxnSp>
      <p:cxnSp>
        <p:nvCxnSpPr>
          <p:cNvPr id="37" name="Straight Connector 36"/>
          <p:cNvCxnSpPr>
            <a:stCxn id="11" idx="2"/>
          </p:cNvCxnSpPr>
          <p:nvPr/>
        </p:nvCxnSpPr>
        <p:spPr bwMode="auto">
          <a:xfrm flipH="1">
            <a:off x="8089900" y="1542197"/>
            <a:ext cx="460814" cy="375503"/>
          </a:xfrm>
          <a:prstGeom prst="line">
            <a:avLst/>
          </a:prstGeom>
          <a:noFill/>
          <a:ln w="44450" cap="flat" cmpd="sng" algn="ctr">
            <a:solidFill>
              <a:srgbClr val="FF0000"/>
            </a:solidFill>
            <a:prstDash val="solid"/>
            <a:round/>
            <a:headEnd type="none" w="med" len="med"/>
            <a:tailEnd type="stealth" w="med" len="med"/>
          </a:ln>
          <a:effectLst/>
        </p:spPr>
      </p:cxnSp>
      <p:sp>
        <p:nvSpPr>
          <p:cNvPr id="42" name="Rounded Rectangle 41"/>
          <p:cNvSpPr/>
          <p:nvPr/>
        </p:nvSpPr>
        <p:spPr bwMode="auto">
          <a:xfrm>
            <a:off x="4114800" y="1905000"/>
            <a:ext cx="190500" cy="2692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122496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Function-call-depth to Autocorrelation Example</a:t>
            </a:r>
          </a:p>
        </p:txBody>
      </p:sp>
      <p:grpSp>
        <p:nvGrpSpPr>
          <p:cNvPr id="44" name="Group 43"/>
          <p:cNvGrpSpPr/>
          <p:nvPr/>
        </p:nvGrpSpPr>
        <p:grpSpPr>
          <a:xfrm>
            <a:off x="1231899" y="643465"/>
            <a:ext cx="2522582" cy="1182132"/>
            <a:chOff x="1231899" y="1481665"/>
            <a:chExt cx="2522582" cy="1182132"/>
          </a:xfrm>
        </p:grpSpPr>
        <p:sp>
          <p:nvSpPr>
            <p:cNvPr id="34" name="TextBox 33"/>
            <p:cNvSpPr txBox="1"/>
            <p:nvPr/>
          </p:nvSpPr>
          <p:spPr>
            <a:xfrm>
              <a:off x="1739899" y="1481665"/>
              <a:ext cx="300082" cy="369332"/>
            </a:xfrm>
            <a:prstGeom prst="rect">
              <a:avLst/>
            </a:prstGeom>
            <a:noFill/>
          </p:spPr>
          <p:txBody>
            <a:bodyPr wrap="none" rtlCol="0">
              <a:spAutoFit/>
            </a:bodyPr>
            <a:lstStyle/>
            <a:p>
              <a:r>
                <a:rPr lang="en-US" sz="1800" dirty="0" smtClean="0"/>
                <a:t>3</a:t>
              </a:r>
              <a:endParaRPr lang="en-US" sz="1800" dirty="0"/>
            </a:p>
          </p:txBody>
        </p:sp>
        <p:grpSp>
          <p:nvGrpSpPr>
            <p:cNvPr id="43" name="Group 42"/>
            <p:cNvGrpSpPr/>
            <p:nvPr/>
          </p:nvGrpSpPr>
          <p:grpSpPr>
            <a:xfrm>
              <a:off x="1485899" y="1742015"/>
              <a:ext cx="1773282" cy="369332"/>
              <a:chOff x="1485899" y="1742015"/>
              <a:chExt cx="1773282" cy="369332"/>
            </a:xfrm>
          </p:grpSpPr>
          <p:sp>
            <p:nvSpPr>
              <p:cNvPr id="33" name="TextBox 32"/>
              <p:cNvSpPr txBox="1"/>
              <p:nvPr/>
            </p:nvSpPr>
            <p:spPr>
              <a:xfrm>
                <a:off x="1485899" y="1742015"/>
                <a:ext cx="300082" cy="369332"/>
              </a:xfrm>
              <a:prstGeom prst="rect">
                <a:avLst/>
              </a:prstGeom>
              <a:noFill/>
            </p:spPr>
            <p:txBody>
              <a:bodyPr wrap="none" rtlCol="0">
                <a:spAutoFit/>
              </a:bodyPr>
              <a:lstStyle/>
              <a:p>
                <a:r>
                  <a:rPr lang="en-US" sz="1800" dirty="0"/>
                  <a:t>2</a:t>
                </a:r>
              </a:p>
            </p:txBody>
          </p:sp>
          <p:sp>
            <p:nvSpPr>
              <p:cNvPr id="35" name="TextBox 34"/>
              <p:cNvSpPr txBox="1"/>
              <p:nvPr/>
            </p:nvSpPr>
            <p:spPr>
              <a:xfrm>
                <a:off x="1993899" y="1742015"/>
                <a:ext cx="300082" cy="369332"/>
              </a:xfrm>
              <a:prstGeom prst="rect">
                <a:avLst/>
              </a:prstGeom>
              <a:noFill/>
            </p:spPr>
            <p:txBody>
              <a:bodyPr wrap="none" rtlCol="0">
                <a:spAutoFit/>
              </a:bodyPr>
              <a:lstStyle/>
              <a:p>
                <a:r>
                  <a:rPr lang="en-US" sz="1800" dirty="0" smtClean="0"/>
                  <a:t>2</a:t>
                </a:r>
                <a:endParaRPr lang="en-US" sz="1800" dirty="0"/>
              </a:p>
            </p:txBody>
          </p:sp>
          <p:sp>
            <p:nvSpPr>
              <p:cNvPr id="37" name="TextBox 36"/>
              <p:cNvSpPr txBox="1"/>
              <p:nvPr/>
            </p:nvSpPr>
            <p:spPr>
              <a:xfrm>
                <a:off x="2463799" y="1742015"/>
                <a:ext cx="300082" cy="369332"/>
              </a:xfrm>
              <a:prstGeom prst="rect">
                <a:avLst/>
              </a:prstGeom>
              <a:noFill/>
            </p:spPr>
            <p:txBody>
              <a:bodyPr wrap="none" rtlCol="0">
                <a:spAutoFit/>
              </a:bodyPr>
              <a:lstStyle/>
              <a:p>
                <a:r>
                  <a:rPr lang="en-US" sz="1800" dirty="0" smtClean="0"/>
                  <a:t>2</a:t>
                </a:r>
                <a:endParaRPr lang="en-US" sz="1800" dirty="0"/>
              </a:p>
            </p:txBody>
          </p:sp>
          <p:sp>
            <p:nvSpPr>
              <p:cNvPr id="39" name="TextBox 38"/>
              <p:cNvSpPr txBox="1"/>
              <p:nvPr/>
            </p:nvSpPr>
            <p:spPr>
              <a:xfrm>
                <a:off x="2959099" y="1742015"/>
                <a:ext cx="300082" cy="369332"/>
              </a:xfrm>
              <a:prstGeom prst="rect">
                <a:avLst/>
              </a:prstGeom>
              <a:noFill/>
            </p:spPr>
            <p:txBody>
              <a:bodyPr wrap="none" rtlCol="0">
                <a:spAutoFit/>
              </a:bodyPr>
              <a:lstStyle/>
              <a:p>
                <a:r>
                  <a:rPr lang="en-US" sz="1800" dirty="0" smtClean="0"/>
                  <a:t>2</a:t>
                </a:r>
                <a:endParaRPr lang="en-US" sz="1800" dirty="0"/>
              </a:p>
            </p:txBody>
          </p:sp>
        </p:grpSp>
        <p:grpSp>
          <p:nvGrpSpPr>
            <p:cNvPr id="42" name="Group 41"/>
            <p:cNvGrpSpPr/>
            <p:nvPr/>
          </p:nvGrpSpPr>
          <p:grpSpPr>
            <a:xfrm>
              <a:off x="1231899" y="1989665"/>
              <a:ext cx="2268582" cy="369332"/>
              <a:chOff x="1231899" y="1989665"/>
              <a:chExt cx="2268582" cy="369332"/>
            </a:xfrm>
          </p:grpSpPr>
          <p:sp>
            <p:nvSpPr>
              <p:cNvPr id="32" name="TextBox 31"/>
              <p:cNvSpPr txBox="1"/>
              <p:nvPr/>
            </p:nvSpPr>
            <p:spPr>
              <a:xfrm>
                <a:off x="1231899" y="1989665"/>
                <a:ext cx="300082" cy="369332"/>
              </a:xfrm>
              <a:prstGeom prst="rect">
                <a:avLst/>
              </a:prstGeom>
              <a:noFill/>
            </p:spPr>
            <p:txBody>
              <a:bodyPr wrap="none" rtlCol="0">
                <a:spAutoFit/>
              </a:bodyPr>
              <a:lstStyle/>
              <a:p>
                <a:r>
                  <a:rPr lang="en-US" sz="1800" dirty="0" smtClean="0"/>
                  <a:t>1</a:t>
                </a:r>
                <a:endParaRPr lang="en-US" sz="1800" dirty="0"/>
              </a:p>
            </p:txBody>
          </p:sp>
          <p:sp>
            <p:nvSpPr>
              <p:cNvPr id="36" name="TextBox 35"/>
              <p:cNvSpPr txBox="1"/>
              <p:nvPr/>
            </p:nvSpPr>
            <p:spPr>
              <a:xfrm>
                <a:off x="2222499" y="1989665"/>
                <a:ext cx="300082" cy="369332"/>
              </a:xfrm>
              <a:prstGeom prst="rect">
                <a:avLst/>
              </a:prstGeom>
              <a:noFill/>
            </p:spPr>
            <p:txBody>
              <a:bodyPr wrap="none" rtlCol="0">
                <a:spAutoFit/>
              </a:bodyPr>
              <a:lstStyle/>
              <a:p>
                <a:r>
                  <a:rPr lang="en-US" sz="1800" dirty="0"/>
                  <a:t>1</a:t>
                </a:r>
              </a:p>
            </p:txBody>
          </p:sp>
          <p:sp>
            <p:nvSpPr>
              <p:cNvPr id="38" name="TextBox 37"/>
              <p:cNvSpPr txBox="1"/>
              <p:nvPr/>
            </p:nvSpPr>
            <p:spPr>
              <a:xfrm>
                <a:off x="2717799" y="1989665"/>
                <a:ext cx="300082" cy="369332"/>
              </a:xfrm>
              <a:prstGeom prst="rect">
                <a:avLst/>
              </a:prstGeom>
              <a:noFill/>
            </p:spPr>
            <p:txBody>
              <a:bodyPr wrap="none" rtlCol="0">
                <a:spAutoFit/>
              </a:bodyPr>
              <a:lstStyle/>
              <a:p>
                <a:r>
                  <a:rPr lang="en-US" sz="1800" dirty="0"/>
                  <a:t>1</a:t>
                </a:r>
              </a:p>
            </p:txBody>
          </p:sp>
          <p:sp>
            <p:nvSpPr>
              <p:cNvPr id="40" name="TextBox 39"/>
              <p:cNvSpPr txBox="1"/>
              <p:nvPr/>
            </p:nvSpPr>
            <p:spPr>
              <a:xfrm>
                <a:off x="3200399" y="1989665"/>
                <a:ext cx="300082" cy="369332"/>
              </a:xfrm>
              <a:prstGeom prst="rect">
                <a:avLst/>
              </a:prstGeom>
              <a:noFill/>
            </p:spPr>
            <p:txBody>
              <a:bodyPr wrap="none" rtlCol="0">
                <a:spAutoFit/>
              </a:bodyPr>
              <a:lstStyle/>
              <a:p>
                <a:r>
                  <a:rPr lang="en-US" sz="1800" dirty="0"/>
                  <a:t>1</a:t>
                </a:r>
              </a:p>
            </p:txBody>
          </p:sp>
        </p:grpSp>
        <p:sp>
          <p:nvSpPr>
            <p:cNvPr id="41" name="TextBox 40"/>
            <p:cNvSpPr txBox="1"/>
            <p:nvPr/>
          </p:nvSpPr>
          <p:spPr>
            <a:xfrm>
              <a:off x="3454399" y="2294465"/>
              <a:ext cx="300082" cy="369332"/>
            </a:xfrm>
            <a:prstGeom prst="rect">
              <a:avLst/>
            </a:prstGeom>
            <a:noFill/>
          </p:spPr>
          <p:txBody>
            <a:bodyPr wrap="none" rtlCol="0">
              <a:spAutoFit/>
            </a:bodyPr>
            <a:lstStyle/>
            <a:p>
              <a:r>
                <a:rPr lang="en-US" sz="1800" dirty="0" smtClean="0"/>
                <a:t>0</a:t>
              </a:r>
              <a:endParaRPr lang="en-US" sz="1800" dirty="0"/>
            </a:p>
          </p:txBody>
        </p:sp>
      </p:grpSp>
      <p:grpSp>
        <p:nvGrpSpPr>
          <p:cNvPr id="75" name="Group 74"/>
          <p:cNvGrpSpPr/>
          <p:nvPr/>
        </p:nvGrpSpPr>
        <p:grpSpPr>
          <a:xfrm>
            <a:off x="698500" y="990600"/>
            <a:ext cx="7569200" cy="850900"/>
            <a:chOff x="698500" y="1828800"/>
            <a:chExt cx="7569200" cy="850900"/>
          </a:xfrm>
        </p:grpSpPr>
        <p:grpSp>
          <p:nvGrpSpPr>
            <p:cNvPr id="31" name="Group 30"/>
            <p:cNvGrpSpPr/>
            <p:nvPr/>
          </p:nvGrpSpPr>
          <p:grpSpPr>
            <a:xfrm>
              <a:off x="1029758" y="1828800"/>
              <a:ext cx="2704042" cy="842433"/>
              <a:chOff x="1029758" y="2130425"/>
              <a:chExt cx="2200275" cy="540808"/>
            </a:xfrm>
          </p:grpSpPr>
          <p:grpSp>
            <p:nvGrpSpPr>
              <p:cNvPr id="30" name="Group 29"/>
              <p:cNvGrpSpPr/>
              <p:nvPr/>
            </p:nvGrpSpPr>
            <p:grpSpPr>
              <a:xfrm>
                <a:off x="1029758" y="2130425"/>
                <a:ext cx="1793856" cy="536575"/>
                <a:chOff x="1029758" y="2130425"/>
                <a:chExt cx="1793856" cy="536575"/>
              </a:xfrm>
            </p:grpSpPr>
            <p:grpSp>
              <p:nvGrpSpPr>
                <p:cNvPr id="28" name="Group 27"/>
                <p:cNvGrpSpPr/>
                <p:nvPr/>
              </p:nvGrpSpPr>
              <p:grpSpPr>
                <a:xfrm>
                  <a:off x="1029758" y="2130425"/>
                  <a:ext cx="1399117" cy="536575"/>
                  <a:chOff x="1029758" y="2130425"/>
                  <a:chExt cx="1399117" cy="536575"/>
                </a:xfrm>
              </p:grpSpPr>
              <p:grpSp>
                <p:nvGrpSpPr>
                  <p:cNvPr id="27" name="Group 26"/>
                  <p:cNvGrpSpPr/>
                  <p:nvPr/>
                </p:nvGrpSpPr>
                <p:grpSpPr>
                  <a:xfrm>
                    <a:off x="1029758" y="2130425"/>
                    <a:ext cx="995892" cy="536575"/>
                    <a:chOff x="1039283" y="2130425"/>
                    <a:chExt cx="995892" cy="536575"/>
                  </a:xfrm>
                </p:grpSpPr>
                <p:cxnSp>
                  <p:nvCxnSpPr>
                    <p:cNvPr id="6" name="Elbow Connector 5"/>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9" name="Elbow Connector 8"/>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2" name="Elbow Connector 11"/>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14" name="Elbow Connector 13"/>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29" name="Group 28"/>
                <p:cNvGrpSpPr/>
                <p:nvPr/>
              </p:nvGrpSpPr>
              <p:grpSpPr>
                <a:xfrm>
                  <a:off x="2408746" y="2298712"/>
                  <a:ext cx="414868" cy="169334"/>
                  <a:chOff x="2421446" y="2298712"/>
                  <a:chExt cx="414868" cy="169334"/>
                </a:xfrm>
              </p:grpSpPr>
              <p:cxnSp>
                <p:nvCxnSpPr>
                  <p:cNvPr id="19" name="Elbow Connector 18"/>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21" name="Elbow Connector 20"/>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60" name="Straight Connector 59"/>
            <p:cNvCxnSpPr/>
            <p:nvPr/>
          </p:nvCxnSpPr>
          <p:spPr bwMode="auto">
            <a:xfrm>
              <a:off x="698500" y="2667000"/>
              <a:ext cx="7569200" cy="12700"/>
            </a:xfrm>
            <a:prstGeom prst="line">
              <a:avLst/>
            </a:prstGeom>
            <a:noFill/>
            <a:ln w="19050" cap="flat" cmpd="sng" algn="ctr">
              <a:solidFill>
                <a:schemeClr val="tx1"/>
              </a:solidFill>
              <a:prstDash val="solid"/>
              <a:round/>
              <a:headEnd type="none" w="med" len="med"/>
              <a:tailEnd type="none" w="med" len="med"/>
            </a:ln>
            <a:effectLst/>
          </p:spPr>
        </p:cxnSp>
      </p:grpSp>
      <p:grpSp>
        <p:nvGrpSpPr>
          <p:cNvPr id="77" name="Group 76"/>
          <p:cNvGrpSpPr/>
          <p:nvPr/>
        </p:nvGrpSpPr>
        <p:grpSpPr>
          <a:xfrm>
            <a:off x="1029758" y="2120900"/>
            <a:ext cx="2704042" cy="842433"/>
            <a:chOff x="1029758" y="2130425"/>
            <a:chExt cx="2200275" cy="540808"/>
          </a:xfrm>
        </p:grpSpPr>
        <p:grpSp>
          <p:nvGrpSpPr>
            <p:cNvPr id="79" name="Group 78"/>
            <p:cNvGrpSpPr/>
            <p:nvPr/>
          </p:nvGrpSpPr>
          <p:grpSpPr>
            <a:xfrm>
              <a:off x="1029758" y="2130425"/>
              <a:ext cx="1793856" cy="536575"/>
              <a:chOff x="1029758" y="2130425"/>
              <a:chExt cx="1793856" cy="536575"/>
            </a:xfrm>
          </p:grpSpPr>
          <p:grpSp>
            <p:nvGrpSpPr>
              <p:cNvPr id="82" name="Group 81"/>
              <p:cNvGrpSpPr/>
              <p:nvPr/>
            </p:nvGrpSpPr>
            <p:grpSpPr>
              <a:xfrm>
                <a:off x="1029758" y="2130425"/>
                <a:ext cx="1399117" cy="536575"/>
                <a:chOff x="1029758" y="2130425"/>
                <a:chExt cx="1399117" cy="536575"/>
              </a:xfrm>
            </p:grpSpPr>
            <p:grpSp>
              <p:nvGrpSpPr>
                <p:cNvPr id="86" name="Group 85"/>
                <p:cNvGrpSpPr/>
                <p:nvPr/>
              </p:nvGrpSpPr>
              <p:grpSpPr>
                <a:xfrm>
                  <a:off x="1029758" y="2130425"/>
                  <a:ext cx="995892" cy="536575"/>
                  <a:chOff x="1039283" y="2130425"/>
                  <a:chExt cx="995892" cy="536575"/>
                </a:xfrm>
              </p:grpSpPr>
              <p:cxnSp>
                <p:nvCxnSpPr>
                  <p:cNvPr id="89" name="Elbow Connector 88"/>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90" name="Elbow Connector 89"/>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91" name="Elbow Connector 90"/>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87" name="Elbow Connector 86"/>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83" name="Group 82"/>
              <p:cNvGrpSpPr/>
              <p:nvPr/>
            </p:nvGrpSpPr>
            <p:grpSpPr>
              <a:xfrm>
                <a:off x="2408746" y="2298712"/>
                <a:ext cx="414868" cy="169334"/>
                <a:chOff x="2421446" y="2298712"/>
                <a:chExt cx="414868" cy="169334"/>
              </a:xfrm>
            </p:grpSpPr>
            <p:cxnSp>
              <p:nvCxnSpPr>
                <p:cNvPr id="84" name="Elbow Connector 83"/>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80" name="Elbow Connector 79"/>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78" name="Straight Connector 77"/>
          <p:cNvCxnSpPr/>
          <p:nvPr/>
        </p:nvCxnSpPr>
        <p:spPr bwMode="auto">
          <a:xfrm>
            <a:off x="698500" y="2959100"/>
            <a:ext cx="7569200" cy="12700"/>
          </a:xfrm>
          <a:prstGeom prst="line">
            <a:avLst/>
          </a:prstGeom>
          <a:noFill/>
          <a:ln w="19050" cap="flat" cmpd="sng" algn="ctr">
            <a:solidFill>
              <a:schemeClr val="tx1"/>
            </a:solidFill>
            <a:prstDash val="solid"/>
            <a:round/>
            <a:headEnd type="none" w="med" len="med"/>
            <a:tailEnd type="none" w="med" len="med"/>
          </a:ln>
          <a:effectLst/>
        </p:spPr>
      </p:cxnSp>
      <p:grpSp>
        <p:nvGrpSpPr>
          <p:cNvPr id="97" name="Group 96"/>
          <p:cNvGrpSpPr/>
          <p:nvPr/>
        </p:nvGrpSpPr>
        <p:grpSpPr>
          <a:xfrm>
            <a:off x="1278468" y="1011767"/>
            <a:ext cx="2180166" cy="804334"/>
            <a:chOff x="1278468" y="1748367"/>
            <a:chExt cx="2180166" cy="804334"/>
          </a:xfrm>
        </p:grpSpPr>
        <p:sp>
          <p:nvSpPr>
            <p:cNvPr id="92" name="Rectangle 91"/>
            <p:cNvSpPr/>
            <p:nvPr/>
          </p:nvSpPr>
          <p:spPr bwMode="auto">
            <a:xfrm>
              <a:off x="1278468" y="2264834"/>
              <a:ext cx="2180166" cy="287867"/>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3" name="Rectangle 92"/>
            <p:cNvSpPr/>
            <p:nvPr/>
          </p:nvSpPr>
          <p:spPr bwMode="auto">
            <a:xfrm>
              <a:off x="1532468" y="2023534"/>
              <a:ext cx="698500"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4" name="Rectangle 93"/>
            <p:cNvSpPr/>
            <p:nvPr/>
          </p:nvSpPr>
          <p:spPr bwMode="auto">
            <a:xfrm>
              <a:off x="2510368" y="2006601"/>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5" name="Rectangle 94"/>
            <p:cNvSpPr/>
            <p:nvPr/>
          </p:nvSpPr>
          <p:spPr bwMode="auto">
            <a:xfrm>
              <a:off x="2988734" y="2006601"/>
              <a:ext cx="228599"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6" name="Rectangle 95"/>
            <p:cNvSpPr/>
            <p:nvPr/>
          </p:nvSpPr>
          <p:spPr bwMode="auto">
            <a:xfrm>
              <a:off x="1778002" y="1748367"/>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98" name="TextBox 97"/>
          <p:cNvSpPr txBox="1"/>
          <p:nvPr/>
        </p:nvSpPr>
        <p:spPr>
          <a:xfrm>
            <a:off x="2705100" y="3801533"/>
            <a:ext cx="6121938" cy="461665"/>
          </a:xfrm>
          <a:prstGeom prst="rect">
            <a:avLst/>
          </a:prstGeom>
          <a:noFill/>
        </p:spPr>
        <p:txBody>
          <a:bodyPr wrap="none" rtlCol="0">
            <a:spAutoFit/>
          </a:bodyPr>
          <a:lstStyle/>
          <a:p>
            <a:r>
              <a:rPr lang="en-US" dirty="0" smtClean="0"/>
              <a:t>C</a:t>
            </a:r>
            <a:r>
              <a:rPr lang="en-US" baseline="-25000" dirty="0" smtClean="0"/>
              <a:t>0</a:t>
            </a:r>
            <a:r>
              <a:rPr lang="en-US" dirty="0" smtClean="0"/>
              <a:t>=1x1+2x2+…+1x1+0x0=28       R</a:t>
            </a:r>
            <a:r>
              <a:rPr lang="en-US" baseline="-25000" dirty="0" smtClean="0"/>
              <a:t>0</a:t>
            </a:r>
            <a:r>
              <a:rPr lang="en-US" dirty="0" smtClean="0"/>
              <a:t>=C</a:t>
            </a:r>
            <a:r>
              <a:rPr lang="en-US" baseline="-25000" dirty="0" smtClean="0"/>
              <a:t>0</a:t>
            </a:r>
            <a:r>
              <a:rPr lang="en-US" dirty="0" smtClean="0"/>
              <a:t>/C</a:t>
            </a:r>
            <a:r>
              <a:rPr lang="en-US" baseline="-25000" dirty="0" smtClean="0"/>
              <a:t>0</a:t>
            </a:r>
            <a:r>
              <a:rPr lang="en-US" dirty="0" smtClean="0"/>
              <a:t>=1</a:t>
            </a:r>
            <a:endParaRPr lang="en-US" dirty="0"/>
          </a:p>
        </p:txBody>
      </p:sp>
      <p:grpSp>
        <p:nvGrpSpPr>
          <p:cNvPr id="99" name="Group 98"/>
          <p:cNvGrpSpPr/>
          <p:nvPr/>
        </p:nvGrpSpPr>
        <p:grpSpPr>
          <a:xfrm>
            <a:off x="1029758" y="2120900"/>
            <a:ext cx="2704042" cy="842433"/>
            <a:chOff x="1029758" y="2130425"/>
            <a:chExt cx="2200275" cy="540808"/>
          </a:xfrm>
        </p:grpSpPr>
        <p:grpSp>
          <p:nvGrpSpPr>
            <p:cNvPr id="100" name="Group 99"/>
            <p:cNvGrpSpPr/>
            <p:nvPr/>
          </p:nvGrpSpPr>
          <p:grpSpPr>
            <a:xfrm>
              <a:off x="1029758" y="2130425"/>
              <a:ext cx="1793856" cy="536575"/>
              <a:chOff x="1029758" y="2130425"/>
              <a:chExt cx="1793856" cy="536575"/>
            </a:xfrm>
          </p:grpSpPr>
          <p:grpSp>
            <p:nvGrpSpPr>
              <p:cNvPr id="103" name="Group 102"/>
              <p:cNvGrpSpPr/>
              <p:nvPr/>
            </p:nvGrpSpPr>
            <p:grpSpPr>
              <a:xfrm>
                <a:off x="1029758" y="2130425"/>
                <a:ext cx="1399117" cy="536575"/>
                <a:chOff x="1029758" y="2130425"/>
                <a:chExt cx="1399117" cy="536575"/>
              </a:xfrm>
            </p:grpSpPr>
            <p:grpSp>
              <p:nvGrpSpPr>
                <p:cNvPr id="107" name="Group 106"/>
                <p:cNvGrpSpPr/>
                <p:nvPr/>
              </p:nvGrpSpPr>
              <p:grpSpPr>
                <a:xfrm>
                  <a:off x="1029758" y="2130425"/>
                  <a:ext cx="995892" cy="536575"/>
                  <a:chOff x="1039283" y="2130425"/>
                  <a:chExt cx="995892" cy="536575"/>
                </a:xfrm>
              </p:grpSpPr>
              <p:cxnSp>
                <p:nvCxnSpPr>
                  <p:cNvPr id="110" name="Elbow Connector 109"/>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11" name="Elbow Connector 110"/>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12" name="Elbow Connector 111"/>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108" name="Elbow Connector 107"/>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104" name="Group 103"/>
              <p:cNvGrpSpPr/>
              <p:nvPr/>
            </p:nvGrpSpPr>
            <p:grpSpPr>
              <a:xfrm>
                <a:off x="2408746" y="2298712"/>
                <a:ext cx="414868" cy="169334"/>
                <a:chOff x="2421446" y="2298712"/>
                <a:chExt cx="414868" cy="169334"/>
              </a:xfrm>
            </p:grpSpPr>
            <p:cxnSp>
              <p:nvCxnSpPr>
                <p:cNvPr id="105" name="Elbow Connector 104"/>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06" name="Straight Connector 105"/>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101" name="Elbow Connector 100"/>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173" name="Group 172"/>
          <p:cNvGrpSpPr/>
          <p:nvPr/>
        </p:nvGrpSpPr>
        <p:grpSpPr>
          <a:xfrm>
            <a:off x="1528234" y="1278467"/>
            <a:ext cx="1943100" cy="533400"/>
            <a:chOff x="1528234" y="1278467"/>
            <a:chExt cx="1943100" cy="533400"/>
          </a:xfrm>
        </p:grpSpPr>
        <p:sp>
          <p:nvSpPr>
            <p:cNvPr id="171" name="Rectangle 170"/>
            <p:cNvSpPr/>
            <p:nvPr/>
          </p:nvSpPr>
          <p:spPr bwMode="auto">
            <a:xfrm>
              <a:off x="1528234" y="1536701"/>
              <a:ext cx="1943100" cy="275166"/>
            </a:xfrm>
            <a:prstGeom prst="rect">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2" name="Rectangle 171"/>
            <p:cNvSpPr/>
            <p:nvPr/>
          </p:nvSpPr>
          <p:spPr bwMode="auto">
            <a:xfrm>
              <a:off x="1756834" y="1278467"/>
              <a:ext cx="482601" cy="275166"/>
            </a:xfrm>
            <a:prstGeom prst="rect">
              <a:avLst/>
            </a:prstGeom>
            <a:solidFill>
              <a:srgbClr val="FFFF0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135" name="Group 134"/>
          <p:cNvGrpSpPr/>
          <p:nvPr/>
        </p:nvGrpSpPr>
        <p:grpSpPr>
          <a:xfrm>
            <a:off x="1347258" y="2108200"/>
            <a:ext cx="2704042" cy="842433"/>
            <a:chOff x="1029758" y="2130425"/>
            <a:chExt cx="2200275" cy="540808"/>
          </a:xfrm>
        </p:grpSpPr>
        <p:grpSp>
          <p:nvGrpSpPr>
            <p:cNvPr id="136" name="Group 135"/>
            <p:cNvGrpSpPr/>
            <p:nvPr/>
          </p:nvGrpSpPr>
          <p:grpSpPr>
            <a:xfrm>
              <a:off x="1029758" y="2130425"/>
              <a:ext cx="1793856" cy="536575"/>
              <a:chOff x="1029758" y="2130425"/>
              <a:chExt cx="1793856" cy="536575"/>
            </a:xfrm>
          </p:grpSpPr>
          <p:grpSp>
            <p:nvGrpSpPr>
              <p:cNvPr id="139" name="Group 138"/>
              <p:cNvGrpSpPr/>
              <p:nvPr/>
            </p:nvGrpSpPr>
            <p:grpSpPr>
              <a:xfrm>
                <a:off x="1029758" y="2130425"/>
                <a:ext cx="1399117" cy="536575"/>
                <a:chOff x="1029758" y="2130425"/>
                <a:chExt cx="1399117" cy="536575"/>
              </a:xfrm>
            </p:grpSpPr>
            <p:grpSp>
              <p:nvGrpSpPr>
                <p:cNvPr id="143" name="Group 142"/>
                <p:cNvGrpSpPr/>
                <p:nvPr/>
              </p:nvGrpSpPr>
              <p:grpSpPr>
                <a:xfrm>
                  <a:off x="1029758" y="2130425"/>
                  <a:ext cx="995892" cy="536575"/>
                  <a:chOff x="1039283" y="2130425"/>
                  <a:chExt cx="995892" cy="536575"/>
                </a:xfrm>
              </p:grpSpPr>
              <p:cxnSp>
                <p:nvCxnSpPr>
                  <p:cNvPr id="146" name="Elbow Connector 145"/>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47" name="Elbow Connector 146"/>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48" name="Elbow Connector 147"/>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144" name="Elbow Connector 143"/>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45" name="Straight Connector 144"/>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140" name="Group 139"/>
              <p:cNvGrpSpPr/>
              <p:nvPr/>
            </p:nvGrpSpPr>
            <p:grpSpPr>
              <a:xfrm>
                <a:off x="2408746" y="2298712"/>
                <a:ext cx="414868" cy="169334"/>
                <a:chOff x="2421446" y="2298712"/>
                <a:chExt cx="414868" cy="169334"/>
              </a:xfrm>
            </p:grpSpPr>
            <p:cxnSp>
              <p:nvCxnSpPr>
                <p:cNvPr id="141" name="Elbow Connector 140"/>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137" name="Elbow Connector 136"/>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sp>
        <p:nvSpPr>
          <p:cNvPr id="174" name="TextBox 173"/>
          <p:cNvSpPr txBox="1"/>
          <p:nvPr/>
        </p:nvSpPr>
        <p:spPr>
          <a:xfrm>
            <a:off x="2717800" y="4423833"/>
            <a:ext cx="6506659" cy="461665"/>
          </a:xfrm>
          <a:prstGeom prst="rect">
            <a:avLst/>
          </a:prstGeom>
          <a:noFill/>
        </p:spPr>
        <p:txBody>
          <a:bodyPr wrap="none" rtlCol="0">
            <a:spAutoFit/>
          </a:bodyPr>
          <a:lstStyle/>
          <a:p>
            <a:r>
              <a:rPr lang="en-US" dirty="0" smtClean="0"/>
              <a:t>C</a:t>
            </a:r>
            <a:r>
              <a:rPr lang="en-US" baseline="-25000" dirty="0"/>
              <a:t>1</a:t>
            </a:r>
            <a:r>
              <a:rPr lang="en-US" dirty="0" smtClean="0"/>
              <a:t>=1x2+2x3+…+2x1+1x2=24       R</a:t>
            </a:r>
            <a:r>
              <a:rPr lang="en-US" baseline="-25000" dirty="0"/>
              <a:t>1</a:t>
            </a:r>
            <a:r>
              <a:rPr lang="en-US" dirty="0" smtClean="0"/>
              <a:t>=C</a:t>
            </a:r>
            <a:r>
              <a:rPr lang="en-US" baseline="-25000" dirty="0"/>
              <a:t>1</a:t>
            </a:r>
            <a:r>
              <a:rPr lang="en-US" dirty="0" smtClean="0"/>
              <a:t>/C</a:t>
            </a:r>
            <a:r>
              <a:rPr lang="en-US" baseline="-25000" dirty="0" smtClean="0"/>
              <a:t>0</a:t>
            </a:r>
            <a:r>
              <a:rPr lang="en-US" dirty="0" smtClean="0"/>
              <a:t>=0.85</a:t>
            </a:r>
            <a:endParaRPr lang="en-US" dirty="0"/>
          </a:p>
        </p:txBody>
      </p:sp>
      <p:sp>
        <p:nvSpPr>
          <p:cNvPr id="175" name="TextBox 174"/>
          <p:cNvSpPr txBox="1"/>
          <p:nvPr/>
        </p:nvSpPr>
        <p:spPr>
          <a:xfrm>
            <a:off x="2717800" y="5655733"/>
            <a:ext cx="6250078" cy="461665"/>
          </a:xfrm>
          <a:prstGeom prst="rect">
            <a:avLst/>
          </a:prstGeom>
          <a:noFill/>
        </p:spPr>
        <p:txBody>
          <a:bodyPr wrap="none" rtlCol="0">
            <a:spAutoFit/>
          </a:bodyPr>
          <a:lstStyle/>
          <a:p>
            <a:r>
              <a:rPr lang="en-US" dirty="0" smtClean="0"/>
              <a:t>C</a:t>
            </a:r>
            <a:r>
              <a:rPr lang="en-US" baseline="-25000" dirty="0" smtClean="0"/>
              <a:t>10</a:t>
            </a:r>
            <a:r>
              <a:rPr lang="en-US" dirty="0" smtClean="0"/>
              <a:t>=1x0+2x0+…+2x0+1x0=0</a:t>
            </a:r>
            <a:r>
              <a:rPr lang="en-US" dirty="0"/>
              <a:t> </a:t>
            </a:r>
            <a:r>
              <a:rPr lang="en-US" dirty="0" smtClean="0"/>
              <a:t>       R</a:t>
            </a:r>
            <a:r>
              <a:rPr lang="en-US" baseline="-25000" dirty="0" smtClean="0"/>
              <a:t>10</a:t>
            </a:r>
            <a:r>
              <a:rPr lang="en-US" dirty="0" smtClean="0"/>
              <a:t>=0/C</a:t>
            </a:r>
            <a:r>
              <a:rPr lang="en-US" baseline="-25000" dirty="0" smtClean="0"/>
              <a:t>0</a:t>
            </a:r>
            <a:r>
              <a:rPr lang="en-US" dirty="0" smtClean="0"/>
              <a:t>=0.0</a:t>
            </a:r>
            <a:endParaRPr lang="en-US" dirty="0"/>
          </a:p>
        </p:txBody>
      </p:sp>
      <p:grpSp>
        <p:nvGrpSpPr>
          <p:cNvPr id="176" name="Group 175"/>
          <p:cNvGrpSpPr/>
          <p:nvPr/>
        </p:nvGrpSpPr>
        <p:grpSpPr>
          <a:xfrm>
            <a:off x="1347258" y="2108200"/>
            <a:ext cx="2704042" cy="842433"/>
            <a:chOff x="1029758" y="2130425"/>
            <a:chExt cx="2200275" cy="540808"/>
          </a:xfrm>
        </p:grpSpPr>
        <p:grpSp>
          <p:nvGrpSpPr>
            <p:cNvPr id="177" name="Group 176"/>
            <p:cNvGrpSpPr/>
            <p:nvPr/>
          </p:nvGrpSpPr>
          <p:grpSpPr>
            <a:xfrm>
              <a:off x="1029758" y="2130425"/>
              <a:ext cx="1793856" cy="536575"/>
              <a:chOff x="1029758" y="2130425"/>
              <a:chExt cx="1793856" cy="536575"/>
            </a:xfrm>
          </p:grpSpPr>
          <p:grpSp>
            <p:nvGrpSpPr>
              <p:cNvPr id="180" name="Group 179"/>
              <p:cNvGrpSpPr/>
              <p:nvPr/>
            </p:nvGrpSpPr>
            <p:grpSpPr>
              <a:xfrm>
                <a:off x="1029758" y="2130425"/>
                <a:ext cx="1399117" cy="536575"/>
                <a:chOff x="1029758" y="2130425"/>
                <a:chExt cx="1399117" cy="536575"/>
              </a:xfrm>
            </p:grpSpPr>
            <p:grpSp>
              <p:nvGrpSpPr>
                <p:cNvPr id="184" name="Group 183"/>
                <p:cNvGrpSpPr/>
                <p:nvPr/>
              </p:nvGrpSpPr>
              <p:grpSpPr>
                <a:xfrm>
                  <a:off x="1029758" y="2130425"/>
                  <a:ext cx="995892" cy="536575"/>
                  <a:chOff x="1039283" y="2130425"/>
                  <a:chExt cx="995892" cy="536575"/>
                </a:xfrm>
              </p:grpSpPr>
              <p:cxnSp>
                <p:nvCxnSpPr>
                  <p:cNvPr id="187" name="Elbow Connector 186"/>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88" name="Elbow Connector 187"/>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89" name="Elbow Connector 188"/>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185" name="Elbow Connector 184"/>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86" name="Straight Connector 185"/>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181" name="Group 180"/>
              <p:cNvGrpSpPr/>
              <p:nvPr/>
            </p:nvGrpSpPr>
            <p:grpSpPr>
              <a:xfrm>
                <a:off x="2408746" y="2298712"/>
                <a:ext cx="414868" cy="169334"/>
                <a:chOff x="2421446" y="2298712"/>
                <a:chExt cx="414868" cy="169334"/>
              </a:xfrm>
            </p:grpSpPr>
            <p:cxnSp>
              <p:nvCxnSpPr>
                <p:cNvPr id="182" name="Elbow Connector 181"/>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178" name="Elbow Connector 177"/>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179" name="Straight Connector 178"/>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pic>
        <p:nvPicPr>
          <p:cNvPr id="190" name="Picture 189" descr="overview_detect_duplicate.eps"/>
          <p:cNvPicPr>
            <a:picLocks noChangeAspect="1"/>
          </p:cNvPicPr>
          <p:nvPr/>
        </p:nvPicPr>
        <p:blipFill rotWithShape="1">
          <a:blip r:embed="rId3">
            <a:extLst>
              <a:ext uri="{28A0092B-C50C-407E-A947-70E740481C1C}">
                <a14:useLocalDpi xmlns:a14="http://schemas.microsoft.com/office/drawing/2010/main" val="0"/>
              </a:ext>
            </a:extLst>
          </a:blip>
          <a:srcRect l="16111" t="25702" r="68194" b="27565"/>
          <a:stretch/>
        </p:blipFill>
        <p:spPr>
          <a:xfrm>
            <a:off x="904759" y="3060700"/>
            <a:ext cx="1660641" cy="3233106"/>
          </a:xfrm>
          <a:prstGeom prst="rect">
            <a:avLst/>
          </a:prstGeom>
          <a:solidFill>
            <a:schemeClr val="bg1"/>
          </a:solidFill>
        </p:spPr>
      </p:pic>
      <p:sp>
        <p:nvSpPr>
          <p:cNvPr id="198" name="TextBox 197"/>
          <p:cNvSpPr txBox="1"/>
          <p:nvPr/>
        </p:nvSpPr>
        <p:spPr>
          <a:xfrm>
            <a:off x="2247900" y="1758950"/>
            <a:ext cx="274434" cy="307777"/>
          </a:xfrm>
          <a:prstGeom prst="rect">
            <a:avLst/>
          </a:prstGeom>
          <a:noFill/>
        </p:spPr>
        <p:txBody>
          <a:bodyPr wrap="none" rtlCol="0">
            <a:spAutoFit/>
          </a:bodyPr>
          <a:lstStyle/>
          <a:p>
            <a:r>
              <a:rPr lang="en-US" sz="1400" dirty="0" smtClean="0"/>
              <a:t>5</a:t>
            </a:r>
            <a:endParaRPr lang="en-US" sz="1400" dirty="0"/>
          </a:p>
        </p:txBody>
      </p:sp>
      <p:grpSp>
        <p:nvGrpSpPr>
          <p:cNvPr id="204" name="Group 203"/>
          <p:cNvGrpSpPr/>
          <p:nvPr/>
        </p:nvGrpSpPr>
        <p:grpSpPr>
          <a:xfrm>
            <a:off x="1219200" y="1762125"/>
            <a:ext cx="2554952" cy="307777"/>
            <a:chOff x="1219200" y="1825625"/>
            <a:chExt cx="2554952" cy="307777"/>
          </a:xfrm>
        </p:grpSpPr>
        <p:sp>
          <p:nvSpPr>
            <p:cNvPr id="191" name="TextBox 190"/>
            <p:cNvSpPr txBox="1"/>
            <p:nvPr/>
          </p:nvSpPr>
          <p:spPr>
            <a:xfrm>
              <a:off x="1219200" y="1825625"/>
              <a:ext cx="274434" cy="307777"/>
            </a:xfrm>
            <a:prstGeom prst="rect">
              <a:avLst/>
            </a:prstGeom>
            <a:noFill/>
          </p:spPr>
          <p:txBody>
            <a:bodyPr wrap="none" rtlCol="0">
              <a:spAutoFit/>
            </a:bodyPr>
            <a:lstStyle/>
            <a:p>
              <a:r>
                <a:rPr lang="en-US" sz="1400" dirty="0" smtClean="0"/>
                <a:t>1</a:t>
              </a:r>
              <a:endParaRPr lang="en-US" sz="1400" dirty="0"/>
            </a:p>
          </p:txBody>
        </p:sp>
        <p:sp>
          <p:nvSpPr>
            <p:cNvPr id="192" name="TextBox 191"/>
            <p:cNvSpPr txBox="1"/>
            <p:nvPr/>
          </p:nvSpPr>
          <p:spPr>
            <a:xfrm>
              <a:off x="1492250" y="1825625"/>
              <a:ext cx="274434" cy="307777"/>
            </a:xfrm>
            <a:prstGeom prst="rect">
              <a:avLst/>
            </a:prstGeom>
            <a:noFill/>
          </p:spPr>
          <p:txBody>
            <a:bodyPr wrap="none" rtlCol="0">
              <a:spAutoFit/>
            </a:bodyPr>
            <a:lstStyle/>
            <a:p>
              <a:r>
                <a:rPr lang="en-US" sz="1400" dirty="0"/>
                <a:t>2</a:t>
              </a:r>
            </a:p>
          </p:txBody>
        </p:sp>
        <p:sp>
          <p:nvSpPr>
            <p:cNvPr id="193" name="TextBox 192"/>
            <p:cNvSpPr txBox="1"/>
            <p:nvPr/>
          </p:nvSpPr>
          <p:spPr>
            <a:xfrm>
              <a:off x="1714500" y="1825625"/>
              <a:ext cx="274434" cy="307777"/>
            </a:xfrm>
            <a:prstGeom prst="rect">
              <a:avLst/>
            </a:prstGeom>
            <a:noFill/>
          </p:spPr>
          <p:txBody>
            <a:bodyPr wrap="none" rtlCol="0">
              <a:spAutoFit/>
            </a:bodyPr>
            <a:lstStyle/>
            <a:p>
              <a:r>
                <a:rPr lang="en-US" sz="1400" dirty="0"/>
                <a:t>3</a:t>
              </a:r>
            </a:p>
          </p:txBody>
        </p:sp>
        <p:sp>
          <p:nvSpPr>
            <p:cNvPr id="194" name="TextBox 193"/>
            <p:cNvSpPr txBox="1"/>
            <p:nvPr/>
          </p:nvSpPr>
          <p:spPr>
            <a:xfrm>
              <a:off x="1981200" y="1825625"/>
              <a:ext cx="274434" cy="307777"/>
            </a:xfrm>
            <a:prstGeom prst="rect">
              <a:avLst/>
            </a:prstGeom>
            <a:noFill/>
          </p:spPr>
          <p:txBody>
            <a:bodyPr wrap="none" rtlCol="0">
              <a:spAutoFit/>
            </a:bodyPr>
            <a:lstStyle/>
            <a:p>
              <a:r>
                <a:rPr lang="en-US" sz="1400" dirty="0"/>
                <a:t>4</a:t>
              </a:r>
            </a:p>
          </p:txBody>
        </p:sp>
        <p:sp>
          <p:nvSpPr>
            <p:cNvPr id="199" name="TextBox 198"/>
            <p:cNvSpPr txBox="1"/>
            <p:nvPr/>
          </p:nvSpPr>
          <p:spPr>
            <a:xfrm>
              <a:off x="2463800" y="1825625"/>
              <a:ext cx="274434" cy="307777"/>
            </a:xfrm>
            <a:prstGeom prst="rect">
              <a:avLst/>
            </a:prstGeom>
            <a:noFill/>
          </p:spPr>
          <p:txBody>
            <a:bodyPr wrap="none" rtlCol="0">
              <a:spAutoFit/>
            </a:bodyPr>
            <a:lstStyle/>
            <a:p>
              <a:r>
                <a:rPr lang="en-US" sz="1400" dirty="0"/>
                <a:t>6</a:t>
              </a:r>
            </a:p>
          </p:txBody>
        </p:sp>
        <p:sp>
          <p:nvSpPr>
            <p:cNvPr id="200" name="TextBox 199"/>
            <p:cNvSpPr txBox="1"/>
            <p:nvPr/>
          </p:nvSpPr>
          <p:spPr>
            <a:xfrm>
              <a:off x="2686050" y="1825625"/>
              <a:ext cx="274434" cy="307777"/>
            </a:xfrm>
            <a:prstGeom prst="rect">
              <a:avLst/>
            </a:prstGeom>
            <a:noFill/>
          </p:spPr>
          <p:txBody>
            <a:bodyPr wrap="none" rtlCol="0">
              <a:spAutoFit/>
            </a:bodyPr>
            <a:lstStyle/>
            <a:p>
              <a:r>
                <a:rPr lang="en-US" sz="1400" dirty="0" smtClean="0"/>
                <a:t>7</a:t>
              </a:r>
              <a:endParaRPr lang="en-US" sz="1400" dirty="0"/>
            </a:p>
          </p:txBody>
        </p:sp>
        <p:sp>
          <p:nvSpPr>
            <p:cNvPr id="201" name="TextBox 200"/>
            <p:cNvSpPr txBox="1"/>
            <p:nvPr/>
          </p:nvSpPr>
          <p:spPr>
            <a:xfrm>
              <a:off x="2959100" y="1825625"/>
              <a:ext cx="274434" cy="307777"/>
            </a:xfrm>
            <a:prstGeom prst="rect">
              <a:avLst/>
            </a:prstGeom>
            <a:noFill/>
          </p:spPr>
          <p:txBody>
            <a:bodyPr wrap="none" rtlCol="0">
              <a:spAutoFit/>
            </a:bodyPr>
            <a:lstStyle/>
            <a:p>
              <a:r>
                <a:rPr lang="en-US" sz="1400" dirty="0"/>
                <a:t>8</a:t>
              </a:r>
            </a:p>
          </p:txBody>
        </p:sp>
        <p:sp>
          <p:nvSpPr>
            <p:cNvPr id="202" name="TextBox 201"/>
            <p:cNvSpPr txBox="1"/>
            <p:nvPr/>
          </p:nvSpPr>
          <p:spPr>
            <a:xfrm>
              <a:off x="3213100" y="1825625"/>
              <a:ext cx="274434" cy="307777"/>
            </a:xfrm>
            <a:prstGeom prst="rect">
              <a:avLst/>
            </a:prstGeom>
            <a:noFill/>
          </p:spPr>
          <p:txBody>
            <a:bodyPr wrap="none" rtlCol="0">
              <a:spAutoFit/>
            </a:bodyPr>
            <a:lstStyle/>
            <a:p>
              <a:r>
                <a:rPr lang="en-US" sz="1400" dirty="0" smtClean="0"/>
                <a:t>9</a:t>
              </a:r>
              <a:endParaRPr lang="en-US" sz="1400" dirty="0"/>
            </a:p>
          </p:txBody>
        </p:sp>
        <p:sp>
          <p:nvSpPr>
            <p:cNvPr id="203" name="TextBox 202"/>
            <p:cNvSpPr txBox="1"/>
            <p:nvPr/>
          </p:nvSpPr>
          <p:spPr>
            <a:xfrm>
              <a:off x="3409950" y="1825625"/>
              <a:ext cx="364202" cy="307777"/>
            </a:xfrm>
            <a:prstGeom prst="rect">
              <a:avLst/>
            </a:prstGeom>
            <a:noFill/>
          </p:spPr>
          <p:txBody>
            <a:bodyPr wrap="none" rtlCol="0">
              <a:spAutoFit/>
            </a:bodyPr>
            <a:lstStyle/>
            <a:p>
              <a:r>
                <a:rPr lang="en-US" sz="1400" dirty="0" smtClean="0"/>
                <a:t>10</a:t>
              </a:r>
              <a:endParaRPr lang="en-US" sz="1400" dirty="0"/>
            </a:p>
          </p:txBody>
        </p:sp>
      </p:grpSp>
      <p:grpSp>
        <p:nvGrpSpPr>
          <p:cNvPr id="209" name="Group 208"/>
          <p:cNvGrpSpPr/>
          <p:nvPr/>
        </p:nvGrpSpPr>
        <p:grpSpPr>
          <a:xfrm>
            <a:off x="5511800" y="4986865"/>
            <a:ext cx="55046" cy="461432"/>
            <a:chOff x="5511800" y="4466165"/>
            <a:chExt cx="55046" cy="461432"/>
          </a:xfrm>
        </p:grpSpPr>
        <p:sp>
          <p:nvSpPr>
            <p:cNvPr id="206" name="Oval 205"/>
            <p:cNvSpPr/>
            <p:nvPr/>
          </p:nvSpPr>
          <p:spPr bwMode="auto">
            <a:xfrm>
              <a:off x="5511800" y="4466165"/>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7" name="Oval 206"/>
            <p:cNvSpPr/>
            <p:nvPr/>
          </p:nvSpPr>
          <p:spPr bwMode="auto">
            <a:xfrm>
              <a:off x="5511801" y="4648200"/>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8" name="Oval 207"/>
            <p:cNvSpPr/>
            <p:nvPr/>
          </p:nvSpPr>
          <p:spPr bwMode="auto">
            <a:xfrm>
              <a:off x="5516046" y="4838697"/>
              <a:ext cx="50800" cy="889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2" name="TextBox 1"/>
          <p:cNvSpPr txBox="1"/>
          <p:nvPr/>
        </p:nvSpPr>
        <p:spPr>
          <a:xfrm>
            <a:off x="3175000" y="3238500"/>
            <a:ext cx="5385872" cy="461665"/>
          </a:xfrm>
          <a:prstGeom prst="rect">
            <a:avLst/>
          </a:prstGeom>
          <a:noFill/>
        </p:spPr>
        <p:txBody>
          <a:bodyPr wrap="none" rtlCol="0">
            <a:spAutoFit/>
          </a:bodyPr>
          <a:lstStyle/>
          <a:p>
            <a:r>
              <a:rPr lang="en-US" dirty="0" smtClean="0"/>
              <a:t>Autocorrelation =&gt; </a:t>
            </a:r>
            <a:r>
              <a:rPr lang="en-US" i="1" dirty="0" smtClean="0"/>
              <a:t>shift </a:t>
            </a:r>
            <a:r>
              <a:rPr lang="en-US" dirty="0" smtClean="0"/>
              <a:t>+ </a:t>
            </a:r>
            <a:r>
              <a:rPr lang="en-US" i="1" dirty="0" smtClean="0"/>
              <a:t>multiply </a:t>
            </a:r>
            <a:r>
              <a:rPr lang="en-US" dirty="0" smtClean="0"/>
              <a:t>+ </a:t>
            </a:r>
            <a:r>
              <a:rPr lang="en-US" i="1" dirty="0" smtClean="0"/>
              <a:t>sum</a:t>
            </a:r>
            <a:endParaRPr lang="en-US" i="1" dirty="0"/>
          </a:p>
        </p:txBody>
      </p:sp>
      <p:sp>
        <p:nvSpPr>
          <p:cNvPr id="118" name="Rectangle 117"/>
          <p:cNvSpPr/>
          <p:nvPr/>
        </p:nvSpPr>
        <p:spPr bwMode="auto">
          <a:xfrm>
            <a:off x="1244600" y="2082800"/>
            <a:ext cx="2552700" cy="8509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042435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7.40741E-7 L 3.33333E-6 -0.16482 " pathEditMode="relative" rAng="0" ptsTypes="AA">
                                      <p:cBhvr>
                                        <p:cTn id="6" dur="2000" fill="hold"/>
                                        <p:tgtEl>
                                          <p:spTgt spid="77"/>
                                        </p:tgtEl>
                                        <p:attrNameLst>
                                          <p:attrName>ppt_x</p:attrName>
                                          <p:attrName>ppt_y</p:attrName>
                                        </p:attrNameLst>
                                      </p:cBhvr>
                                      <p:rCtr x="0" y="-824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2.22222E-6 2.59259E-6 L 0.03611 -0.00185 " pathEditMode="relative" rAng="0" ptsTypes="AA">
                                      <p:cBhvr>
                                        <p:cTn id="17" dur="2000" fill="hold"/>
                                        <p:tgtEl>
                                          <p:spTgt spid="99"/>
                                        </p:tgtEl>
                                        <p:attrNameLst>
                                          <p:attrName>ppt_x</p:attrName>
                                          <p:attrName>ppt_y</p:attrName>
                                        </p:attrNameLst>
                                      </p:cBhvr>
                                      <p:rCtr x="1806" y="-93"/>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2.22222E-6 0 L -0.00834 -0.16111 " pathEditMode="relative" rAng="0" ptsTypes="AA">
                                      <p:cBhvr>
                                        <p:cTn id="25" dur="2000" fill="hold"/>
                                        <p:tgtEl>
                                          <p:spTgt spid="135"/>
                                        </p:tgtEl>
                                        <p:attrNameLst>
                                          <p:attrName>ppt_x</p:attrName>
                                          <p:attrName>ppt_y</p:attrName>
                                        </p:attrNameLst>
                                      </p:cBhvr>
                                      <p:rCtr x="-417" y="-8056"/>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2.22222E-6 0 L 0.24305 0 " pathEditMode="relative" rAng="0" ptsTypes="AA">
                                      <p:cBhvr>
                                        <p:cTn id="41" dur="2000" fill="hold"/>
                                        <p:tgtEl>
                                          <p:spTgt spid="176"/>
                                        </p:tgtEl>
                                        <p:attrNameLst>
                                          <p:attrName>ppt_x</p:attrName>
                                          <p:attrName>ppt_y</p:attrName>
                                        </p:attrNameLst>
                                      </p:cBhvr>
                                      <p:rCtr x="12153" y="0"/>
                                    </p:animMotion>
                                  </p:childTnLst>
                                </p:cTn>
                              </p:par>
                              <p:par>
                                <p:cTn id="42" presetID="1" presetClass="entr" presetSubtype="0" fill="hold" nodeType="withEffect">
                                  <p:stCondLst>
                                    <p:cond delay="0"/>
                                  </p:stCondLst>
                                  <p:childTnLst>
                                    <p:set>
                                      <p:cBhvr>
                                        <p:cTn id="43" dur="1" fill="hold">
                                          <p:stCondLst>
                                            <p:cond delay="0"/>
                                          </p:stCondLst>
                                        </p:cTn>
                                        <p:tgtEl>
                                          <p:spTgt spid="20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74" grpId="0"/>
      <p:bldP spid="175" grpId="0"/>
      <p:bldP spid="1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these Failures Occur?</a:t>
            </a:r>
            <a:endParaRPr lang="en-US" dirty="0"/>
          </a:p>
        </p:txBody>
      </p:sp>
      <p:sp>
        <p:nvSpPr>
          <p:cNvPr id="3" name="Content Placeholder 2"/>
          <p:cNvSpPr>
            <a:spLocks noGrp="1"/>
          </p:cNvSpPr>
          <p:nvPr>
            <p:ph idx="1"/>
          </p:nvPr>
        </p:nvSpPr>
        <p:spPr/>
        <p:txBody>
          <a:bodyPr/>
          <a:lstStyle/>
          <a:p>
            <a:r>
              <a:rPr lang="en-US" dirty="0" smtClean="0"/>
              <a:t>Limited Testing</a:t>
            </a:r>
          </a:p>
          <a:p>
            <a:pPr lvl="1"/>
            <a:r>
              <a:rPr lang="en-US" dirty="0" smtClean="0"/>
              <a:t>Short delivery times</a:t>
            </a:r>
          </a:p>
          <a:p>
            <a:pPr lvl="1"/>
            <a:r>
              <a:rPr lang="en-US" dirty="0" smtClean="0"/>
              <a:t>High </a:t>
            </a:r>
            <a:r>
              <a:rPr lang="en-US" dirty="0"/>
              <a:t>developer turnover </a:t>
            </a:r>
            <a:r>
              <a:rPr lang="en-US" dirty="0" smtClean="0"/>
              <a:t>rates</a:t>
            </a:r>
          </a:p>
          <a:p>
            <a:pPr lvl="1"/>
            <a:r>
              <a:rPr lang="en-US" dirty="0" smtClean="0"/>
              <a:t>Rapid evolving user needs</a:t>
            </a:r>
          </a:p>
          <a:p>
            <a:r>
              <a:rPr lang="en-US" dirty="0" smtClean="0"/>
              <a:t>Environmental effects</a:t>
            </a:r>
          </a:p>
          <a:p>
            <a:pPr lvl="1"/>
            <a:r>
              <a:rPr lang="en-US" dirty="0"/>
              <a:t>Operator mistakes</a:t>
            </a:r>
          </a:p>
          <a:p>
            <a:pPr lvl="1"/>
            <a:r>
              <a:rPr lang="en-US" dirty="0" smtClean="0"/>
              <a:t>Server overload</a:t>
            </a:r>
          </a:p>
          <a:p>
            <a:r>
              <a:rPr lang="en-US" dirty="0" smtClean="0"/>
              <a:t>Non-deterministic effects</a:t>
            </a:r>
          </a:p>
          <a:p>
            <a:pPr lvl="1"/>
            <a:r>
              <a:rPr lang="en-US" dirty="0" smtClean="0"/>
              <a:t>Concurrency errors</a:t>
            </a:r>
          </a:p>
          <a:p>
            <a:pPr lvl="1"/>
            <a:endParaRPr lang="en-US" dirty="0" smtClean="0"/>
          </a:p>
          <a:p>
            <a:endParaRPr lang="en-US" dirty="0" smtClean="0"/>
          </a:p>
        </p:txBody>
      </p:sp>
    </p:spTree>
    <p:extLst>
      <p:ext uri="{BB962C8B-B14F-4D97-AF65-F5344CB8AC3E}">
        <p14:creationId xmlns:p14="http://schemas.microsoft.com/office/powerpoint/2010/main" val="38429044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Autocorrelation Example with Duplicate requests</a:t>
            </a:r>
            <a:endParaRPr lang="en-US" dirty="0"/>
          </a:p>
        </p:txBody>
      </p:sp>
      <p:sp>
        <p:nvSpPr>
          <p:cNvPr id="98" name="TextBox 97"/>
          <p:cNvSpPr txBox="1"/>
          <p:nvPr/>
        </p:nvSpPr>
        <p:spPr>
          <a:xfrm>
            <a:off x="101600" y="3280833"/>
            <a:ext cx="6311494" cy="461665"/>
          </a:xfrm>
          <a:prstGeom prst="rect">
            <a:avLst/>
          </a:prstGeom>
          <a:noFill/>
        </p:spPr>
        <p:txBody>
          <a:bodyPr wrap="none" rtlCol="0">
            <a:spAutoFit/>
          </a:bodyPr>
          <a:lstStyle/>
          <a:p>
            <a:r>
              <a:rPr lang="en-US" dirty="0" smtClean="0"/>
              <a:t>C</a:t>
            </a:r>
            <a:r>
              <a:rPr lang="en-US" baseline="-25000" dirty="0" smtClean="0"/>
              <a:t>0</a:t>
            </a:r>
            <a:r>
              <a:rPr lang="en-US" dirty="0" smtClean="0"/>
              <a:t>=1x1+2x2+…+1x1+0x0=56	R</a:t>
            </a:r>
            <a:r>
              <a:rPr lang="en-US" baseline="-25000" dirty="0" smtClean="0"/>
              <a:t>0</a:t>
            </a:r>
            <a:r>
              <a:rPr lang="en-US" dirty="0" smtClean="0"/>
              <a:t>=C</a:t>
            </a:r>
            <a:r>
              <a:rPr lang="en-US" baseline="-25000" dirty="0" smtClean="0"/>
              <a:t>0</a:t>
            </a:r>
            <a:r>
              <a:rPr lang="en-US" dirty="0" smtClean="0"/>
              <a:t>/C</a:t>
            </a:r>
            <a:r>
              <a:rPr lang="en-US" baseline="-25000" dirty="0" smtClean="0"/>
              <a:t>0</a:t>
            </a:r>
            <a:r>
              <a:rPr lang="en-US" dirty="0" smtClean="0"/>
              <a:t>=1</a:t>
            </a:r>
            <a:endParaRPr lang="en-US" dirty="0"/>
          </a:p>
        </p:txBody>
      </p:sp>
      <p:sp>
        <p:nvSpPr>
          <p:cNvPr id="174" name="TextBox 173"/>
          <p:cNvSpPr txBox="1"/>
          <p:nvPr/>
        </p:nvSpPr>
        <p:spPr>
          <a:xfrm>
            <a:off x="76200" y="3839633"/>
            <a:ext cx="6850103" cy="461665"/>
          </a:xfrm>
          <a:prstGeom prst="rect">
            <a:avLst/>
          </a:prstGeom>
          <a:noFill/>
        </p:spPr>
        <p:txBody>
          <a:bodyPr wrap="none" rtlCol="0">
            <a:spAutoFit/>
          </a:bodyPr>
          <a:lstStyle/>
          <a:p>
            <a:r>
              <a:rPr lang="en-US" dirty="0" smtClean="0"/>
              <a:t>C</a:t>
            </a:r>
            <a:r>
              <a:rPr lang="en-US" baseline="-25000" dirty="0" smtClean="0"/>
              <a:t>10</a:t>
            </a:r>
            <a:r>
              <a:rPr lang="en-US" dirty="0" smtClean="0"/>
              <a:t>=</a:t>
            </a:r>
            <a:r>
              <a:rPr lang="en-US" dirty="0"/>
              <a:t>1x1+2x2+…+1x1+0x0=</a:t>
            </a:r>
            <a:r>
              <a:rPr lang="en-US" dirty="0" smtClean="0"/>
              <a:t>28	R</a:t>
            </a:r>
            <a:r>
              <a:rPr lang="en-US" baseline="-25000" dirty="0" smtClean="0"/>
              <a:t>10</a:t>
            </a:r>
            <a:r>
              <a:rPr lang="en-US" dirty="0" smtClean="0"/>
              <a:t>=C</a:t>
            </a:r>
            <a:r>
              <a:rPr lang="en-US" baseline="-25000" dirty="0" smtClean="0"/>
              <a:t>10</a:t>
            </a:r>
            <a:r>
              <a:rPr lang="en-US" dirty="0" smtClean="0"/>
              <a:t>/C</a:t>
            </a:r>
            <a:r>
              <a:rPr lang="en-US" baseline="-25000" dirty="0" smtClean="0"/>
              <a:t>0</a:t>
            </a:r>
            <a:r>
              <a:rPr lang="en-US" dirty="0" smtClean="0"/>
              <a:t>=0.5</a:t>
            </a:r>
            <a:endParaRPr lang="en-US" dirty="0"/>
          </a:p>
        </p:txBody>
      </p:sp>
      <p:sp>
        <p:nvSpPr>
          <p:cNvPr id="175" name="TextBox 174"/>
          <p:cNvSpPr txBox="1"/>
          <p:nvPr/>
        </p:nvSpPr>
        <p:spPr>
          <a:xfrm>
            <a:off x="88900" y="4804833"/>
            <a:ext cx="6696114" cy="461665"/>
          </a:xfrm>
          <a:prstGeom prst="rect">
            <a:avLst/>
          </a:prstGeom>
          <a:noFill/>
        </p:spPr>
        <p:txBody>
          <a:bodyPr wrap="none" rtlCol="0">
            <a:spAutoFit/>
          </a:bodyPr>
          <a:lstStyle/>
          <a:p>
            <a:r>
              <a:rPr lang="en-US" dirty="0" smtClean="0"/>
              <a:t>C</a:t>
            </a:r>
            <a:r>
              <a:rPr lang="en-US" baseline="-25000" dirty="0" smtClean="0"/>
              <a:t>20</a:t>
            </a:r>
            <a:r>
              <a:rPr lang="en-US" dirty="0" smtClean="0"/>
              <a:t>=1x0+2x0+…+2x0+1x0=0	R</a:t>
            </a:r>
            <a:r>
              <a:rPr lang="en-US" baseline="-25000" dirty="0" smtClean="0"/>
              <a:t>20</a:t>
            </a:r>
            <a:r>
              <a:rPr lang="en-US" dirty="0" smtClean="0"/>
              <a:t>=0/C</a:t>
            </a:r>
            <a:r>
              <a:rPr lang="en-US" baseline="-25000" dirty="0" smtClean="0"/>
              <a:t>0</a:t>
            </a:r>
            <a:r>
              <a:rPr lang="en-US" dirty="0" smtClean="0"/>
              <a:t>=0.0</a:t>
            </a:r>
            <a:endParaRPr lang="en-US" dirty="0"/>
          </a:p>
        </p:txBody>
      </p:sp>
      <p:grpSp>
        <p:nvGrpSpPr>
          <p:cNvPr id="2" name="Group 1"/>
          <p:cNvGrpSpPr/>
          <p:nvPr/>
        </p:nvGrpSpPr>
        <p:grpSpPr>
          <a:xfrm>
            <a:off x="89958" y="656165"/>
            <a:ext cx="7237942" cy="1198046"/>
            <a:chOff x="1029758" y="643465"/>
            <a:chExt cx="7237942" cy="1198046"/>
          </a:xfrm>
        </p:grpSpPr>
        <p:grpSp>
          <p:nvGrpSpPr>
            <p:cNvPr id="44" name="Group 43"/>
            <p:cNvGrpSpPr/>
            <p:nvPr/>
          </p:nvGrpSpPr>
          <p:grpSpPr>
            <a:xfrm>
              <a:off x="1231899" y="643465"/>
              <a:ext cx="2522582" cy="1182132"/>
              <a:chOff x="1231899" y="1481665"/>
              <a:chExt cx="2522582" cy="1182132"/>
            </a:xfrm>
          </p:grpSpPr>
          <p:sp>
            <p:nvSpPr>
              <p:cNvPr id="34" name="TextBox 33"/>
              <p:cNvSpPr txBox="1"/>
              <p:nvPr/>
            </p:nvSpPr>
            <p:spPr>
              <a:xfrm>
                <a:off x="1739899" y="1481665"/>
                <a:ext cx="300082" cy="369332"/>
              </a:xfrm>
              <a:prstGeom prst="rect">
                <a:avLst/>
              </a:prstGeom>
              <a:noFill/>
            </p:spPr>
            <p:txBody>
              <a:bodyPr wrap="none" rtlCol="0">
                <a:spAutoFit/>
              </a:bodyPr>
              <a:lstStyle/>
              <a:p>
                <a:r>
                  <a:rPr lang="en-US" sz="1800" dirty="0" smtClean="0"/>
                  <a:t>3</a:t>
                </a:r>
                <a:endParaRPr lang="en-US" sz="1800" dirty="0"/>
              </a:p>
            </p:txBody>
          </p:sp>
          <p:grpSp>
            <p:nvGrpSpPr>
              <p:cNvPr id="43" name="Group 42"/>
              <p:cNvGrpSpPr/>
              <p:nvPr/>
            </p:nvGrpSpPr>
            <p:grpSpPr>
              <a:xfrm>
                <a:off x="1485899" y="1742015"/>
                <a:ext cx="1773282" cy="369332"/>
                <a:chOff x="1485899" y="1742015"/>
                <a:chExt cx="1773282" cy="369332"/>
              </a:xfrm>
            </p:grpSpPr>
            <p:sp>
              <p:nvSpPr>
                <p:cNvPr id="33" name="TextBox 32"/>
                <p:cNvSpPr txBox="1"/>
                <p:nvPr/>
              </p:nvSpPr>
              <p:spPr>
                <a:xfrm>
                  <a:off x="1485899" y="1742015"/>
                  <a:ext cx="300082" cy="369332"/>
                </a:xfrm>
                <a:prstGeom prst="rect">
                  <a:avLst/>
                </a:prstGeom>
                <a:noFill/>
              </p:spPr>
              <p:txBody>
                <a:bodyPr wrap="none" rtlCol="0">
                  <a:spAutoFit/>
                </a:bodyPr>
                <a:lstStyle/>
                <a:p>
                  <a:r>
                    <a:rPr lang="en-US" sz="1800" dirty="0"/>
                    <a:t>2</a:t>
                  </a:r>
                </a:p>
              </p:txBody>
            </p:sp>
            <p:sp>
              <p:nvSpPr>
                <p:cNvPr id="35" name="TextBox 34"/>
                <p:cNvSpPr txBox="1"/>
                <p:nvPr/>
              </p:nvSpPr>
              <p:spPr>
                <a:xfrm>
                  <a:off x="1993899" y="1742015"/>
                  <a:ext cx="300082" cy="369332"/>
                </a:xfrm>
                <a:prstGeom prst="rect">
                  <a:avLst/>
                </a:prstGeom>
                <a:noFill/>
              </p:spPr>
              <p:txBody>
                <a:bodyPr wrap="none" rtlCol="0">
                  <a:spAutoFit/>
                </a:bodyPr>
                <a:lstStyle/>
                <a:p>
                  <a:r>
                    <a:rPr lang="en-US" sz="1800" dirty="0" smtClean="0"/>
                    <a:t>2</a:t>
                  </a:r>
                  <a:endParaRPr lang="en-US" sz="1800" dirty="0"/>
                </a:p>
              </p:txBody>
            </p:sp>
            <p:sp>
              <p:nvSpPr>
                <p:cNvPr id="37" name="TextBox 36"/>
                <p:cNvSpPr txBox="1"/>
                <p:nvPr/>
              </p:nvSpPr>
              <p:spPr>
                <a:xfrm>
                  <a:off x="2463799" y="1742015"/>
                  <a:ext cx="300082" cy="369332"/>
                </a:xfrm>
                <a:prstGeom prst="rect">
                  <a:avLst/>
                </a:prstGeom>
                <a:noFill/>
              </p:spPr>
              <p:txBody>
                <a:bodyPr wrap="none" rtlCol="0">
                  <a:spAutoFit/>
                </a:bodyPr>
                <a:lstStyle/>
                <a:p>
                  <a:r>
                    <a:rPr lang="en-US" sz="1800" dirty="0" smtClean="0"/>
                    <a:t>2</a:t>
                  </a:r>
                  <a:endParaRPr lang="en-US" sz="1800" dirty="0"/>
                </a:p>
              </p:txBody>
            </p:sp>
            <p:sp>
              <p:nvSpPr>
                <p:cNvPr id="39" name="TextBox 38"/>
                <p:cNvSpPr txBox="1"/>
                <p:nvPr/>
              </p:nvSpPr>
              <p:spPr>
                <a:xfrm>
                  <a:off x="2959099" y="1742015"/>
                  <a:ext cx="300082" cy="369332"/>
                </a:xfrm>
                <a:prstGeom prst="rect">
                  <a:avLst/>
                </a:prstGeom>
                <a:noFill/>
              </p:spPr>
              <p:txBody>
                <a:bodyPr wrap="none" rtlCol="0">
                  <a:spAutoFit/>
                </a:bodyPr>
                <a:lstStyle/>
                <a:p>
                  <a:r>
                    <a:rPr lang="en-US" sz="1800" dirty="0" smtClean="0"/>
                    <a:t>2</a:t>
                  </a:r>
                  <a:endParaRPr lang="en-US" sz="1800" dirty="0"/>
                </a:p>
              </p:txBody>
            </p:sp>
          </p:grpSp>
          <p:grpSp>
            <p:nvGrpSpPr>
              <p:cNvPr id="42" name="Group 41"/>
              <p:cNvGrpSpPr/>
              <p:nvPr/>
            </p:nvGrpSpPr>
            <p:grpSpPr>
              <a:xfrm>
                <a:off x="1231899" y="1989665"/>
                <a:ext cx="2268582" cy="369332"/>
                <a:chOff x="1231899" y="1989665"/>
                <a:chExt cx="2268582" cy="369332"/>
              </a:xfrm>
            </p:grpSpPr>
            <p:sp>
              <p:nvSpPr>
                <p:cNvPr id="32" name="TextBox 31"/>
                <p:cNvSpPr txBox="1"/>
                <p:nvPr/>
              </p:nvSpPr>
              <p:spPr>
                <a:xfrm>
                  <a:off x="1231899" y="1989665"/>
                  <a:ext cx="300082" cy="369332"/>
                </a:xfrm>
                <a:prstGeom prst="rect">
                  <a:avLst/>
                </a:prstGeom>
                <a:noFill/>
              </p:spPr>
              <p:txBody>
                <a:bodyPr wrap="none" rtlCol="0">
                  <a:spAutoFit/>
                </a:bodyPr>
                <a:lstStyle/>
                <a:p>
                  <a:r>
                    <a:rPr lang="en-US" sz="1800" dirty="0" smtClean="0"/>
                    <a:t>1</a:t>
                  </a:r>
                  <a:endParaRPr lang="en-US" sz="1800" dirty="0"/>
                </a:p>
              </p:txBody>
            </p:sp>
            <p:sp>
              <p:nvSpPr>
                <p:cNvPr id="36" name="TextBox 35"/>
                <p:cNvSpPr txBox="1"/>
                <p:nvPr/>
              </p:nvSpPr>
              <p:spPr>
                <a:xfrm>
                  <a:off x="2222499" y="1989665"/>
                  <a:ext cx="300082" cy="369332"/>
                </a:xfrm>
                <a:prstGeom prst="rect">
                  <a:avLst/>
                </a:prstGeom>
                <a:noFill/>
              </p:spPr>
              <p:txBody>
                <a:bodyPr wrap="none" rtlCol="0">
                  <a:spAutoFit/>
                </a:bodyPr>
                <a:lstStyle/>
                <a:p>
                  <a:r>
                    <a:rPr lang="en-US" sz="1800" dirty="0"/>
                    <a:t>1</a:t>
                  </a:r>
                </a:p>
              </p:txBody>
            </p:sp>
            <p:sp>
              <p:nvSpPr>
                <p:cNvPr id="38" name="TextBox 37"/>
                <p:cNvSpPr txBox="1"/>
                <p:nvPr/>
              </p:nvSpPr>
              <p:spPr>
                <a:xfrm>
                  <a:off x="2717799" y="1989665"/>
                  <a:ext cx="300082" cy="369332"/>
                </a:xfrm>
                <a:prstGeom prst="rect">
                  <a:avLst/>
                </a:prstGeom>
                <a:noFill/>
              </p:spPr>
              <p:txBody>
                <a:bodyPr wrap="none" rtlCol="0">
                  <a:spAutoFit/>
                </a:bodyPr>
                <a:lstStyle/>
                <a:p>
                  <a:r>
                    <a:rPr lang="en-US" sz="1800" dirty="0"/>
                    <a:t>1</a:t>
                  </a:r>
                </a:p>
              </p:txBody>
            </p:sp>
            <p:sp>
              <p:nvSpPr>
                <p:cNvPr id="40" name="TextBox 39"/>
                <p:cNvSpPr txBox="1"/>
                <p:nvPr/>
              </p:nvSpPr>
              <p:spPr>
                <a:xfrm>
                  <a:off x="3200399" y="1989665"/>
                  <a:ext cx="300082" cy="369332"/>
                </a:xfrm>
                <a:prstGeom prst="rect">
                  <a:avLst/>
                </a:prstGeom>
                <a:noFill/>
              </p:spPr>
              <p:txBody>
                <a:bodyPr wrap="none" rtlCol="0">
                  <a:spAutoFit/>
                </a:bodyPr>
                <a:lstStyle/>
                <a:p>
                  <a:r>
                    <a:rPr lang="en-US" sz="1800" dirty="0"/>
                    <a:t>1</a:t>
                  </a:r>
                </a:p>
              </p:txBody>
            </p:sp>
          </p:grpSp>
          <p:sp>
            <p:nvSpPr>
              <p:cNvPr id="41" name="TextBox 40"/>
              <p:cNvSpPr txBox="1"/>
              <p:nvPr/>
            </p:nvSpPr>
            <p:spPr>
              <a:xfrm>
                <a:off x="3454399" y="2294465"/>
                <a:ext cx="300082" cy="369332"/>
              </a:xfrm>
              <a:prstGeom prst="rect">
                <a:avLst/>
              </a:prstGeom>
              <a:noFill/>
            </p:spPr>
            <p:txBody>
              <a:bodyPr wrap="none" rtlCol="0">
                <a:spAutoFit/>
              </a:bodyPr>
              <a:lstStyle/>
              <a:p>
                <a:r>
                  <a:rPr lang="en-US" sz="1800" dirty="0" smtClean="0"/>
                  <a:t>0</a:t>
                </a:r>
                <a:endParaRPr lang="en-US" sz="1800" dirty="0"/>
              </a:p>
            </p:txBody>
          </p:sp>
        </p:grpSp>
        <p:grpSp>
          <p:nvGrpSpPr>
            <p:cNvPr id="75" name="Group 74"/>
            <p:cNvGrpSpPr/>
            <p:nvPr/>
          </p:nvGrpSpPr>
          <p:grpSpPr>
            <a:xfrm>
              <a:off x="1029758" y="990600"/>
              <a:ext cx="7237942" cy="850900"/>
              <a:chOff x="1029758" y="1828800"/>
              <a:chExt cx="7237942" cy="850900"/>
            </a:xfrm>
          </p:grpSpPr>
          <p:grpSp>
            <p:nvGrpSpPr>
              <p:cNvPr id="31" name="Group 30"/>
              <p:cNvGrpSpPr/>
              <p:nvPr/>
            </p:nvGrpSpPr>
            <p:grpSpPr>
              <a:xfrm>
                <a:off x="1029758" y="1828800"/>
                <a:ext cx="2704042" cy="842433"/>
                <a:chOff x="1029758" y="2130425"/>
                <a:chExt cx="2200275" cy="540808"/>
              </a:xfrm>
            </p:grpSpPr>
            <p:grpSp>
              <p:nvGrpSpPr>
                <p:cNvPr id="30" name="Group 29"/>
                <p:cNvGrpSpPr/>
                <p:nvPr/>
              </p:nvGrpSpPr>
              <p:grpSpPr>
                <a:xfrm>
                  <a:off x="1029758" y="2130425"/>
                  <a:ext cx="1793856" cy="536575"/>
                  <a:chOff x="1029758" y="2130425"/>
                  <a:chExt cx="1793856" cy="536575"/>
                </a:xfrm>
              </p:grpSpPr>
              <p:grpSp>
                <p:nvGrpSpPr>
                  <p:cNvPr id="28" name="Group 27"/>
                  <p:cNvGrpSpPr/>
                  <p:nvPr/>
                </p:nvGrpSpPr>
                <p:grpSpPr>
                  <a:xfrm>
                    <a:off x="1029758" y="2130425"/>
                    <a:ext cx="1399117" cy="536575"/>
                    <a:chOff x="1029758" y="2130425"/>
                    <a:chExt cx="1399117" cy="536575"/>
                  </a:xfrm>
                </p:grpSpPr>
                <p:grpSp>
                  <p:nvGrpSpPr>
                    <p:cNvPr id="27" name="Group 26"/>
                    <p:cNvGrpSpPr/>
                    <p:nvPr/>
                  </p:nvGrpSpPr>
                  <p:grpSpPr>
                    <a:xfrm>
                      <a:off x="1029758" y="2130425"/>
                      <a:ext cx="995892" cy="536575"/>
                      <a:chOff x="1039283" y="2130425"/>
                      <a:chExt cx="995892" cy="536575"/>
                    </a:xfrm>
                  </p:grpSpPr>
                  <p:cxnSp>
                    <p:nvCxnSpPr>
                      <p:cNvPr id="6" name="Elbow Connector 5"/>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9" name="Elbow Connector 8"/>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12" name="Elbow Connector 11"/>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14" name="Elbow Connector 13"/>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29" name="Group 28"/>
                  <p:cNvGrpSpPr/>
                  <p:nvPr/>
                </p:nvGrpSpPr>
                <p:grpSpPr>
                  <a:xfrm>
                    <a:off x="2408746" y="2298712"/>
                    <a:ext cx="414868" cy="169334"/>
                    <a:chOff x="2421446" y="2298712"/>
                    <a:chExt cx="414868" cy="169334"/>
                  </a:xfrm>
                </p:grpSpPr>
                <p:cxnSp>
                  <p:nvCxnSpPr>
                    <p:cNvPr id="19" name="Elbow Connector 18"/>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21" name="Elbow Connector 20"/>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60" name="Straight Connector 59"/>
              <p:cNvCxnSpPr/>
              <p:nvPr/>
            </p:nvCxnSpPr>
            <p:spPr bwMode="auto">
              <a:xfrm>
                <a:off x="1041400" y="2679700"/>
                <a:ext cx="72263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65" name="Group 164"/>
            <p:cNvGrpSpPr/>
            <p:nvPr/>
          </p:nvGrpSpPr>
          <p:grpSpPr>
            <a:xfrm>
              <a:off x="3720915" y="651943"/>
              <a:ext cx="2522582" cy="1182132"/>
              <a:chOff x="1231899" y="1481665"/>
              <a:chExt cx="2522582" cy="1182132"/>
            </a:xfrm>
          </p:grpSpPr>
          <p:sp>
            <p:nvSpPr>
              <p:cNvPr id="166" name="TextBox 165"/>
              <p:cNvSpPr txBox="1"/>
              <p:nvPr/>
            </p:nvSpPr>
            <p:spPr>
              <a:xfrm>
                <a:off x="1739899" y="1481665"/>
                <a:ext cx="300082" cy="369332"/>
              </a:xfrm>
              <a:prstGeom prst="rect">
                <a:avLst/>
              </a:prstGeom>
              <a:noFill/>
            </p:spPr>
            <p:txBody>
              <a:bodyPr wrap="none" rtlCol="0">
                <a:spAutoFit/>
              </a:bodyPr>
              <a:lstStyle/>
              <a:p>
                <a:r>
                  <a:rPr lang="en-US" sz="1800" dirty="0" smtClean="0"/>
                  <a:t>3</a:t>
                </a:r>
                <a:endParaRPr lang="en-US" sz="1800" dirty="0"/>
              </a:p>
            </p:txBody>
          </p:sp>
          <p:grpSp>
            <p:nvGrpSpPr>
              <p:cNvPr id="167" name="Group 166"/>
              <p:cNvGrpSpPr/>
              <p:nvPr/>
            </p:nvGrpSpPr>
            <p:grpSpPr>
              <a:xfrm>
                <a:off x="1485899" y="1742015"/>
                <a:ext cx="1773282" cy="369332"/>
                <a:chOff x="1485899" y="1742015"/>
                <a:chExt cx="1773282" cy="369332"/>
              </a:xfrm>
            </p:grpSpPr>
            <p:sp>
              <p:nvSpPr>
                <p:cNvPr id="193" name="TextBox 192"/>
                <p:cNvSpPr txBox="1"/>
                <p:nvPr/>
              </p:nvSpPr>
              <p:spPr>
                <a:xfrm>
                  <a:off x="1485899" y="1742015"/>
                  <a:ext cx="300082" cy="369332"/>
                </a:xfrm>
                <a:prstGeom prst="rect">
                  <a:avLst/>
                </a:prstGeom>
                <a:noFill/>
              </p:spPr>
              <p:txBody>
                <a:bodyPr wrap="none" rtlCol="0">
                  <a:spAutoFit/>
                </a:bodyPr>
                <a:lstStyle/>
                <a:p>
                  <a:r>
                    <a:rPr lang="en-US" sz="1800" dirty="0"/>
                    <a:t>2</a:t>
                  </a:r>
                </a:p>
              </p:txBody>
            </p:sp>
            <p:sp>
              <p:nvSpPr>
                <p:cNvPr id="194" name="TextBox 193"/>
                <p:cNvSpPr txBox="1"/>
                <p:nvPr/>
              </p:nvSpPr>
              <p:spPr>
                <a:xfrm>
                  <a:off x="1993899" y="1742015"/>
                  <a:ext cx="300082" cy="369332"/>
                </a:xfrm>
                <a:prstGeom prst="rect">
                  <a:avLst/>
                </a:prstGeom>
                <a:noFill/>
              </p:spPr>
              <p:txBody>
                <a:bodyPr wrap="none" rtlCol="0">
                  <a:spAutoFit/>
                </a:bodyPr>
                <a:lstStyle/>
                <a:p>
                  <a:r>
                    <a:rPr lang="en-US" sz="1800" dirty="0" smtClean="0"/>
                    <a:t>2</a:t>
                  </a:r>
                  <a:endParaRPr lang="en-US" sz="1800" dirty="0"/>
                </a:p>
              </p:txBody>
            </p:sp>
            <p:sp>
              <p:nvSpPr>
                <p:cNvPr id="195" name="TextBox 194"/>
                <p:cNvSpPr txBox="1"/>
                <p:nvPr/>
              </p:nvSpPr>
              <p:spPr>
                <a:xfrm>
                  <a:off x="2463799" y="1742015"/>
                  <a:ext cx="300082" cy="369332"/>
                </a:xfrm>
                <a:prstGeom prst="rect">
                  <a:avLst/>
                </a:prstGeom>
                <a:noFill/>
              </p:spPr>
              <p:txBody>
                <a:bodyPr wrap="none" rtlCol="0">
                  <a:spAutoFit/>
                </a:bodyPr>
                <a:lstStyle/>
                <a:p>
                  <a:r>
                    <a:rPr lang="en-US" sz="1800" dirty="0" smtClean="0"/>
                    <a:t>2</a:t>
                  </a:r>
                  <a:endParaRPr lang="en-US" sz="1800" dirty="0"/>
                </a:p>
              </p:txBody>
            </p:sp>
            <p:sp>
              <p:nvSpPr>
                <p:cNvPr id="196" name="TextBox 195"/>
                <p:cNvSpPr txBox="1"/>
                <p:nvPr/>
              </p:nvSpPr>
              <p:spPr>
                <a:xfrm>
                  <a:off x="2959099" y="1742015"/>
                  <a:ext cx="300082" cy="369332"/>
                </a:xfrm>
                <a:prstGeom prst="rect">
                  <a:avLst/>
                </a:prstGeom>
                <a:noFill/>
              </p:spPr>
              <p:txBody>
                <a:bodyPr wrap="none" rtlCol="0">
                  <a:spAutoFit/>
                </a:bodyPr>
                <a:lstStyle/>
                <a:p>
                  <a:r>
                    <a:rPr lang="en-US" sz="1800" dirty="0" smtClean="0"/>
                    <a:t>2</a:t>
                  </a:r>
                  <a:endParaRPr lang="en-US" sz="1800" dirty="0"/>
                </a:p>
              </p:txBody>
            </p:sp>
          </p:grpSp>
          <p:grpSp>
            <p:nvGrpSpPr>
              <p:cNvPr id="168" name="Group 167"/>
              <p:cNvGrpSpPr/>
              <p:nvPr/>
            </p:nvGrpSpPr>
            <p:grpSpPr>
              <a:xfrm>
                <a:off x="1231899" y="1989665"/>
                <a:ext cx="2268582" cy="369332"/>
                <a:chOff x="1231899" y="1989665"/>
                <a:chExt cx="2268582" cy="369332"/>
              </a:xfrm>
            </p:grpSpPr>
            <p:sp>
              <p:nvSpPr>
                <p:cNvPr id="170" name="TextBox 169"/>
                <p:cNvSpPr txBox="1"/>
                <p:nvPr/>
              </p:nvSpPr>
              <p:spPr>
                <a:xfrm>
                  <a:off x="1231899" y="1989665"/>
                  <a:ext cx="300082" cy="369332"/>
                </a:xfrm>
                <a:prstGeom prst="rect">
                  <a:avLst/>
                </a:prstGeom>
                <a:noFill/>
              </p:spPr>
              <p:txBody>
                <a:bodyPr wrap="none" rtlCol="0">
                  <a:spAutoFit/>
                </a:bodyPr>
                <a:lstStyle/>
                <a:p>
                  <a:r>
                    <a:rPr lang="en-US" sz="1800" dirty="0" smtClean="0"/>
                    <a:t>1</a:t>
                  </a:r>
                  <a:endParaRPr lang="en-US" sz="1800" dirty="0"/>
                </a:p>
              </p:txBody>
            </p:sp>
            <p:sp>
              <p:nvSpPr>
                <p:cNvPr id="190" name="TextBox 189"/>
                <p:cNvSpPr txBox="1"/>
                <p:nvPr/>
              </p:nvSpPr>
              <p:spPr>
                <a:xfrm>
                  <a:off x="2222499" y="1989665"/>
                  <a:ext cx="300082" cy="369332"/>
                </a:xfrm>
                <a:prstGeom prst="rect">
                  <a:avLst/>
                </a:prstGeom>
                <a:noFill/>
              </p:spPr>
              <p:txBody>
                <a:bodyPr wrap="none" rtlCol="0">
                  <a:spAutoFit/>
                </a:bodyPr>
                <a:lstStyle/>
                <a:p>
                  <a:r>
                    <a:rPr lang="en-US" sz="1800" dirty="0"/>
                    <a:t>1</a:t>
                  </a:r>
                </a:p>
              </p:txBody>
            </p:sp>
            <p:sp>
              <p:nvSpPr>
                <p:cNvPr id="191" name="TextBox 190"/>
                <p:cNvSpPr txBox="1"/>
                <p:nvPr/>
              </p:nvSpPr>
              <p:spPr>
                <a:xfrm>
                  <a:off x="2717799" y="1989665"/>
                  <a:ext cx="300082" cy="369332"/>
                </a:xfrm>
                <a:prstGeom prst="rect">
                  <a:avLst/>
                </a:prstGeom>
                <a:noFill/>
              </p:spPr>
              <p:txBody>
                <a:bodyPr wrap="none" rtlCol="0">
                  <a:spAutoFit/>
                </a:bodyPr>
                <a:lstStyle/>
                <a:p>
                  <a:r>
                    <a:rPr lang="en-US" sz="1800" dirty="0"/>
                    <a:t>1</a:t>
                  </a:r>
                </a:p>
              </p:txBody>
            </p:sp>
            <p:sp>
              <p:nvSpPr>
                <p:cNvPr id="192" name="TextBox 191"/>
                <p:cNvSpPr txBox="1"/>
                <p:nvPr/>
              </p:nvSpPr>
              <p:spPr>
                <a:xfrm>
                  <a:off x="3200399" y="1989665"/>
                  <a:ext cx="300082" cy="369332"/>
                </a:xfrm>
                <a:prstGeom prst="rect">
                  <a:avLst/>
                </a:prstGeom>
                <a:noFill/>
              </p:spPr>
              <p:txBody>
                <a:bodyPr wrap="none" rtlCol="0">
                  <a:spAutoFit/>
                </a:bodyPr>
                <a:lstStyle/>
                <a:p>
                  <a:r>
                    <a:rPr lang="en-US" sz="1800" dirty="0"/>
                    <a:t>1</a:t>
                  </a:r>
                </a:p>
              </p:txBody>
            </p:sp>
          </p:grpSp>
          <p:sp>
            <p:nvSpPr>
              <p:cNvPr id="169" name="TextBox 168"/>
              <p:cNvSpPr txBox="1"/>
              <p:nvPr/>
            </p:nvSpPr>
            <p:spPr>
              <a:xfrm>
                <a:off x="3454399" y="2294465"/>
                <a:ext cx="300082" cy="369332"/>
              </a:xfrm>
              <a:prstGeom prst="rect">
                <a:avLst/>
              </a:prstGeom>
              <a:noFill/>
            </p:spPr>
            <p:txBody>
              <a:bodyPr wrap="none" rtlCol="0">
                <a:spAutoFit/>
              </a:bodyPr>
              <a:lstStyle/>
              <a:p>
                <a:r>
                  <a:rPr lang="en-US" sz="1800" dirty="0" smtClean="0"/>
                  <a:t>0</a:t>
                </a:r>
                <a:endParaRPr lang="en-US" sz="1800" dirty="0"/>
              </a:p>
            </p:txBody>
          </p:sp>
        </p:grpSp>
        <p:grpSp>
          <p:nvGrpSpPr>
            <p:cNvPr id="198" name="Group 197"/>
            <p:cNvGrpSpPr/>
            <p:nvPr/>
          </p:nvGrpSpPr>
          <p:grpSpPr>
            <a:xfrm>
              <a:off x="3518774" y="999078"/>
              <a:ext cx="2704042" cy="842433"/>
              <a:chOff x="1029758" y="2130425"/>
              <a:chExt cx="2200275" cy="540808"/>
            </a:xfrm>
          </p:grpSpPr>
          <p:grpSp>
            <p:nvGrpSpPr>
              <p:cNvPr id="200" name="Group 199"/>
              <p:cNvGrpSpPr/>
              <p:nvPr/>
            </p:nvGrpSpPr>
            <p:grpSpPr>
              <a:xfrm>
                <a:off x="1029758" y="2130425"/>
                <a:ext cx="1793856" cy="536575"/>
                <a:chOff x="1029758" y="2130425"/>
                <a:chExt cx="1793856" cy="536575"/>
              </a:xfrm>
            </p:grpSpPr>
            <p:grpSp>
              <p:nvGrpSpPr>
                <p:cNvPr id="203" name="Group 202"/>
                <p:cNvGrpSpPr/>
                <p:nvPr/>
              </p:nvGrpSpPr>
              <p:grpSpPr>
                <a:xfrm>
                  <a:off x="1029758" y="2130425"/>
                  <a:ext cx="1399117" cy="536575"/>
                  <a:chOff x="1029758" y="2130425"/>
                  <a:chExt cx="1399117" cy="536575"/>
                </a:xfrm>
              </p:grpSpPr>
              <p:grpSp>
                <p:nvGrpSpPr>
                  <p:cNvPr id="207" name="Group 206"/>
                  <p:cNvGrpSpPr/>
                  <p:nvPr/>
                </p:nvGrpSpPr>
                <p:grpSpPr>
                  <a:xfrm>
                    <a:off x="1029758" y="2130425"/>
                    <a:ext cx="995892" cy="536575"/>
                    <a:chOff x="1039283" y="2130425"/>
                    <a:chExt cx="995892" cy="536575"/>
                  </a:xfrm>
                </p:grpSpPr>
                <p:cxnSp>
                  <p:nvCxnSpPr>
                    <p:cNvPr id="210" name="Elbow Connector 209"/>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11" name="Elbow Connector 210"/>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12" name="Elbow Connector 211"/>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208" name="Elbow Connector 207"/>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204" name="Group 203"/>
                <p:cNvGrpSpPr/>
                <p:nvPr/>
              </p:nvGrpSpPr>
              <p:grpSpPr>
                <a:xfrm>
                  <a:off x="2408746" y="2298712"/>
                  <a:ext cx="414868" cy="169334"/>
                  <a:chOff x="2421446" y="2298712"/>
                  <a:chExt cx="414868" cy="169334"/>
                </a:xfrm>
              </p:grpSpPr>
              <p:cxnSp>
                <p:nvCxnSpPr>
                  <p:cNvPr id="205" name="Elbow Connector 204"/>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06" name="Straight Connector 205"/>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201" name="Elbow Connector 200"/>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202" name="Straight Connector 201"/>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341" name="Group 340"/>
          <p:cNvGrpSpPr/>
          <p:nvPr/>
        </p:nvGrpSpPr>
        <p:grpSpPr>
          <a:xfrm>
            <a:off x="89958" y="1003300"/>
            <a:ext cx="5193058" cy="850911"/>
            <a:chOff x="1029758" y="990600"/>
            <a:chExt cx="5193058" cy="850911"/>
          </a:xfrm>
        </p:grpSpPr>
        <p:grpSp>
          <p:nvGrpSpPr>
            <p:cNvPr id="342" name="Group 341"/>
            <p:cNvGrpSpPr/>
            <p:nvPr/>
          </p:nvGrpSpPr>
          <p:grpSpPr>
            <a:xfrm>
              <a:off x="1029758" y="990600"/>
              <a:ext cx="2704042" cy="842433"/>
              <a:chOff x="1029758" y="2130425"/>
              <a:chExt cx="2200275" cy="540808"/>
            </a:xfrm>
          </p:grpSpPr>
          <p:grpSp>
            <p:nvGrpSpPr>
              <p:cNvPr id="367" name="Group 366"/>
              <p:cNvGrpSpPr/>
              <p:nvPr/>
            </p:nvGrpSpPr>
            <p:grpSpPr>
              <a:xfrm>
                <a:off x="1029758" y="2130425"/>
                <a:ext cx="1793856" cy="536575"/>
                <a:chOff x="1029758" y="2130425"/>
                <a:chExt cx="1793856" cy="536575"/>
              </a:xfrm>
            </p:grpSpPr>
            <p:grpSp>
              <p:nvGrpSpPr>
                <p:cNvPr id="370" name="Group 369"/>
                <p:cNvGrpSpPr/>
                <p:nvPr/>
              </p:nvGrpSpPr>
              <p:grpSpPr>
                <a:xfrm>
                  <a:off x="1029758" y="2130425"/>
                  <a:ext cx="1399117" cy="536575"/>
                  <a:chOff x="1029758" y="2130425"/>
                  <a:chExt cx="1399117" cy="536575"/>
                </a:xfrm>
              </p:grpSpPr>
              <p:grpSp>
                <p:nvGrpSpPr>
                  <p:cNvPr id="374" name="Group 373"/>
                  <p:cNvGrpSpPr/>
                  <p:nvPr/>
                </p:nvGrpSpPr>
                <p:grpSpPr>
                  <a:xfrm>
                    <a:off x="1029758" y="2130425"/>
                    <a:ext cx="995892" cy="536575"/>
                    <a:chOff x="1039283" y="2130425"/>
                    <a:chExt cx="995892" cy="536575"/>
                  </a:xfrm>
                </p:grpSpPr>
                <p:cxnSp>
                  <p:nvCxnSpPr>
                    <p:cNvPr id="377" name="Elbow Connector 376"/>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78" name="Elbow Connector 377"/>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79" name="Elbow Connector 378"/>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375" name="Elbow Connector 374"/>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376" name="Straight Connector 375"/>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371" name="Group 370"/>
                <p:cNvGrpSpPr/>
                <p:nvPr/>
              </p:nvGrpSpPr>
              <p:grpSpPr>
                <a:xfrm>
                  <a:off x="2408746" y="2298712"/>
                  <a:ext cx="414868" cy="169334"/>
                  <a:chOff x="2421446" y="2298712"/>
                  <a:chExt cx="414868" cy="169334"/>
                </a:xfrm>
              </p:grpSpPr>
              <p:cxnSp>
                <p:nvCxnSpPr>
                  <p:cNvPr id="372" name="Elbow Connector 371"/>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373" name="Straight Connector 372"/>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368" name="Elbow Connector 367"/>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369" name="Straight Connector 368"/>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343" name="Group 342"/>
            <p:cNvGrpSpPr/>
            <p:nvPr/>
          </p:nvGrpSpPr>
          <p:grpSpPr>
            <a:xfrm>
              <a:off x="1278468" y="1011767"/>
              <a:ext cx="2180166" cy="804334"/>
              <a:chOff x="1278468" y="1748367"/>
              <a:chExt cx="2180166" cy="804334"/>
            </a:xfrm>
          </p:grpSpPr>
          <p:sp>
            <p:nvSpPr>
              <p:cNvPr id="362" name="Rectangle 361"/>
              <p:cNvSpPr/>
              <p:nvPr/>
            </p:nvSpPr>
            <p:spPr bwMode="auto">
              <a:xfrm>
                <a:off x="1278468" y="2264834"/>
                <a:ext cx="2180166" cy="287867"/>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63" name="Rectangle 362"/>
              <p:cNvSpPr/>
              <p:nvPr/>
            </p:nvSpPr>
            <p:spPr bwMode="auto">
              <a:xfrm>
                <a:off x="1532468" y="2023534"/>
                <a:ext cx="698500"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64" name="Rectangle 363"/>
              <p:cNvSpPr/>
              <p:nvPr/>
            </p:nvSpPr>
            <p:spPr bwMode="auto">
              <a:xfrm>
                <a:off x="2510368" y="2006601"/>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65" name="Rectangle 364"/>
              <p:cNvSpPr/>
              <p:nvPr/>
            </p:nvSpPr>
            <p:spPr bwMode="auto">
              <a:xfrm>
                <a:off x="2988734" y="2006601"/>
                <a:ext cx="228599"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66" name="Rectangle 365"/>
              <p:cNvSpPr/>
              <p:nvPr/>
            </p:nvSpPr>
            <p:spPr bwMode="auto">
              <a:xfrm>
                <a:off x="1778002" y="1748367"/>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44" name="Group 343"/>
            <p:cNvGrpSpPr/>
            <p:nvPr/>
          </p:nvGrpSpPr>
          <p:grpSpPr>
            <a:xfrm>
              <a:off x="3518774" y="999078"/>
              <a:ext cx="2704042" cy="842433"/>
              <a:chOff x="1029758" y="2130425"/>
              <a:chExt cx="2200275" cy="540808"/>
            </a:xfrm>
          </p:grpSpPr>
          <p:grpSp>
            <p:nvGrpSpPr>
              <p:cNvPr id="351" name="Group 350"/>
              <p:cNvGrpSpPr/>
              <p:nvPr/>
            </p:nvGrpSpPr>
            <p:grpSpPr>
              <a:xfrm>
                <a:off x="1029758" y="2130425"/>
                <a:ext cx="1793856" cy="536575"/>
                <a:chOff x="1029758" y="2130425"/>
                <a:chExt cx="1793856" cy="536575"/>
              </a:xfrm>
            </p:grpSpPr>
            <p:grpSp>
              <p:nvGrpSpPr>
                <p:cNvPr id="353" name="Group 352"/>
                <p:cNvGrpSpPr/>
                <p:nvPr/>
              </p:nvGrpSpPr>
              <p:grpSpPr>
                <a:xfrm>
                  <a:off x="1029758" y="2130425"/>
                  <a:ext cx="1399117" cy="536575"/>
                  <a:chOff x="1029758" y="2130425"/>
                  <a:chExt cx="1399117" cy="536575"/>
                </a:xfrm>
              </p:grpSpPr>
              <p:grpSp>
                <p:nvGrpSpPr>
                  <p:cNvPr id="357" name="Group 356"/>
                  <p:cNvGrpSpPr/>
                  <p:nvPr/>
                </p:nvGrpSpPr>
                <p:grpSpPr>
                  <a:xfrm>
                    <a:off x="1029758" y="2130425"/>
                    <a:ext cx="995892" cy="536575"/>
                    <a:chOff x="1039283" y="2130425"/>
                    <a:chExt cx="995892" cy="536575"/>
                  </a:xfrm>
                </p:grpSpPr>
                <p:cxnSp>
                  <p:nvCxnSpPr>
                    <p:cNvPr id="359" name="Elbow Connector 358"/>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60" name="Elbow Connector 359"/>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61" name="Elbow Connector 360"/>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358" name="Elbow Connector 357"/>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354" name="Group 353"/>
                <p:cNvGrpSpPr/>
                <p:nvPr/>
              </p:nvGrpSpPr>
              <p:grpSpPr>
                <a:xfrm>
                  <a:off x="2408746" y="2298712"/>
                  <a:ext cx="414868" cy="169334"/>
                  <a:chOff x="2421446" y="2298712"/>
                  <a:chExt cx="414868" cy="169334"/>
                </a:xfrm>
              </p:grpSpPr>
              <p:cxnSp>
                <p:nvCxnSpPr>
                  <p:cNvPr id="355" name="Elbow Connector 354"/>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356" name="Straight Connector 355"/>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352" name="Elbow Connector 351"/>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345" name="Group 344"/>
            <p:cNvGrpSpPr/>
            <p:nvPr/>
          </p:nvGrpSpPr>
          <p:grpSpPr>
            <a:xfrm>
              <a:off x="3767484" y="1020245"/>
              <a:ext cx="2180166" cy="804334"/>
              <a:chOff x="1278468" y="1748367"/>
              <a:chExt cx="2180166" cy="804334"/>
            </a:xfrm>
          </p:grpSpPr>
          <p:sp>
            <p:nvSpPr>
              <p:cNvPr id="346" name="Rectangle 345"/>
              <p:cNvSpPr/>
              <p:nvPr/>
            </p:nvSpPr>
            <p:spPr bwMode="auto">
              <a:xfrm>
                <a:off x="1278468" y="2264834"/>
                <a:ext cx="2180166" cy="287867"/>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7" name="Rectangle 346"/>
              <p:cNvSpPr/>
              <p:nvPr/>
            </p:nvSpPr>
            <p:spPr bwMode="auto">
              <a:xfrm>
                <a:off x="1532468" y="2023534"/>
                <a:ext cx="698500"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8" name="Rectangle 347"/>
              <p:cNvSpPr/>
              <p:nvPr/>
            </p:nvSpPr>
            <p:spPr bwMode="auto">
              <a:xfrm>
                <a:off x="2510368" y="2006601"/>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9" name="Rectangle 348"/>
              <p:cNvSpPr/>
              <p:nvPr/>
            </p:nvSpPr>
            <p:spPr bwMode="auto">
              <a:xfrm>
                <a:off x="2988734" y="2006601"/>
                <a:ext cx="228599"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50" name="Rectangle 349"/>
              <p:cNvSpPr/>
              <p:nvPr/>
            </p:nvSpPr>
            <p:spPr bwMode="auto">
              <a:xfrm>
                <a:off x="1778002" y="1748367"/>
                <a:ext cx="207432" cy="283636"/>
              </a:xfrm>
              <a:prstGeom prst="rect">
                <a:avLst/>
              </a:prstGeom>
              <a:solidFill>
                <a:srgbClr val="3366FF"/>
              </a:solid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10" name="Group 9"/>
          <p:cNvGrpSpPr/>
          <p:nvPr/>
        </p:nvGrpSpPr>
        <p:grpSpPr>
          <a:xfrm>
            <a:off x="77258" y="2235200"/>
            <a:ext cx="7237942" cy="850911"/>
            <a:chOff x="1004358" y="2235200"/>
            <a:chExt cx="7237942" cy="850911"/>
          </a:xfrm>
        </p:grpSpPr>
        <p:cxnSp>
          <p:nvCxnSpPr>
            <p:cNvPr id="5" name="Straight Connector 4"/>
            <p:cNvCxnSpPr/>
            <p:nvPr/>
          </p:nvCxnSpPr>
          <p:spPr bwMode="auto">
            <a:xfrm flipH="1">
              <a:off x="4707467" y="2510366"/>
              <a:ext cx="4233" cy="262467"/>
            </a:xfrm>
            <a:prstGeom prst="line">
              <a:avLst/>
            </a:prstGeom>
            <a:noFill/>
            <a:ln w="19050" cap="flat" cmpd="sng" algn="ctr">
              <a:solidFill>
                <a:schemeClr val="tx1"/>
              </a:solidFill>
              <a:prstDash val="solid"/>
              <a:round/>
              <a:headEnd type="none" w="med" len="med"/>
              <a:tailEnd type="none" w="med" len="med"/>
            </a:ln>
            <a:effectLst/>
          </p:spPr>
        </p:cxnSp>
        <p:grpSp>
          <p:nvGrpSpPr>
            <p:cNvPr id="8" name="Group 7"/>
            <p:cNvGrpSpPr/>
            <p:nvPr/>
          </p:nvGrpSpPr>
          <p:grpSpPr>
            <a:xfrm>
              <a:off x="1004358" y="2235200"/>
              <a:ext cx="7237942" cy="850911"/>
              <a:chOff x="1004358" y="2235200"/>
              <a:chExt cx="7237942" cy="850911"/>
            </a:xfrm>
          </p:grpSpPr>
          <p:grpSp>
            <p:nvGrpSpPr>
              <p:cNvPr id="231" name="Group 230"/>
              <p:cNvGrpSpPr/>
              <p:nvPr/>
            </p:nvGrpSpPr>
            <p:grpSpPr>
              <a:xfrm>
                <a:off x="1004358" y="2235200"/>
                <a:ext cx="7237942" cy="850911"/>
                <a:chOff x="1029758" y="990600"/>
                <a:chExt cx="7237942" cy="850911"/>
              </a:xfrm>
            </p:grpSpPr>
            <p:grpSp>
              <p:nvGrpSpPr>
                <p:cNvPr id="233" name="Group 232"/>
                <p:cNvGrpSpPr/>
                <p:nvPr/>
              </p:nvGrpSpPr>
              <p:grpSpPr>
                <a:xfrm>
                  <a:off x="1029758" y="990600"/>
                  <a:ext cx="7237942" cy="850900"/>
                  <a:chOff x="1029758" y="1828800"/>
                  <a:chExt cx="7237942" cy="850900"/>
                </a:xfrm>
              </p:grpSpPr>
              <p:grpSp>
                <p:nvGrpSpPr>
                  <p:cNvPr id="273" name="Group 272"/>
                  <p:cNvGrpSpPr/>
                  <p:nvPr/>
                </p:nvGrpSpPr>
                <p:grpSpPr>
                  <a:xfrm>
                    <a:off x="1029758" y="1828800"/>
                    <a:ext cx="2704042" cy="842433"/>
                    <a:chOff x="1029758" y="2130425"/>
                    <a:chExt cx="2200275" cy="540808"/>
                  </a:xfrm>
                </p:grpSpPr>
                <p:grpSp>
                  <p:nvGrpSpPr>
                    <p:cNvPr id="275" name="Group 274"/>
                    <p:cNvGrpSpPr/>
                    <p:nvPr/>
                  </p:nvGrpSpPr>
                  <p:grpSpPr>
                    <a:xfrm>
                      <a:off x="1029758" y="2130425"/>
                      <a:ext cx="1793856" cy="536575"/>
                      <a:chOff x="1029758" y="2130425"/>
                      <a:chExt cx="1793856" cy="536575"/>
                    </a:xfrm>
                  </p:grpSpPr>
                  <p:grpSp>
                    <p:nvGrpSpPr>
                      <p:cNvPr id="278" name="Group 277"/>
                      <p:cNvGrpSpPr/>
                      <p:nvPr/>
                    </p:nvGrpSpPr>
                    <p:grpSpPr>
                      <a:xfrm>
                        <a:off x="1029758" y="2130425"/>
                        <a:ext cx="1399117" cy="536575"/>
                        <a:chOff x="1029758" y="2130425"/>
                        <a:chExt cx="1399117" cy="536575"/>
                      </a:xfrm>
                    </p:grpSpPr>
                    <p:grpSp>
                      <p:nvGrpSpPr>
                        <p:cNvPr id="282" name="Group 281"/>
                        <p:cNvGrpSpPr/>
                        <p:nvPr/>
                      </p:nvGrpSpPr>
                      <p:grpSpPr>
                        <a:xfrm>
                          <a:off x="1029758" y="2130425"/>
                          <a:ext cx="995892" cy="536575"/>
                          <a:chOff x="1039283" y="2130425"/>
                          <a:chExt cx="995892" cy="536575"/>
                        </a:xfrm>
                      </p:grpSpPr>
                      <p:cxnSp>
                        <p:nvCxnSpPr>
                          <p:cNvPr id="285" name="Elbow Connector 284"/>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86" name="Elbow Connector 285"/>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87" name="Elbow Connector 286"/>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283" name="Elbow Connector 282"/>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84" name="Straight Connector 283"/>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279" name="Group 278"/>
                      <p:cNvGrpSpPr/>
                      <p:nvPr/>
                    </p:nvGrpSpPr>
                    <p:grpSpPr>
                      <a:xfrm>
                        <a:off x="2408746" y="2298712"/>
                        <a:ext cx="414868" cy="169334"/>
                        <a:chOff x="2421446" y="2298712"/>
                        <a:chExt cx="414868" cy="169334"/>
                      </a:xfrm>
                    </p:grpSpPr>
                    <p:cxnSp>
                      <p:nvCxnSpPr>
                        <p:cNvPr id="280" name="Elbow Connector 279"/>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81" name="Straight Connector 280"/>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276" name="Elbow Connector 275"/>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274" name="Straight Connector 273"/>
                  <p:cNvCxnSpPr/>
                  <p:nvPr/>
                </p:nvCxnSpPr>
                <p:spPr bwMode="auto">
                  <a:xfrm>
                    <a:off x="1092200" y="2654300"/>
                    <a:ext cx="7175500" cy="25400"/>
                  </a:xfrm>
                  <a:prstGeom prst="line">
                    <a:avLst/>
                  </a:prstGeom>
                  <a:noFill/>
                  <a:ln w="19050" cap="flat" cmpd="sng" algn="ctr">
                    <a:solidFill>
                      <a:schemeClr val="tx1"/>
                    </a:solidFill>
                    <a:prstDash val="solid"/>
                    <a:round/>
                    <a:headEnd type="none" w="med" len="med"/>
                    <a:tailEnd type="none" w="med" len="med"/>
                  </a:ln>
                  <a:effectLst/>
                </p:spPr>
              </p:cxnSp>
            </p:grpSp>
            <p:grpSp>
              <p:nvGrpSpPr>
                <p:cNvPr id="236" name="Group 235"/>
                <p:cNvGrpSpPr/>
                <p:nvPr/>
              </p:nvGrpSpPr>
              <p:grpSpPr>
                <a:xfrm>
                  <a:off x="3518774" y="999078"/>
                  <a:ext cx="2704042" cy="842433"/>
                  <a:chOff x="1029758" y="2130425"/>
                  <a:chExt cx="2200275" cy="540808"/>
                </a:xfrm>
              </p:grpSpPr>
              <p:grpSp>
                <p:nvGrpSpPr>
                  <p:cNvPr id="243" name="Group 242"/>
                  <p:cNvGrpSpPr/>
                  <p:nvPr/>
                </p:nvGrpSpPr>
                <p:grpSpPr>
                  <a:xfrm>
                    <a:off x="1029758" y="2130425"/>
                    <a:ext cx="1793856" cy="536575"/>
                    <a:chOff x="1029758" y="2130425"/>
                    <a:chExt cx="1793856" cy="536575"/>
                  </a:xfrm>
                </p:grpSpPr>
                <p:grpSp>
                  <p:nvGrpSpPr>
                    <p:cNvPr id="246" name="Group 245"/>
                    <p:cNvGrpSpPr/>
                    <p:nvPr/>
                  </p:nvGrpSpPr>
                  <p:grpSpPr>
                    <a:xfrm>
                      <a:off x="1029758" y="2130425"/>
                      <a:ext cx="1399117" cy="536575"/>
                      <a:chOff x="1029758" y="2130425"/>
                      <a:chExt cx="1399117" cy="536575"/>
                    </a:xfrm>
                  </p:grpSpPr>
                  <p:grpSp>
                    <p:nvGrpSpPr>
                      <p:cNvPr id="250" name="Group 249"/>
                      <p:cNvGrpSpPr/>
                      <p:nvPr/>
                    </p:nvGrpSpPr>
                    <p:grpSpPr>
                      <a:xfrm>
                        <a:off x="1029758" y="2130425"/>
                        <a:ext cx="995892" cy="536575"/>
                        <a:chOff x="1039283" y="2130425"/>
                        <a:chExt cx="995892" cy="536575"/>
                      </a:xfrm>
                    </p:grpSpPr>
                    <p:cxnSp>
                      <p:nvCxnSpPr>
                        <p:cNvPr id="253" name="Elbow Connector 252"/>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54" name="Elbow Connector 253"/>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255" name="Elbow Connector 254"/>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251" name="Elbow Connector 250"/>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247" name="Group 246"/>
                    <p:cNvGrpSpPr/>
                    <p:nvPr/>
                  </p:nvGrpSpPr>
                  <p:grpSpPr>
                    <a:xfrm>
                      <a:off x="2408746" y="2298712"/>
                      <a:ext cx="414868" cy="169334"/>
                      <a:chOff x="2421446" y="2298712"/>
                      <a:chExt cx="414868" cy="169334"/>
                    </a:xfrm>
                  </p:grpSpPr>
                  <p:cxnSp>
                    <p:nvCxnSpPr>
                      <p:cNvPr id="248" name="Elbow Connector 247"/>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244" name="Elbow Connector 243"/>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grpSp>
          </p:grpSp>
          <p:cxnSp>
            <p:nvCxnSpPr>
              <p:cNvPr id="380" name="Straight Connector 379"/>
              <p:cNvCxnSpPr/>
              <p:nvPr/>
            </p:nvCxnSpPr>
            <p:spPr bwMode="auto">
              <a:xfrm flipH="1">
                <a:off x="5685367" y="2501899"/>
                <a:ext cx="4233" cy="262467"/>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381" name="Straight Connector 380"/>
          <p:cNvCxnSpPr/>
          <p:nvPr/>
        </p:nvCxnSpPr>
        <p:spPr bwMode="auto">
          <a:xfrm>
            <a:off x="127000" y="3048000"/>
            <a:ext cx="7188200" cy="38100"/>
          </a:xfrm>
          <a:prstGeom prst="line">
            <a:avLst/>
          </a:prstGeom>
          <a:noFill/>
          <a:ln w="19050" cap="flat" cmpd="sng" algn="ctr">
            <a:solidFill>
              <a:schemeClr val="tx1"/>
            </a:solidFill>
            <a:prstDash val="solid"/>
            <a:round/>
            <a:headEnd type="none" w="med" len="med"/>
            <a:tailEnd type="none" w="med" len="med"/>
          </a:ln>
          <a:effectLst/>
        </p:spPr>
      </p:cxnSp>
      <p:grpSp>
        <p:nvGrpSpPr>
          <p:cNvPr id="382" name="Group 381"/>
          <p:cNvGrpSpPr/>
          <p:nvPr/>
        </p:nvGrpSpPr>
        <p:grpSpPr>
          <a:xfrm>
            <a:off x="77258" y="2235200"/>
            <a:ext cx="7237942" cy="850911"/>
            <a:chOff x="1004358" y="2235200"/>
            <a:chExt cx="7237942" cy="850911"/>
          </a:xfrm>
        </p:grpSpPr>
        <p:cxnSp>
          <p:nvCxnSpPr>
            <p:cNvPr id="383" name="Straight Connector 382"/>
            <p:cNvCxnSpPr/>
            <p:nvPr/>
          </p:nvCxnSpPr>
          <p:spPr bwMode="auto">
            <a:xfrm flipH="1">
              <a:off x="4707467" y="2510366"/>
              <a:ext cx="4233" cy="262467"/>
            </a:xfrm>
            <a:prstGeom prst="line">
              <a:avLst/>
            </a:prstGeom>
            <a:noFill/>
            <a:ln w="19050" cap="flat" cmpd="sng" algn="ctr">
              <a:solidFill>
                <a:schemeClr val="tx1"/>
              </a:solidFill>
              <a:prstDash val="solid"/>
              <a:round/>
              <a:headEnd type="none" w="med" len="med"/>
              <a:tailEnd type="none" w="med" len="med"/>
            </a:ln>
            <a:effectLst/>
          </p:spPr>
        </p:cxnSp>
        <p:grpSp>
          <p:nvGrpSpPr>
            <p:cNvPr id="384" name="Group 383"/>
            <p:cNvGrpSpPr/>
            <p:nvPr/>
          </p:nvGrpSpPr>
          <p:grpSpPr>
            <a:xfrm>
              <a:off x="1004358" y="2235200"/>
              <a:ext cx="7237942" cy="850911"/>
              <a:chOff x="1004358" y="2235200"/>
              <a:chExt cx="7237942" cy="850911"/>
            </a:xfrm>
          </p:grpSpPr>
          <p:grpSp>
            <p:nvGrpSpPr>
              <p:cNvPr id="385" name="Group 384"/>
              <p:cNvGrpSpPr/>
              <p:nvPr/>
            </p:nvGrpSpPr>
            <p:grpSpPr>
              <a:xfrm>
                <a:off x="1004358" y="2235200"/>
                <a:ext cx="7237942" cy="850911"/>
                <a:chOff x="1029758" y="990600"/>
                <a:chExt cx="7237942" cy="850911"/>
              </a:xfrm>
            </p:grpSpPr>
            <p:grpSp>
              <p:nvGrpSpPr>
                <p:cNvPr id="387" name="Group 386"/>
                <p:cNvGrpSpPr/>
                <p:nvPr/>
              </p:nvGrpSpPr>
              <p:grpSpPr>
                <a:xfrm>
                  <a:off x="1029758" y="990600"/>
                  <a:ext cx="7237942" cy="850900"/>
                  <a:chOff x="1029758" y="1828800"/>
                  <a:chExt cx="7237942" cy="850900"/>
                </a:xfrm>
              </p:grpSpPr>
              <p:grpSp>
                <p:nvGrpSpPr>
                  <p:cNvPr id="400" name="Group 399"/>
                  <p:cNvGrpSpPr/>
                  <p:nvPr/>
                </p:nvGrpSpPr>
                <p:grpSpPr>
                  <a:xfrm>
                    <a:off x="1029758" y="1828800"/>
                    <a:ext cx="2704042" cy="842433"/>
                    <a:chOff x="1029758" y="2130425"/>
                    <a:chExt cx="2200275" cy="540808"/>
                  </a:xfrm>
                </p:grpSpPr>
                <p:grpSp>
                  <p:nvGrpSpPr>
                    <p:cNvPr id="402" name="Group 401"/>
                    <p:cNvGrpSpPr/>
                    <p:nvPr/>
                  </p:nvGrpSpPr>
                  <p:grpSpPr>
                    <a:xfrm>
                      <a:off x="1029758" y="2130425"/>
                      <a:ext cx="1793856" cy="536575"/>
                      <a:chOff x="1029758" y="2130425"/>
                      <a:chExt cx="1793856" cy="536575"/>
                    </a:xfrm>
                  </p:grpSpPr>
                  <p:grpSp>
                    <p:nvGrpSpPr>
                      <p:cNvPr id="405" name="Group 404"/>
                      <p:cNvGrpSpPr/>
                      <p:nvPr/>
                    </p:nvGrpSpPr>
                    <p:grpSpPr>
                      <a:xfrm>
                        <a:off x="1029758" y="2130425"/>
                        <a:ext cx="1399117" cy="536575"/>
                        <a:chOff x="1029758" y="2130425"/>
                        <a:chExt cx="1399117" cy="536575"/>
                      </a:xfrm>
                    </p:grpSpPr>
                    <p:grpSp>
                      <p:nvGrpSpPr>
                        <p:cNvPr id="409" name="Group 408"/>
                        <p:cNvGrpSpPr/>
                        <p:nvPr/>
                      </p:nvGrpSpPr>
                      <p:grpSpPr>
                        <a:xfrm>
                          <a:off x="1029758" y="2130425"/>
                          <a:ext cx="995892" cy="536575"/>
                          <a:chOff x="1039283" y="2130425"/>
                          <a:chExt cx="995892" cy="536575"/>
                        </a:xfrm>
                      </p:grpSpPr>
                      <p:cxnSp>
                        <p:nvCxnSpPr>
                          <p:cNvPr id="412" name="Elbow Connector 411"/>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413" name="Elbow Connector 412"/>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414" name="Elbow Connector 413"/>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410" name="Elbow Connector 409"/>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411" name="Straight Connector 410"/>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406" name="Group 405"/>
                      <p:cNvGrpSpPr/>
                      <p:nvPr/>
                    </p:nvGrpSpPr>
                    <p:grpSpPr>
                      <a:xfrm>
                        <a:off x="2408746" y="2298712"/>
                        <a:ext cx="414868" cy="169334"/>
                        <a:chOff x="2421446" y="2298712"/>
                        <a:chExt cx="414868" cy="169334"/>
                      </a:xfrm>
                    </p:grpSpPr>
                    <p:cxnSp>
                      <p:nvCxnSpPr>
                        <p:cNvPr id="407" name="Elbow Connector 406"/>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408" name="Straight Connector 407"/>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403" name="Elbow Connector 402"/>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404" name="Straight Connector 403"/>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401" name="Straight Connector 400"/>
                  <p:cNvCxnSpPr/>
                  <p:nvPr/>
                </p:nvCxnSpPr>
                <p:spPr bwMode="auto">
                  <a:xfrm>
                    <a:off x="1066800" y="2641600"/>
                    <a:ext cx="7200900" cy="38100"/>
                  </a:xfrm>
                  <a:prstGeom prst="line">
                    <a:avLst/>
                  </a:prstGeom>
                  <a:noFill/>
                  <a:ln w="19050" cap="flat" cmpd="sng" algn="ctr">
                    <a:solidFill>
                      <a:schemeClr val="tx1"/>
                    </a:solidFill>
                    <a:prstDash val="solid"/>
                    <a:round/>
                    <a:headEnd type="none" w="med" len="med"/>
                    <a:tailEnd type="none" w="med" len="med"/>
                  </a:ln>
                  <a:effectLst/>
                </p:spPr>
              </p:cxnSp>
            </p:grpSp>
            <p:grpSp>
              <p:nvGrpSpPr>
                <p:cNvPr id="388" name="Group 387"/>
                <p:cNvGrpSpPr/>
                <p:nvPr/>
              </p:nvGrpSpPr>
              <p:grpSpPr>
                <a:xfrm>
                  <a:off x="3518774" y="999078"/>
                  <a:ext cx="2704042" cy="842433"/>
                  <a:chOff x="1029758" y="2130425"/>
                  <a:chExt cx="2200275" cy="540808"/>
                </a:xfrm>
              </p:grpSpPr>
              <p:grpSp>
                <p:nvGrpSpPr>
                  <p:cNvPr id="389" name="Group 388"/>
                  <p:cNvGrpSpPr/>
                  <p:nvPr/>
                </p:nvGrpSpPr>
                <p:grpSpPr>
                  <a:xfrm>
                    <a:off x="1029758" y="2130425"/>
                    <a:ext cx="1793856" cy="536575"/>
                    <a:chOff x="1029758" y="2130425"/>
                    <a:chExt cx="1793856" cy="536575"/>
                  </a:xfrm>
                </p:grpSpPr>
                <p:grpSp>
                  <p:nvGrpSpPr>
                    <p:cNvPr id="391" name="Group 390"/>
                    <p:cNvGrpSpPr/>
                    <p:nvPr/>
                  </p:nvGrpSpPr>
                  <p:grpSpPr>
                    <a:xfrm>
                      <a:off x="1029758" y="2130425"/>
                      <a:ext cx="1399117" cy="536575"/>
                      <a:chOff x="1029758" y="2130425"/>
                      <a:chExt cx="1399117" cy="536575"/>
                    </a:xfrm>
                  </p:grpSpPr>
                  <p:grpSp>
                    <p:nvGrpSpPr>
                      <p:cNvPr id="395" name="Group 394"/>
                      <p:cNvGrpSpPr/>
                      <p:nvPr/>
                    </p:nvGrpSpPr>
                    <p:grpSpPr>
                      <a:xfrm>
                        <a:off x="1029758" y="2130425"/>
                        <a:ext cx="995892" cy="536575"/>
                        <a:chOff x="1039283" y="2130425"/>
                        <a:chExt cx="995892" cy="536575"/>
                      </a:xfrm>
                    </p:grpSpPr>
                    <p:cxnSp>
                      <p:nvCxnSpPr>
                        <p:cNvPr id="397" name="Elbow Connector 396"/>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98" name="Elbow Connector 397"/>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399" name="Elbow Connector 398"/>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396" name="Elbow Connector 395"/>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392" name="Group 391"/>
                    <p:cNvGrpSpPr/>
                    <p:nvPr/>
                  </p:nvGrpSpPr>
                  <p:grpSpPr>
                    <a:xfrm>
                      <a:off x="2408746" y="2298712"/>
                      <a:ext cx="414868" cy="169334"/>
                      <a:chOff x="2421446" y="2298712"/>
                      <a:chExt cx="414868" cy="169334"/>
                    </a:xfrm>
                  </p:grpSpPr>
                  <p:cxnSp>
                    <p:nvCxnSpPr>
                      <p:cNvPr id="393" name="Elbow Connector 392"/>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394" name="Straight Connector 393"/>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390" name="Elbow Connector 389"/>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grpSp>
          </p:grpSp>
          <p:cxnSp>
            <p:nvCxnSpPr>
              <p:cNvPr id="386" name="Straight Connector 385"/>
              <p:cNvCxnSpPr/>
              <p:nvPr/>
            </p:nvCxnSpPr>
            <p:spPr bwMode="auto">
              <a:xfrm flipH="1">
                <a:off x="5685367" y="2501899"/>
                <a:ext cx="4233" cy="262467"/>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487" name="Group 486"/>
          <p:cNvGrpSpPr/>
          <p:nvPr/>
        </p:nvGrpSpPr>
        <p:grpSpPr>
          <a:xfrm>
            <a:off x="2222500" y="2235200"/>
            <a:ext cx="5524316" cy="850911"/>
            <a:chOff x="673100" y="2235200"/>
            <a:chExt cx="5524316" cy="850911"/>
          </a:xfrm>
        </p:grpSpPr>
        <p:cxnSp>
          <p:nvCxnSpPr>
            <p:cNvPr id="488" name="Straight Connector 487"/>
            <p:cNvCxnSpPr/>
            <p:nvPr/>
          </p:nvCxnSpPr>
          <p:spPr bwMode="auto">
            <a:xfrm flipH="1">
              <a:off x="4707467" y="2510366"/>
              <a:ext cx="4233" cy="262467"/>
            </a:xfrm>
            <a:prstGeom prst="line">
              <a:avLst/>
            </a:prstGeom>
            <a:noFill/>
            <a:ln w="19050" cap="flat" cmpd="sng" algn="ctr">
              <a:solidFill>
                <a:schemeClr val="tx1"/>
              </a:solidFill>
              <a:prstDash val="solid"/>
              <a:round/>
              <a:headEnd type="none" w="med" len="med"/>
              <a:tailEnd type="none" w="med" len="med"/>
            </a:ln>
            <a:effectLst/>
          </p:spPr>
        </p:cxnSp>
        <p:grpSp>
          <p:nvGrpSpPr>
            <p:cNvPr id="489" name="Group 488"/>
            <p:cNvGrpSpPr/>
            <p:nvPr/>
          </p:nvGrpSpPr>
          <p:grpSpPr>
            <a:xfrm>
              <a:off x="673100" y="2235200"/>
              <a:ext cx="5524316" cy="850911"/>
              <a:chOff x="673100" y="2235200"/>
              <a:chExt cx="5524316" cy="850911"/>
            </a:xfrm>
          </p:grpSpPr>
          <p:grpSp>
            <p:nvGrpSpPr>
              <p:cNvPr id="490" name="Group 489"/>
              <p:cNvGrpSpPr/>
              <p:nvPr/>
            </p:nvGrpSpPr>
            <p:grpSpPr>
              <a:xfrm>
                <a:off x="673100" y="2235200"/>
                <a:ext cx="5524316" cy="850911"/>
                <a:chOff x="698500" y="990600"/>
                <a:chExt cx="5524316" cy="850911"/>
              </a:xfrm>
            </p:grpSpPr>
            <p:grpSp>
              <p:nvGrpSpPr>
                <p:cNvPr id="492" name="Group 491"/>
                <p:cNvGrpSpPr/>
                <p:nvPr/>
              </p:nvGrpSpPr>
              <p:grpSpPr>
                <a:xfrm>
                  <a:off x="698500" y="990600"/>
                  <a:ext cx="5435600" cy="850900"/>
                  <a:chOff x="698500" y="1828800"/>
                  <a:chExt cx="5435600" cy="850900"/>
                </a:xfrm>
              </p:grpSpPr>
              <p:grpSp>
                <p:nvGrpSpPr>
                  <p:cNvPr id="505" name="Group 504"/>
                  <p:cNvGrpSpPr/>
                  <p:nvPr/>
                </p:nvGrpSpPr>
                <p:grpSpPr>
                  <a:xfrm>
                    <a:off x="1029758" y="1828800"/>
                    <a:ext cx="2704042" cy="842433"/>
                    <a:chOff x="1029758" y="2130425"/>
                    <a:chExt cx="2200275" cy="540808"/>
                  </a:xfrm>
                </p:grpSpPr>
                <p:grpSp>
                  <p:nvGrpSpPr>
                    <p:cNvPr id="507" name="Group 506"/>
                    <p:cNvGrpSpPr/>
                    <p:nvPr/>
                  </p:nvGrpSpPr>
                  <p:grpSpPr>
                    <a:xfrm>
                      <a:off x="1029758" y="2130425"/>
                      <a:ext cx="1793856" cy="536575"/>
                      <a:chOff x="1029758" y="2130425"/>
                      <a:chExt cx="1793856" cy="536575"/>
                    </a:xfrm>
                  </p:grpSpPr>
                  <p:grpSp>
                    <p:nvGrpSpPr>
                      <p:cNvPr id="510" name="Group 509"/>
                      <p:cNvGrpSpPr/>
                      <p:nvPr/>
                    </p:nvGrpSpPr>
                    <p:grpSpPr>
                      <a:xfrm>
                        <a:off x="1029758" y="2130425"/>
                        <a:ext cx="1399117" cy="536575"/>
                        <a:chOff x="1029758" y="2130425"/>
                        <a:chExt cx="1399117" cy="536575"/>
                      </a:xfrm>
                    </p:grpSpPr>
                    <p:grpSp>
                      <p:nvGrpSpPr>
                        <p:cNvPr id="514" name="Group 513"/>
                        <p:cNvGrpSpPr/>
                        <p:nvPr/>
                      </p:nvGrpSpPr>
                      <p:grpSpPr>
                        <a:xfrm>
                          <a:off x="1029758" y="2130425"/>
                          <a:ext cx="995892" cy="536575"/>
                          <a:chOff x="1039283" y="2130425"/>
                          <a:chExt cx="995892" cy="536575"/>
                        </a:xfrm>
                      </p:grpSpPr>
                      <p:cxnSp>
                        <p:nvCxnSpPr>
                          <p:cNvPr id="517" name="Elbow Connector 516"/>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18" name="Elbow Connector 517"/>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19" name="Elbow Connector 518"/>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515" name="Elbow Connector 514"/>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516" name="Straight Connector 515"/>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511" name="Group 510"/>
                      <p:cNvGrpSpPr/>
                      <p:nvPr/>
                    </p:nvGrpSpPr>
                    <p:grpSpPr>
                      <a:xfrm>
                        <a:off x="2408746" y="2298712"/>
                        <a:ext cx="414868" cy="169334"/>
                        <a:chOff x="2421446" y="2298712"/>
                        <a:chExt cx="414868" cy="169334"/>
                      </a:xfrm>
                    </p:grpSpPr>
                    <p:cxnSp>
                      <p:nvCxnSpPr>
                        <p:cNvPr id="512" name="Elbow Connector 511"/>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513" name="Straight Connector 512"/>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508" name="Elbow Connector 507"/>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509" name="Straight Connector 508"/>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506" name="Straight Connector 505"/>
                  <p:cNvCxnSpPr/>
                  <p:nvPr/>
                </p:nvCxnSpPr>
                <p:spPr bwMode="auto">
                  <a:xfrm>
                    <a:off x="698500" y="2667000"/>
                    <a:ext cx="5435600" cy="12700"/>
                  </a:xfrm>
                  <a:prstGeom prst="line">
                    <a:avLst/>
                  </a:prstGeom>
                  <a:noFill/>
                  <a:ln w="19050" cap="flat" cmpd="sng" algn="ctr">
                    <a:solidFill>
                      <a:schemeClr val="tx1"/>
                    </a:solidFill>
                    <a:prstDash val="solid"/>
                    <a:round/>
                    <a:headEnd type="none" w="med" len="med"/>
                    <a:tailEnd type="none" w="med" len="med"/>
                  </a:ln>
                  <a:effectLst/>
                </p:spPr>
              </p:cxnSp>
            </p:grpSp>
            <p:grpSp>
              <p:nvGrpSpPr>
                <p:cNvPr id="493" name="Group 492"/>
                <p:cNvGrpSpPr/>
                <p:nvPr/>
              </p:nvGrpSpPr>
              <p:grpSpPr>
                <a:xfrm>
                  <a:off x="3518774" y="999078"/>
                  <a:ext cx="2704042" cy="842433"/>
                  <a:chOff x="1029758" y="2130425"/>
                  <a:chExt cx="2200275" cy="540808"/>
                </a:xfrm>
              </p:grpSpPr>
              <p:grpSp>
                <p:nvGrpSpPr>
                  <p:cNvPr id="494" name="Group 493"/>
                  <p:cNvGrpSpPr/>
                  <p:nvPr/>
                </p:nvGrpSpPr>
                <p:grpSpPr>
                  <a:xfrm>
                    <a:off x="1029758" y="2130425"/>
                    <a:ext cx="1793856" cy="536575"/>
                    <a:chOff x="1029758" y="2130425"/>
                    <a:chExt cx="1793856" cy="536575"/>
                  </a:xfrm>
                </p:grpSpPr>
                <p:grpSp>
                  <p:nvGrpSpPr>
                    <p:cNvPr id="496" name="Group 495"/>
                    <p:cNvGrpSpPr/>
                    <p:nvPr/>
                  </p:nvGrpSpPr>
                  <p:grpSpPr>
                    <a:xfrm>
                      <a:off x="1029758" y="2130425"/>
                      <a:ext cx="1399117" cy="536575"/>
                      <a:chOff x="1029758" y="2130425"/>
                      <a:chExt cx="1399117" cy="536575"/>
                    </a:xfrm>
                  </p:grpSpPr>
                  <p:grpSp>
                    <p:nvGrpSpPr>
                      <p:cNvPr id="500" name="Group 499"/>
                      <p:cNvGrpSpPr/>
                      <p:nvPr/>
                    </p:nvGrpSpPr>
                    <p:grpSpPr>
                      <a:xfrm>
                        <a:off x="1029758" y="2130425"/>
                        <a:ext cx="995892" cy="536575"/>
                        <a:chOff x="1039283" y="2130425"/>
                        <a:chExt cx="995892" cy="536575"/>
                      </a:xfrm>
                    </p:grpSpPr>
                    <p:cxnSp>
                      <p:nvCxnSpPr>
                        <p:cNvPr id="502" name="Elbow Connector 501"/>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03" name="Elbow Connector 502"/>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04" name="Elbow Connector 503"/>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501" name="Elbow Connector 500"/>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497" name="Group 496"/>
                    <p:cNvGrpSpPr/>
                    <p:nvPr/>
                  </p:nvGrpSpPr>
                  <p:grpSpPr>
                    <a:xfrm>
                      <a:off x="2408746" y="2298712"/>
                      <a:ext cx="414868" cy="169334"/>
                      <a:chOff x="2421446" y="2298712"/>
                      <a:chExt cx="414868" cy="169334"/>
                    </a:xfrm>
                  </p:grpSpPr>
                  <p:cxnSp>
                    <p:nvCxnSpPr>
                      <p:cNvPr id="498" name="Elbow Connector 497"/>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499" name="Straight Connector 498"/>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495" name="Elbow Connector 494"/>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grpSp>
          </p:grpSp>
          <p:cxnSp>
            <p:nvCxnSpPr>
              <p:cNvPr id="491" name="Straight Connector 490"/>
              <p:cNvCxnSpPr/>
              <p:nvPr/>
            </p:nvCxnSpPr>
            <p:spPr bwMode="auto">
              <a:xfrm flipH="1">
                <a:off x="5685367" y="2501899"/>
                <a:ext cx="4233" cy="262467"/>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5" name="Group 14"/>
          <p:cNvGrpSpPr/>
          <p:nvPr/>
        </p:nvGrpSpPr>
        <p:grpSpPr>
          <a:xfrm>
            <a:off x="2827684" y="1032945"/>
            <a:ext cx="2180166" cy="804334"/>
            <a:chOff x="2980084" y="1185345"/>
            <a:chExt cx="2180166" cy="804334"/>
          </a:xfrm>
          <a:solidFill>
            <a:srgbClr val="FFFF00"/>
          </a:solidFill>
        </p:grpSpPr>
        <p:sp>
          <p:nvSpPr>
            <p:cNvPr id="520" name="Rectangle 519"/>
            <p:cNvSpPr/>
            <p:nvPr/>
          </p:nvSpPr>
          <p:spPr bwMode="auto">
            <a:xfrm>
              <a:off x="2980084" y="1701812"/>
              <a:ext cx="2180166" cy="287867"/>
            </a:xfrm>
            <a:prstGeom prst="rect">
              <a:avLst/>
            </a:prstGeom>
            <a:grp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21" name="Rectangle 520"/>
            <p:cNvSpPr/>
            <p:nvPr/>
          </p:nvSpPr>
          <p:spPr bwMode="auto">
            <a:xfrm>
              <a:off x="3234084" y="1460512"/>
              <a:ext cx="698500" cy="283636"/>
            </a:xfrm>
            <a:prstGeom prst="rect">
              <a:avLst/>
            </a:prstGeom>
            <a:grp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22" name="Rectangle 521"/>
            <p:cNvSpPr/>
            <p:nvPr/>
          </p:nvSpPr>
          <p:spPr bwMode="auto">
            <a:xfrm>
              <a:off x="4211984" y="1443579"/>
              <a:ext cx="207432" cy="283636"/>
            </a:xfrm>
            <a:prstGeom prst="rect">
              <a:avLst/>
            </a:prstGeom>
            <a:grp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23" name="Rectangle 522"/>
            <p:cNvSpPr/>
            <p:nvPr/>
          </p:nvSpPr>
          <p:spPr bwMode="auto">
            <a:xfrm>
              <a:off x="4690350" y="1443579"/>
              <a:ext cx="228599" cy="283636"/>
            </a:xfrm>
            <a:prstGeom prst="rect">
              <a:avLst/>
            </a:prstGeom>
            <a:grp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24" name="Rectangle 523"/>
            <p:cNvSpPr/>
            <p:nvPr/>
          </p:nvSpPr>
          <p:spPr bwMode="auto">
            <a:xfrm>
              <a:off x="3479618" y="1185345"/>
              <a:ext cx="207432" cy="283636"/>
            </a:xfrm>
            <a:prstGeom prst="rect">
              <a:avLst/>
            </a:prstGeom>
            <a:grp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525" name="Group 524"/>
          <p:cNvGrpSpPr/>
          <p:nvPr/>
        </p:nvGrpSpPr>
        <p:grpSpPr>
          <a:xfrm>
            <a:off x="2222500" y="2235200"/>
            <a:ext cx="5524316" cy="850911"/>
            <a:chOff x="673100" y="2235200"/>
            <a:chExt cx="5524316" cy="850911"/>
          </a:xfrm>
        </p:grpSpPr>
        <p:cxnSp>
          <p:nvCxnSpPr>
            <p:cNvPr id="526" name="Straight Connector 525"/>
            <p:cNvCxnSpPr/>
            <p:nvPr/>
          </p:nvCxnSpPr>
          <p:spPr bwMode="auto">
            <a:xfrm flipH="1">
              <a:off x="4707467" y="2510366"/>
              <a:ext cx="4233" cy="262467"/>
            </a:xfrm>
            <a:prstGeom prst="line">
              <a:avLst/>
            </a:prstGeom>
            <a:noFill/>
            <a:ln w="19050" cap="flat" cmpd="sng" algn="ctr">
              <a:solidFill>
                <a:schemeClr val="tx1"/>
              </a:solidFill>
              <a:prstDash val="solid"/>
              <a:round/>
              <a:headEnd type="none" w="med" len="med"/>
              <a:tailEnd type="none" w="med" len="med"/>
            </a:ln>
            <a:effectLst/>
          </p:spPr>
        </p:cxnSp>
        <p:grpSp>
          <p:nvGrpSpPr>
            <p:cNvPr id="527" name="Group 526"/>
            <p:cNvGrpSpPr/>
            <p:nvPr/>
          </p:nvGrpSpPr>
          <p:grpSpPr>
            <a:xfrm>
              <a:off x="673100" y="2235200"/>
              <a:ext cx="5524316" cy="850911"/>
              <a:chOff x="673100" y="2235200"/>
              <a:chExt cx="5524316" cy="850911"/>
            </a:xfrm>
          </p:grpSpPr>
          <p:grpSp>
            <p:nvGrpSpPr>
              <p:cNvPr id="528" name="Group 527"/>
              <p:cNvGrpSpPr/>
              <p:nvPr/>
            </p:nvGrpSpPr>
            <p:grpSpPr>
              <a:xfrm>
                <a:off x="673100" y="2235200"/>
                <a:ext cx="5524316" cy="850911"/>
                <a:chOff x="698500" y="990600"/>
                <a:chExt cx="5524316" cy="850911"/>
              </a:xfrm>
            </p:grpSpPr>
            <p:grpSp>
              <p:nvGrpSpPr>
                <p:cNvPr id="530" name="Group 529"/>
                <p:cNvGrpSpPr/>
                <p:nvPr/>
              </p:nvGrpSpPr>
              <p:grpSpPr>
                <a:xfrm>
                  <a:off x="698500" y="990600"/>
                  <a:ext cx="5435600" cy="850900"/>
                  <a:chOff x="698500" y="1828800"/>
                  <a:chExt cx="5435600" cy="850900"/>
                </a:xfrm>
              </p:grpSpPr>
              <p:grpSp>
                <p:nvGrpSpPr>
                  <p:cNvPr id="543" name="Group 542"/>
                  <p:cNvGrpSpPr/>
                  <p:nvPr/>
                </p:nvGrpSpPr>
                <p:grpSpPr>
                  <a:xfrm>
                    <a:off x="1029758" y="1828800"/>
                    <a:ext cx="2704042" cy="842433"/>
                    <a:chOff x="1029758" y="2130425"/>
                    <a:chExt cx="2200275" cy="540808"/>
                  </a:xfrm>
                </p:grpSpPr>
                <p:grpSp>
                  <p:nvGrpSpPr>
                    <p:cNvPr id="545" name="Group 544"/>
                    <p:cNvGrpSpPr/>
                    <p:nvPr/>
                  </p:nvGrpSpPr>
                  <p:grpSpPr>
                    <a:xfrm>
                      <a:off x="1029758" y="2130425"/>
                      <a:ext cx="1793856" cy="536575"/>
                      <a:chOff x="1029758" y="2130425"/>
                      <a:chExt cx="1793856" cy="536575"/>
                    </a:xfrm>
                  </p:grpSpPr>
                  <p:grpSp>
                    <p:nvGrpSpPr>
                      <p:cNvPr id="548" name="Group 547"/>
                      <p:cNvGrpSpPr/>
                      <p:nvPr/>
                    </p:nvGrpSpPr>
                    <p:grpSpPr>
                      <a:xfrm>
                        <a:off x="1029758" y="2130425"/>
                        <a:ext cx="1399117" cy="536575"/>
                        <a:chOff x="1029758" y="2130425"/>
                        <a:chExt cx="1399117" cy="536575"/>
                      </a:xfrm>
                    </p:grpSpPr>
                    <p:grpSp>
                      <p:nvGrpSpPr>
                        <p:cNvPr id="552" name="Group 551"/>
                        <p:cNvGrpSpPr/>
                        <p:nvPr/>
                      </p:nvGrpSpPr>
                      <p:grpSpPr>
                        <a:xfrm>
                          <a:off x="1029758" y="2130425"/>
                          <a:ext cx="995892" cy="536575"/>
                          <a:chOff x="1039283" y="2130425"/>
                          <a:chExt cx="995892" cy="536575"/>
                        </a:xfrm>
                      </p:grpSpPr>
                      <p:cxnSp>
                        <p:nvCxnSpPr>
                          <p:cNvPr id="555" name="Elbow Connector 554"/>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56" name="Elbow Connector 555"/>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57" name="Elbow Connector 556"/>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553" name="Elbow Connector 552"/>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554" name="Straight Connector 553"/>
                        <p:cNvCxnSpPr/>
                        <p:nvPr/>
                      </p:nvCxnSpPr>
                      <p:spPr bwMode="auto">
                        <a:xfrm>
                          <a:off x="2022473" y="2298700"/>
                          <a:ext cx="0" cy="165100"/>
                        </a:xfrm>
                        <a:prstGeom prst="line">
                          <a:avLst/>
                        </a:prstGeom>
                        <a:noFill/>
                        <a:ln w="19050" cap="flat" cmpd="sng" algn="ctr">
                          <a:solidFill>
                            <a:schemeClr val="tx1"/>
                          </a:solidFill>
                          <a:prstDash val="solid"/>
                          <a:round/>
                          <a:headEnd type="none" w="med" len="med"/>
                          <a:tailEnd type="none" w="med" len="med"/>
                        </a:ln>
                        <a:effectLst/>
                      </p:spPr>
                    </p:cxnSp>
                  </p:grpSp>
                  <p:grpSp>
                    <p:nvGrpSpPr>
                      <p:cNvPr id="549" name="Group 548"/>
                      <p:cNvGrpSpPr/>
                      <p:nvPr/>
                    </p:nvGrpSpPr>
                    <p:grpSpPr>
                      <a:xfrm>
                        <a:off x="2408746" y="2298712"/>
                        <a:ext cx="414868" cy="169334"/>
                        <a:chOff x="2421446" y="2298712"/>
                        <a:chExt cx="414868" cy="169334"/>
                      </a:xfrm>
                    </p:grpSpPr>
                    <p:cxnSp>
                      <p:nvCxnSpPr>
                        <p:cNvPr id="550" name="Elbow Connector 549"/>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551" name="Straight Connector 550"/>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546" name="Elbow Connector 545"/>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cxnSp>
                  <p:nvCxnSpPr>
                    <p:cNvPr id="547" name="Straight Connector 546"/>
                    <p:cNvCxnSpPr/>
                    <p:nvPr/>
                  </p:nvCxnSpPr>
                  <p:spPr bwMode="auto">
                    <a:xfrm>
                      <a:off x="2819378" y="2294478"/>
                      <a:ext cx="0" cy="165100"/>
                    </a:xfrm>
                    <a:prstGeom prst="line">
                      <a:avLst/>
                    </a:prstGeom>
                    <a:noFill/>
                    <a:ln w="19050" cap="flat" cmpd="sng" algn="ctr">
                      <a:solidFill>
                        <a:schemeClr val="tx1"/>
                      </a:solidFill>
                      <a:prstDash val="solid"/>
                      <a:round/>
                      <a:headEnd type="none" w="med" len="med"/>
                      <a:tailEnd type="none" w="med" len="med"/>
                    </a:ln>
                    <a:effectLst/>
                  </p:spPr>
                </p:cxnSp>
              </p:grpSp>
              <p:cxnSp>
                <p:nvCxnSpPr>
                  <p:cNvPr id="544" name="Straight Connector 543"/>
                  <p:cNvCxnSpPr/>
                  <p:nvPr/>
                </p:nvCxnSpPr>
                <p:spPr bwMode="auto">
                  <a:xfrm>
                    <a:off x="698500" y="2667000"/>
                    <a:ext cx="5435600" cy="12700"/>
                  </a:xfrm>
                  <a:prstGeom prst="line">
                    <a:avLst/>
                  </a:prstGeom>
                  <a:noFill/>
                  <a:ln w="19050" cap="flat" cmpd="sng" algn="ctr">
                    <a:solidFill>
                      <a:schemeClr val="tx1"/>
                    </a:solidFill>
                    <a:prstDash val="solid"/>
                    <a:round/>
                    <a:headEnd type="none" w="med" len="med"/>
                    <a:tailEnd type="none" w="med" len="med"/>
                  </a:ln>
                  <a:effectLst/>
                </p:spPr>
              </p:cxnSp>
            </p:grpSp>
            <p:grpSp>
              <p:nvGrpSpPr>
                <p:cNvPr id="531" name="Group 530"/>
                <p:cNvGrpSpPr/>
                <p:nvPr/>
              </p:nvGrpSpPr>
              <p:grpSpPr>
                <a:xfrm>
                  <a:off x="3518774" y="999078"/>
                  <a:ext cx="2704042" cy="842433"/>
                  <a:chOff x="1029758" y="2130425"/>
                  <a:chExt cx="2200275" cy="540808"/>
                </a:xfrm>
              </p:grpSpPr>
              <p:grpSp>
                <p:nvGrpSpPr>
                  <p:cNvPr id="532" name="Group 531"/>
                  <p:cNvGrpSpPr/>
                  <p:nvPr/>
                </p:nvGrpSpPr>
                <p:grpSpPr>
                  <a:xfrm>
                    <a:off x="1029758" y="2130425"/>
                    <a:ext cx="1793856" cy="536575"/>
                    <a:chOff x="1029758" y="2130425"/>
                    <a:chExt cx="1793856" cy="536575"/>
                  </a:xfrm>
                </p:grpSpPr>
                <p:grpSp>
                  <p:nvGrpSpPr>
                    <p:cNvPr id="534" name="Group 533"/>
                    <p:cNvGrpSpPr/>
                    <p:nvPr/>
                  </p:nvGrpSpPr>
                  <p:grpSpPr>
                    <a:xfrm>
                      <a:off x="1029758" y="2130425"/>
                      <a:ext cx="1399117" cy="536575"/>
                      <a:chOff x="1029758" y="2130425"/>
                      <a:chExt cx="1399117" cy="536575"/>
                    </a:xfrm>
                  </p:grpSpPr>
                  <p:grpSp>
                    <p:nvGrpSpPr>
                      <p:cNvPr id="538" name="Group 537"/>
                      <p:cNvGrpSpPr/>
                      <p:nvPr/>
                    </p:nvGrpSpPr>
                    <p:grpSpPr>
                      <a:xfrm>
                        <a:off x="1029758" y="2130425"/>
                        <a:ext cx="995892" cy="536575"/>
                        <a:chOff x="1039283" y="2130425"/>
                        <a:chExt cx="995892" cy="536575"/>
                      </a:xfrm>
                    </p:grpSpPr>
                    <p:cxnSp>
                      <p:nvCxnSpPr>
                        <p:cNvPr id="540" name="Elbow Connector 539"/>
                        <p:cNvCxnSpPr/>
                        <p:nvPr/>
                      </p:nvCxnSpPr>
                      <p:spPr bwMode="auto">
                        <a:xfrm flipV="1">
                          <a:off x="1039283" y="2476500"/>
                          <a:ext cx="389467" cy="1905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41" name="Elbow Connector 540"/>
                        <p:cNvCxnSpPr/>
                        <p:nvPr/>
                      </p:nvCxnSpPr>
                      <p:spPr bwMode="auto">
                        <a:xfrm rot="5400000" flipH="1" flipV="1">
                          <a:off x="1358900" y="2206625"/>
                          <a:ext cx="355600" cy="203200"/>
                        </a:xfrm>
                        <a:prstGeom prst="bentConnector3">
                          <a:avLst/>
                        </a:prstGeom>
                        <a:noFill/>
                        <a:ln w="19050" cap="flat" cmpd="sng" algn="ctr">
                          <a:solidFill>
                            <a:schemeClr val="tx1"/>
                          </a:solidFill>
                          <a:prstDash val="solid"/>
                          <a:round/>
                          <a:headEnd type="none" w="med" len="med"/>
                          <a:tailEnd type="none" w="med" len="med"/>
                        </a:ln>
                        <a:effectLst/>
                      </p:spPr>
                    </p:cxnSp>
                    <p:cxnSp>
                      <p:nvCxnSpPr>
                        <p:cNvPr id="542" name="Elbow Connector 541"/>
                        <p:cNvCxnSpPr/>
                        <p:nvPr/>
                      </p:nvCxnSpPr>
                      <p:spPr bwMode="auto">
                        <a:xfrm>
                          <a:off x="1628775" y="2130425"/>
                          <a:ext cx="406400" cy="177800"/>
                        </a:xfrm>
                        <a:prstGeom prst="bentConnector3">
                          <a:avLst/>
                        </a:prstGeom>
                        <a:noFill/>
                        <a:ln w="19050" cap="flat" cmpd="sng" algn="ctr">
                          <a:solidFill>
                            <a:schemeClr val="tx1"/>
                          </a:solidFill>
                          <a:prstDash val="solid"/>
                          <a:round/>
                          <a:headEnd type="none" w="med" len="med"/>
                          <a:tailEnd type="none" w="med" len="med"/>
                        </a:ln>
                        <a:effectLst/>
                      </p:spPr>
                    </p:cxnSp>
                  </p:grpSp>
                  <p:cxnSp>
                    <p:nvCxnSpPr>
                      <p:cNvPr id="539" name="Elbow Connector 538"/>
                      <p:cNvCxnSpPr/>
                      <p:nvPr/>
                    </p:nvCxnSpPr>
                    <p:spPr bwMode="auto">
                      <a:xfrm flipV="1">
                        <a:off x="2014007" y="2298700"/>
                        <a:ext cx="414868" cy="169334"/>
                      </a:xfrm>
                      <a:prstGeom prst="bentConnector3">
                        <a:avLst/>
                      </a:prstGeom>
                      <a:noFill/>
                      <a:ln w="19050" cap="flat" cmpd="sng" algn="ctr">
                        <a:solidFill>
                          <a:schemeClr val="tx1"/>
                        </a:solidFill>
                        <a:prstDash val="solid"/>
                        <a:round/>
                        <a:headEnd type="none" w="med" len="med"/>
                        <a:tailEnd type="none" w="med" len="med"/>
                      </a:ln>
                      <a:effectLst/>
                    </p:spPr>
                  </p:cxnSp>
                </p:grpSp>
                <p:grpSp>
                  <p:nvGrpSpPr>
                    <p:cNvPr id="535" name="Group 534"/>
                    <p:cNvGrpSpPr/>
                    <p:nvPr/>
                  </p:nvGrpSpPr>
                  <p:grpSpPr>
                    <a:xfrm>
                      <a:off x="2408746" y="2298712"/>
                      <a:ext cx="414868" cy="169334"/>
                      <a:chOff x="2421446" y="2298712"/>
                      <a:chExt cx="414868" cy="169334"/>
                    </a:xfrm>
                  </p:grpSpPr>
                  <p:cxnSp>
                    <p:nvCxnSpPr>
                      <p:cNvPr id="536" name="Elbow Connector 535"/>
                      <p:cNvCxnSpPr/>
                      <p:nvPr/>
                    </p:nvCxnSpPr>
                    <p:spPr bwMode="auto">
                      <a:xfrm flipV="1">
                        <a:off x="2421446" y="2298712"/>
                        <a:ext cx="414868" cy="169334"/>
                      </a:xfrm>
                      <a:prstGeom prst="bentConnector3">
                        <a:avLst/>
                      </a:prstGeom>
                      <a:noFill/>
                      <a:ln w="19050" cap="flat" cmpd="sng" algn="ctr">
                        <a:solidFill>
                          <a:schemeClr val="tx1"/>
                        </a:solidFill>
                        <a:prstDash val="solid"/>
                        <a:round/>
                        <a:headEnd type="none" w="med" len="med"/>
                        <a:tailEnd type="none" w="med" len="med"/>
                      </a:ln>
                      <a:effectLst/>
                    </p:spPr>
                  </p:cxnSp>
                  <p:cxnSp>
                    <p:nvCxnSpPr>
                      <p:cNvPr id="537" name="Straight Connector 536"/>
                      <p:cNvCxnSpPr/>
                      <p:nvPr/>
                    </p:nvCxnSpPr>
                    <p:spPr bwMode="auto">
                      <a:xfrm>
                        <a:off x="2429912" y="2298712"/>
                        <a:ext cx="0" cy="165100"/>
                      </a:xfrm>
                      <a:prstGeom prst="line">
                        <a:avLst/>
                      </a:prstGeom>
                      <a:noFill/>
                      <a:ln w="19050" cap="flat" cmpd="sng" algn="ctr">
                        <a:solidFill>
                          <a:schemeClr val="tx1"/>
                        </a:solidFill>
                        <a:prstDash val="solid"/>
                        <a:round/>
                        <a:headEnd type="none" w="med" len="med"/>
                        <a:tailEnd type="none" w="med" len="med"/>
                      </a:ln>
                      <a:effectLst/>
                    </p:spPr>
                  </p:cxnSp>
                </p:grpSp>
              </p:grpSp>
              <p:cxnSp>
                <p:nvCxnSpPr>
                  <p:cNvPr id="533" name="Elbow Connector 532"/>
                  <p:cNvCxnSpPr/>
                  <p:nvPr/>
                </p:nvCxnSpPr>
                <p:spPr bwMode="auto">
                  <a:xfrm>
                    <a:off x="2810912" y="2463812"/>
                    <a:ext cx="419121" cy="207421"/>
                  </a:xfrm>
                  <a:prstGeom prst="bentConnector3">
                    <a:avLst/>
                  </a:prstGeom>
                  <a:noFill/>
                  <a:ln w="19050" cap="flat" cmpd="sng" algn="ctr">
                    <a:solidFill>
                      <a:schemeClr val="tx1"/>
                    </a:solidFill>
                    <a:prstDash val="solid"/>
                    <a:round/>
                    <a:headEnd type="none" w="med" len="med"/>
                    <a:tailEnd type="none" w="med" len="med"/>
                  </a:ln>
                  <a:effectLst/>
                </p:spPr>
              </p:cxnSp>
            </p:grpSp>
          </p:grpSp>
          <p:cxnSp>
            <p:nvCxnSpPr>
              <p:cNvPr id="529" name="Straight Connector 528"/>
              <p:cNvCxnSpPr/>
              <p:nvPr/>
            </p:nvCxnSpPr>
            <p:spPr bwMode="auto">
              <a:xfrm flipH="1">
                <a:off x="5685367" y="2501899"/>
                <a:ext cx="4233" cy="262467"/>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558" name="Group 557"/>
          <p:cNvGrpSpPr/>
          <p:nvPr/>
        </p:nvGrpSpPr>
        <p:grpSpPr>
          <a:xfrm>
            <a:off x="2827684" y="1045645"/>
            <a:ext cx="2180166" cy="804334"/>
            <a:chOff x="2980084" y="1185345"/>
            <a:chExt cx="2180166" cy="804334"/>
          </a:xfrm>
          <a:solidFill>
            <a:schemeClr val="bg1"/>
          </a:solidFill>
        </p:grpSpPr>
        <p:sp>
          <p:nvSpPr>
            <p:cNvPr id="559" name="Rectangle 558"/>
            <p:cNvSpPr/>
            <p:nvPr/>
          </p:nvSpPr>
          <p:spPr bwMode="auto">
            <a:xfrm>
              <a:off x="2980084" y="1701812"/>
              <a:ext cx="2180166" cy="287867"/>
            </a:xfrm>
            <a:prstGeom prst="rect">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60" name="Rectangle 559"/>
            <p:cNvSpPr/>
            <p:nvPr/>
          </p:nvSpPr>
          <p:spPr bwMode="auto">
            <a:xfrm>
              <a:off x="3234084" y="1460512"/>
              <a:ext cx="698500" cy="283636"/>
            </a:xfrm>
            <a:prstGeom prst="rect">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61" name="Rectangle 560"/>
            <p:cNvSpPr/>
            <p:nvPr/>
          </p:nvSpPr>
          <p:spPr bwMode="auto">
            <a:xfrm>
              <a:off x="4211984" y="1443579"/>
              <a:ext cx="207432" cy="283636"/>
            </a:xfrm>
            <a:prstGeom prst="rect">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62" name="Rectangle 561"/>
            <p:cNvSpPr/>
            <p:nvPr/>
          </p:nvSpPr>
          <p:spPr bwMode="auto">
            <a:xfrm>
              <a:off x="4690350" y="1443579"/>
              <a:ext cx="228599" cy="283636"/>
            </a:xfrm>
            <a:prstGeom prst="rect">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63" name="Rectangle 562"/>
            <p:cNvSpPr/>
            <p:nvPr/>
          </p:nvSpPr>
          <p:spPr bwMode="auto">
            <a:xfrm>
              <a:off x="3479618" y="1185345"/>
              <a:ext cx="207432" cy="283636"/>
            </a:xfrm>
            <a:prstGeom prst="rect">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3" name="Rectangle 2"/>
          <p:cNvSpPr/>
          <p:nvPr/>
        </p:nvSpPr>
        <p:spPr bwMode="auto">
          <a:xfrm>
            <a:off x="5270500" y="901700"/>
            <a:ext cx="2451100" cy="9271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16" name="Group 15"/>
          <p:cNvGrpSpPr/>
          <p:nvPr/>
        </p:nvGrpSpPr>
        <p:grpSpPr>
          <a:xfrm>
            <a:off x="4313097" y="673100"/>
            <a:ext cx="5770703" cy="436559"/>
            <a:chOff x="4313097" y="673100"/>
            <a:chExt cx="5770703" cy="436559"/>
          </a:xfrm>
        </p:grpSpPr>
        <p:sp>
          <p:nvSpPr>
            <p:cNvPr id="7" name="TextBox 6"/>
            <p:cNvSpPr txBox="1"/>
            <p:nvPr/>
          </p:nvSpPr>
          <p:spPr>
            <a:xfrm>
              <a:off x="4800600" y="673100"/>
              <a:ext cx="5283200" cy="400110"/>
            </a:xfrm>
            <a:prstGeom prst="rect">
              <a:avLst/>
            </a:prstGeom>
            <a:noFill/>
          </p:spPr>
          <p:txBody>
            <a:bodyPr wrap="square" rtlCol="0">
              <a:spAutoFit/>
            </a:bodyPr>
            <a:lstStyle/>
            <a:p>
              <a:r>
                <a:rPr lang="en-US" sz="2000" dirty="0" smtClean="0">
                  <a:solidFill>
                    <a:srgbClr val="FF0000"/>
                  </a:solidFill>
                </a:rPr>
                <a:t>Repeated signal due to duplicate request</a:t>
              </a:r>
              <a:endParaRPr lang="en-US" sz="2000" dirty="0">
                <a:solidFill>
                  <a:srgbClr val="FF0000"/>
                </a:solidFill>
              </a:endParaRPr>
            </a:p>
          </p:txBody>
        </p:sp>
        <p:cxnSp>
          <p:nvCxnSpPr>
            <p:cNvPr id="13" name="Straight Arrow Connector 12"/>
            <p:cNvCxnSpPr>
              <a:endCxn id="195" idx="3"/>
            </p:cNvCxnSpPr>
            <p:nvPr/>
          </p:nvCxnSpPr>
          <p:spPr bwMode="auto">
            <a:xfrm flipH="1">
              <a:off x="4313097" y="901700"/>
              <a:ext cx="462103" cy="207959"/>
            </a:xfrm>
            <a:prstGeom prst="straightConnector1">
              <a:avLst/>
            </a:prstGeom>
            <a:no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242968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2.96296E-6 L 0 -0.17777 " pathEditMode="relative" rAng="0" ptsTypes="AA">
                                      <p:cBhvr>
                                        <p:cTn id="10" dur="2000" fill="hold"/>
                                        <p:tgtEl>
                                          <p:spTgt spid="10"/>
                                        </p:tgtEl>
                                        <p:attrNameLst>
                                          <p:attrName>ppt_x</p:attrName>
                                          <p:attrName>ppt_y</p:attrName>
                                        </p:attrNameLst>
                                      </p:cBhvr>
                                      <p:rCtr x="0" y="-8889"/>
                                    </p:animMotion>
                                  </p:childTnLst>
                                  <p:subTnLst>
                                    <p:set>
                                      <p:cBhvr override="childStyle">
                                        <p:cTn dur="1" fill="hold" display="0" masterRel="sameClick" afterEffect="1">
                                          <p:stCondLst>
                                            <p:cond evt="end" delay="0">
                                              <p:tn val="9"/>
                                            </p:cond>
                                          </p:stCondLst>
                                        </p:cTn>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1"/>
                                        </p:tgtEl>
                                        <p:attrNameLst>
                                          <p:attrName>style.visibility</p:attrName>
                                        </p:attrNameLst>
                                      </p:cBhvr>
                                      <p:to>
                                        <p:strVal val="visible"/>
                                      </p:to>
                                    </p:set>
                                  </p:childTnLst>
                                  <p:subTnLst>
                                    <p:set>
                                      <p:cBhvr override="childStyle">
                                        <p:cTn dur="1" fill="hold" display="0" masterRel="nextClick" afterEffect="1"/>
                                        <p:tgtEl>
                                          <p:spTgt spid="3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11111E-6 -2.96296E-6 L 0.26944 -0.00185 " pathEditMode="relative" rAng="0" ptsTypes="AA">
                                      <p:cBhvr>
                                        <p:cTn id="20" dur="2000" fill="hold"/>
                                        <p:tgtEl>
                                          <p:spTgt spid="382"/>
                                        </p:tgtEl>
                                        <p:attrNameLst>
                                          <p:attrName>ppt_x</p:attrName>
                                          <p:attrName>ppt_y</p:attrName>
                                        </p:attrNameLst>
                                      </p:cBhvr>
                                      <p:rCtr x="13472" y="-93"/>
                                    </p:animMotion>
                                  </p:childTnLst>
                                  <p:subTnLst>
                                    <p:set>
                                      <p:cBhvr override="childStyle">
                                        <p:cTn dur="1" fill="hold" display="0" masterRel="sameClick" afterEffect="1">
                                          <p:stCondLst>
                                            <p:cond evt="end" delay="0">
                                              <p:tn val="19"/>
                                            </p:cond>
                                          </p:stCondLst>
                                        </p:cTn>
                                        <p:tgtEl>
                                          <p:spTgt spid="382"/>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111E-6 -1.11111E-6 L 0.00278 -0.17778 " pathEditMode="relative" rAng="0" ptsTypes="AA">
                                      <p:cBhvr>
                                        <p:cTn id="26" dur="2000" fill="hold"/>
                                        <p:tgtEl>
                                          <p:spTgt spid="487"/>
                                        </p:tgtEl>
                                        <p:attrNameLst>
                                          <p:attrName>ppt_x</p:attrName>
                                          <p:attrName>ppt_y</p:attrName>
                                        </p:attrNameLst>
                                      </p:cBhvr>
                                      <p:rCtr x="139" y="-888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11111E-6 -2.96296E-6 L 0.26944 -0.00185 " pathEditMode="relative" rAng="0" ptsTypes="AA">
                                      <p:cBhvr>
                                        <p:cTn id="46" dur="2000" fill="hold"/>
                                        <p:tgtEl>
                                          <p:spTgt spid="525"/>
                                        </p:tgtEl>
                                        <p:attrNameLst>
                                          <p:attrName>ppt_x</p:attrName>
                                          <p:attrName>ppt_y</p:attrName>
                                        </p:attrNameLst>
                                      </p:cBhvr>
                                      <p:rCtr x="13472" y="-93"/>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74" grpId="0"/>
      <p:bldP spid="175"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4" y="217488"/>
            <a:ext cx="8785225" cy="533400"/>
          </a:xfrm>
        </p:spPr>
        <p:txBody>
          <a:bodyPr/>
          <a:lstStyle/>
          <a:p>
            <a:r>
              <a:rPr lang="en-US" dirty="0" smtClean="0"/>
              <a:t>Detection Algorithm Example in </a:t>
            </a:r>
            <a:r>
              <a:rPr lang="en-US" dirty="0" err="1" smtClean="0"/>
              <a:t>NEEShub</a:t>
            </a:r>
            <a:endParaRPr lang="en-US" dirty="0"/>
          </a:p>
        </p:txBody>
      </p:sp>
      <p:pic>
        <p:nvPicPr>
          <p:cNvPr id="3" name="Picture 2" descr="plot-HomePage.png"/>
          <p:cNvPicPr>
            <a:picLocks noChangeAspect="1"/>
          </p:cNvPicPr>
          <p:nvPr/>
        </p:nvPicPr>
        <p:blipFill rotWithShape="1">
          <a:blip r:embed="rId3">
            <a:extLst>
              <a:ext uri="{28A0092B-C50C-407E-A947-70E740481C1C}">
                <a14:useLocalDpi xmlns:a14="http://schemas.microsoft.com/office/drawing/2010/main" val="0"/>
              </a:ext>
            </a:extLst>
          </a:blip>
          <a:srcRect t="9157"/>
          <a:stretch/>
        </p:blipFill>
        <p:spPr>
          <a:xfrm>
            <a:off x="152401" y="723900"/>
            <a:ext cx="3175000" cy="2888547"/>
          </a:xfrm>
          <a:prstGeom prst="rect">
            <a:avLst/>
          </a:prstGeom>
        </p:spPr>
      </p:pic>
      <p:sp>
        <p:nvSpPr>
          <p:cNvPr id="4" name="Rectangle 3"/>
          <p:cNvSpPr/>
          <p:nvPr/>
        </p:nvSpPr>
        <p:spPr>
          <a:xfrm>
            <a:off x="4461177" y="2448868"/>
            <a:ext cx="1663399" cy="369332"/>
          </a:xfrm>
          <a:prstGeom prst="rect">
            <a:avLst/>
          </a:prstGeom>
        </p:spPr>
        <p:txBody>
          <a:bodyPr wrap="none">
            <a:spAutoFit/>
          </a:bodyPr>
          <a:lstStyle/>
          <a:p>
            <a:r>
              <a:rPr lang="en-US" sz="1800" dirty="0" err="1" smtClean="0"/>
              <a:t>R</a:t>
            </a:r>
            <a:r>
              <a:rPr lang="en-US" sz="1800" baseline="-25000" dirty="0" err="1" smtClean="0"/>
              <a:t>xx</a:t>
            </a:r>
            <a:r>
              <a:rPr lang="en-US" sz="1800" dirty="0" smtClean="0"/>
              <a:t>[0]=C</a:t>
            </a:r>
            <a:r>
              <a:rPr lang="en-US" sz="1800" baseline="-25000" dirty="0" smtClean="0"/>
              <a:t>0</a:t>
            </a:r>
            <a:r>
              <a:rPr lang="en-US" sz="1800" dirty="0"/>
              <a:t>/C</a:t>
            </a:r>
            <a:r>
              <a:rPr lang="en-US" sz="1800" baseline="-25000" dirty="0"/>
              <a:t>0</a:t>
            </a:r>
            <a:r>
              <a:rPr lang="en-US" sz="1800" dirty="0"/>
              <a:t>=1</a:t>
            </a:r>
          </a:p>
        </p:txBody>
      </p:sp>
      <p:pic>
        <p:nvPicPr>
          <p:cNvPr id="5" name="Picture 4"/>
          <p:cNvPicPr>
            <a:picLocks noChangeAspect="1"/>
          </p:cNvPicPr>
          <p:nvPr/>
        </p:nvPicPr>
        <p:blipFill>
          <a:blip r:embed="rId4"/>
          <a:stretch>
            <a:fillRect/>
          </a:stretch>
        </p:blipFill>
        <p:spPr>
          <a:xfrm>
            <a:off x="4508500" y="773630"/>
            <a:ext cx="3517900" cy="1428726"/>
          </a:xfrm>
          <a:prstGeom prst="rect">
            <a:avLst/>
          </a:prstGeom>
        </p:spPr>
      </p:pic>
      <p:pic>
        <p:nvPicPr>
          <p:cNvPr id="7" name="Picture 6" descr="plot-HomePage.png"/>
          <p:cNvPicPr>
            <a:picLocks noChangeAspect="1"/>
          </p:cNvPicPr>
          <p:nvPr/>
        </p:nvPicPr>
        <p:blipFill rotWithShape="1">
          <a:blip r:embed="rId3">
            <a:extLst>
              <a:ext uri="{28A0092B-C50C-407E-A947-70E740481C1C}">
                <a14:useLocalDpi xmlns:a14="http://schemas.microsoft.com/office/drawing/2010/main" val="0"/>
              </a:ext>
            </a:extLst>
          </a:blip>
          <a:srcRect t="9157"/>
          <a:stretch/>
        </p:blipFill>
        <p:spPr>
          <a:xfrm>
            <a:off x="1320801" y="3352800"/>
            <a:ext cx="3175000" cy="2888547"/>
          </a:xfrm>
          <a:prstGeom prst="rect">
            <a:avLst/>
          </a:prstGeom>
        </p:spPr>
      </p:pic>
      <p:sp>
        <p:nvSpPr>
          <p:cNvPr id="10" name="Rectangle 9"/>
          <p:cNvSpPr/>
          <p:nvPr/>
        </p:nvSpPr>
        <p:spPr>
          <a:xfrm>
            <a:off x="6366177" y="2448868"/>
            <a:ext cx="2721380" cy="369332"/>
          </a:xfrm>
          <a:prstGeom prst="rect">
            <a:avLst/>
          </a:prstGeom>
        </p:spPr>
        <p:txBody>
          <a:bodyPr wrap="none">
            <a:spAutoFit/>
          </a:bodyPr>
          <a:lstStyle/>
          <a:p>
            <a:r>
              <a:rPr lang="en-US" sz="1800" dirty="0" err="1" smtClean="0"/>
              <a:t>R</a:t>
            </a:r>
            <a:r>
              <a:rPr lang="en-US" sz="1800" baseline="-25000" dirty="0" err="1" smtClean="0"/>
              <a:t>xx</a:t>
            </a:r>
            <a:r>
              <a:rPr lang="en-US" sz="1800" dirty="0" smtClean="0"/>
              <a:t>[40000]=C</a:t>
            </a:r>
            <a:r>
              <a:rPr lang="en-US" sz="1800" baseline="-25000" dirty="0" smtClean="0"/>
              <a:t>40000</a:t>
            </a:r>
            <a:r>
              <a:rPr lang="en-US" sz="1800" dirty="0" smtClean="0"/>
              <a:t>/</a:t>
            </a:r>
            <a:r>
              <a:rPr lang="en-US" sz="1800" dirty="0"/>
              <a:t>C</a:t>
            </a:r>
            <a:r>
              <a:rPr lang="en-US" sz="1800" baseline="-25000" dirty="0"/>
              <a:t>0</a:t>
            </a:r>
            <a:r>
              <a:rPr lang="en-US" sz="1800" dirty="0" smtClean="0"/>
              <a:t>=0.49</a:t>
            </a:r>
            <a:endParaRPr lang="en-US" sz="1800" dirty="0"/>
          </a:p>
        </p:txBody>
      </p:sp>
      <p:grpSp>
        <p:nvGrpSpPr>
          <p:cNvPr id="14" name="Group 13"/>
          <p:cNvGrpSpPr/>
          <p:nvPr/>
        </p:nvGrpSpPr>
        <p:grpSpPr>
          <a:xfrm>
            <a:off x="1803400" y="812800"/>
            <a:ext cx="1346200" cy="5016500"/>
            <a:chOff x="1803400" y="812800"/>
            <a:chExt cx="1346200" cy="5016500"/>
          </a:xfrm>
        </p:grpSpPr>
        <p:cxnSp>
          <p:nvCxnSpPr>
            <p:cNvPr id="12" name="Straight Connector 11"/>
            <p:cNvCxnSpPr/>
            <p:nvPr/>
          </p:nvCxnSpPr>
          <p:spPr bwMode="auto">
            <a:xfrm flipH="1">
              <a:off x="1803400" y="812800"/>
              <a:ext cx="25400" cy="5016500"/>
            </a:xfrm>
            <a:prstGeom prst="line">
              <a:avLst/>
            </a:prstGeom>
            <a:noFill/>
            <a:ln w="635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3124200" y="812800"/>
              <a:ext cx="25400" cy="5016500"/>
            </a:xfrm>
            <a:prstGeom prst="line">
              <a:avLst/>
            </a:prstGeom>
            <a:noFill/>
            <a:ln w="63500" cap="flat" cmpd="sng" algn="ctr">
              <a:solidFill>
                <a:srgbClr val="FF0000"/>
              </a:solidFill>
              <a:prstDash val="solid"/>
              <a:round/>
              <a:headEnd type="none" w="med" len="med"/>
              <a:tailEnd type="none" w="med" len="med"/>
            </a:ln>
            <a:effectLst/>
          </p:spPr>
        </p:cxnSp>
      </p:grpSp>
      <p:sp>
        <p:nvSpPr>
          <p:cNvPr id="6" name="TextBox 5"/>
          <p:cNvSpPr txBox="1"/>
          <p:nvPr/>
        </p:nvSpPr>
        <p:spPr>
          <a:xfrm>
            <a:off x="3213100" y="800100"/>
            <a:ext cx="1612900" cy="830997"/>
          </a:xfrm>
          <a:prstGeom prst="rect">
            <a:avLst/>
          </a:prstGeom>
          <a:noFill/>
        </p:spPr>
        <p:txBody>
          <a:bodyPr wrap="square" rtlCol="0">
            <a:spAutoFit/>
          </a:bodyPr>
          <a:lstStyle/>
          <a:p>
            <a:r>
              <a:rPr lang="en-US" dirty="0" smtClean="0"/>
              <a:t>Homepage</a:t>
            </a:r>
          </a:p>
          <a:p>
            <a:r>
              <a:rPr lang="en-US" dirty="0" smtClean="0"/>
              <a:t>Signal</a:t>
            </a:r>
            <a:endParaRPr lang="en-US" dirty="0"/>
          </a:p>
        </p:txBody>
      </p:sp>
      <p:grpSp>
        <p:nvGrpSpPr>
          <p:cNvPr id="17" name="Group 16"/>
          <p:cNvGrpSpPr/>
          <p:nvPr/>
        </p:nvGrpSpPr>
        <p:grpSpPr>
          <a:xfrm>
            <a:off x="4802103" y="2819400"/>
            <a:ext cx="4040317" cy="3314700"/>
            <a:chOff x="4802103" y="2819400"/>
            <a:chExt cx="4040317" cy="3314700"/>
          </a:xfrm>
        </p:grpSpPr>
        <p:grpSp>
          <p:nvGrpSpPr>
            <p:cNvPr id="25" name="Group 24"/>
            <p:cNvGrpSpPr/>
            <p:nvPr/>
          </p:nvGrpSpPr>
          <p:grpSpPr>
            <a:xfrm>
              <a:off x="4802103" y="2819400"/>
              <a:ext cx="2982998" cy="3314700"/>
              <a:chOff x="4802103" y="2819400"/>
              <a:chExt cx="2982998" cy="3314700"/>
            </a:xfrm>
          </p:grpSpPr>
          <p:grpSp>
            <p:nvGrpSpPr>
              <p:cNvPr id="22" name="Group 21"/>
              <p:cNvGrpSpPr/>
              <p:nvPr/>
            </p:nvGrpSpPr>
            <p:grpSpPr>
              <a:xfrm>
                <a:off x="4802103" y="2819400"/>
                <a:ext cx="2982998" cy="3314700"/>
                <a:chOff x="4802103" y="2819400"/>
                <a:chExt cx="2982998" cy="3314700"/>
              </a:xfrm>
            </p:grpSpPr>
            <p:pic>
              <p:nvPicPr>
                <p:cNvPr id="15" name="Picture 14" descr="auto-correlation-HomePage.png"/>
                <p:cNvPicPr>
                  <a:picLocks noChangeAspect="1"/>
                </p:cNvPicPr>
                <p:nvPr/>
              </p:nvPicPr>
              <p:blipFill rotWithShape="1">
                <a:blip r:embed="rId5">
                  <a:extLst>
                    <a:ext uri="{28A0092B-C50C-407E-A947-70E740481C1C}">
                      <a14:useLocalDpi xmlns:a14="http://schemas.microsoft.com/office/drawing/2010/main" val="0"/>
                    </a:ext>
                  </a:extLst>
                </a:blip>
                <a:srcRect t="11295" r="5785" b="2593"/>
                <a:stretch/>
              </p:blipFill>
              <p:spPr>
                <a:xfrm>
                  <a:off x="4802103" y="3403600"/>
                  <a:ext cx="2982998" cy="2730500"/>
                </a:xfrm>
                <a:prstGeom prst="rect">
                  <a:avLst/>
                </a:prstGeom>
              </p:spPr>
            </p:pic>
            <p:cxnSp>
              <p:nvCxnSpPr>
                <p:cNvPr id="16" name="Straight Connector 15"/>
                <p:cNvCxnSpPr/>
                <p:nvPr/>
              </p:nvCxnSpPr>
              <p:spPr bwMode="auto">
                <a:xfrm>
                  <a:off x="4978400" y="2819400"/>
                  <a:ext cx="279400" cy="673100"/>
                </a:xfrm>
                <a:prstGeom prst="line">
                  <a:avLst/>
                </a:prstGeom>
                <a:noFill/>
                <a:ln w="63500" cap="flat" cmpd="sng" algn="ctr">
                  <a:solidFill>
                    <a:srgbClr val="FF0000"/>
                  </a:solidFill>
                  <a:prstDash val="solid"/>
                  <a:round/>
                  <a:headEnd type="none" w="med" len="med"/>
                  <a:tailEnd type="stealth" w="med" len="med"/>
                </a:ln>
                <a:effectLst/>
              </p:spPr>
            </p:cxnSp>
            <p:cxnSp>
              <p:nvCxnSpPr>
                <p:cNvPr id="19" name="Straight Connector 18"/>
                <p:cNvCxnSpPr/>
                <p:nvPr/>
              </p:nvCxnSpPr>
              <p:spPr bwMode="auto">
                <a:xfrm flipH="1">
                  <a:off x="6464300" y="2819400"/>
                  <a:ext cx="622300" cy="1460500"/>
                </a:xfrm>
                <a:prstGeom prst="line">
                  <a:avLst/>
                </a:prstGeom>
                <a:noFill/>
                <a:ln w="63500" cap="flat" cmpd="sng" algn="ctr">
                  <a:solidFill>
                    <a:srgbClr val="FF0000"/>
                  </a:solidFill>
                  <a:prstDash val="solid"/>
                  <a:round/>
                  <a:headEnd type="none" w="med" len="med"/>
                  <a:tailEnd type="stealth" w="med" len="med"/>
                </a:ln>
                <a:effectLst/>
              </p:spPr>
            </p:cxnSp>
            <p:sp>
              <p:nvSpPr>
                <p:cNvPr id="21" name="TextBox 20"/>
                <p:cNvSpPr txBox="1"/>
                <p:nvPr/>
              </p:nvSpPr>
              <p:spPr>
                <a:xfrm>
                  <a:off x="6565900" y="3898900"/>
                  <a:ext cx="1081959" cy="646331"/>
                </a:xfrm>
                <a:prstGeom prst="rect">
                  <a:avLst/>
                </a:prstGeom>
                <a:noFill/>
              </p:spPr>
              <p:txBody>
                <a:bodyPr wrap="none" rtlCol="0">
                  <a:spAutoFit/>
                </a:bodyPr>
                <a:lstStyle/>
                <a:p>
                  <a:r>
                    <a:rPr lang="en-US" sz="1800" dirty="0" smtClean="0">
                      <a:solidFill>
                        <a:srgbClr val="FF0000"/>
                      </a:solidFill>
                    </a:rPr>
                    <a:t>Duplicate</a:t>
                  </a:r>
                </a:p>
                <a:p>
                  <a:r>
                    <a:rPr lang="en-US" sz="1800" dirty="0" smtClean="0">
                      <a:solidFill>
                        <a:srgbClr val="FF0000"/>
                      </a:solidFill>
                    </a:rPr>
                    <a:t>Detected</a:t>
                  </a:r>
                  <a:endParaRPr lang="en-US" sz="1800" dirty="0">
                    <a:solidFill>
                      <a:srgbClr val="FF0000"/>
                    </a:solidFill>
                  </a:endParaRPr>
                </a:p>
              </p:txBody>
            </p:sp>
          </p:grpSp>
          <p:cxnSp>
            <p:nvCxnSpPr>
              <p:cNvPr id="24" name="Straight Connector 23"/>
              <p:cNvCxnSpPr/>
              <p:nvPr/>
            </p:nvCxnSpPr>
            <p:spPr bwMode="auto">
              <a:xfrm>
                <a:off x="5175250" y="4514850"/>
                <a:ext cx="2590800" cy="6350"/>
              </a:xfrm>
              <a:prstGeom prst="line">
                <a:avLst/>
              </a:prstGeom>
              <a:noFill/>
              <a:ln w="19050" cap="flat" cmpd="sng" algn="ctr">
                <a:solidFill>
                  <a:srgbClr val="FF0000"/>
                </a:solidFill>
                <a:prstDash val="solid"/>
                <a:round/>
                <a:headEnd type="none" w="med" len="med"/>
                <a:tailEnd type="none" w="med" len="med"/>
              </a:ln>
              <a:effectLst/>
            </p:spPr>
          </p:cxnSp>
        </p:grpSp>
        <p:sp>
          <p:nvSpPr>
            <p:cNvPr id="23" name="TextBox 22"/>
            <p:cNvSpPr txBox="1"/>
            <p:nvPr/>
          </p:nvSpPr>
          <p:spPr>
            <a:xfrm>
              <a:off x="7721600" y="4305300"/>
              <a:ext cx="1120820" cy="646331"/>
            </a:xfrm>
            <a:prstGeom prst="rect">
              <a:avLst/>
            </a:prstGeom>
            <a:noFill/>
          </p:spPr>
          <p:txBody>
            <a:bodyPr wrap="none" rtlCol="0">
              <a:spAutoFit/>
            </a:bodyPr>
            <a:lstStyle/>
            <a:p>
              <a:r>
                <a:rPr lang="en-US" sz="1800" dirty="0" smtClean="0">
                  <a:solidFill>
                    <a:srgbClr val="FF0000"/>
                  </a:solidFill>
                </a:rPr>
                <a:t>Threshold</a:t>
              </a:r>
            </a:p>
            <a:p>
              <a:endParaRPr lang="en-US" sz="1800" dirty="0">
                <a:solidFill>
                  <a:srgbClr val="FF0000"/>
                </a:solidFill>
              </a:endParaRPr>
            </a:p>
          </p:txBody>
        </p:sp>
      </p:grpSp>
      <p:grpSp>
        <p:nvGrpSpPr>
          <p:cNvPr id="27" name="Group 26"/>
          <p:cNvGrpSpPr/>
          <p:nvPr/>
        </p:nvGrpSpPr>
        <p:grpSpPr>
          <a:xfrm>
            <a:off x="5363634" y="4593167"/>
            <a:ext cx="438646" cy="596900"/>
            <a:chOff x="5363634" y="4593167"/>
            <a:chExt cx="438646" cy="596900"/>
          </a:xfrm>
        </p:grpSpPr>
        <p:cxnSp>
          <p:nvCxnSpPr>
            <p:cNvPr id="28" name="Straight Connector 27"/>
            <p:cNvCxnSpPr/>
            <p:nvPr/>
          </p:nvCxnSpPr>
          <p:spPr bwMode="auto">
            <a:xfrm flipH="1">
              <a:off x="5363634" y="4859867"/>
              <a:ext cx="127000" cy="330200"/>
            </a:xfrm>
            <a:prstGeom prst="line">
              <a:avLst/>
            </a:prstGeom>
            <a:noFill/>
            <a:ln w="19050" cap="flat" cmpd="sng" algn="ctr">
              <a:solidFill>
                <a:srgbClr val="FF0000"/>
              </a:solidFill>
              <a:prstDash val="solid"/>
              <a:round/>
              <a:headEnd type="none" w="med" len="med"/>
              <a:tailEnd type="stealth" w="med" len="med"/>
            </a:ln>
            <a:effectLst/>
          </p:spPr>
        </p:cxnSp>
        <p:sp>
          <p:nvSpPr>
            <p:cNvPr id="29" name="TextBox 28"/>
            <p:cNvSpPr txBox="1"/>
            <p:nvPr/>
          </p:nvSpPr>
          <p:spPr>
            <a:xfrm>
              <a:off x="5418670" y="4593167"/>
              <a:ext cx="383610" cy="369332"/>
            </a:xfrm>
            <a:prstGeom prst="rect">
              <a:avLst/>
            </a:prstGeom>
            <a:noFill/>
          </p:spPr>
          <p:txBody>
            <a:bodyPr wrap="none" rtlCol="0">
              <a:spAutoFit/>
            </a:bodyPr>
            <a:lstStyle/>
            <a:p>
              <a:r>
                <a:rPr lang="en-US" sz="1800" b="1" i="1" dirty="0" smtClean="0">
                  <a:solidFill>
                    <a:srgbClr val="FF0000"/>
                  </a:solidFill>
                </a:rPr>
                <a:t>t</a:t>
              </a:r>
              <a:r>
                <a:rPr lang="en-US" sz="1800" b="1" i="1" baseline="-25000" dirty="0" smtClean="0">
                  <a:solidFill>
                    <a:srgbClr val="FF0000"/>
                  </a:solidFill>
                </a:rPr>
                <a:t>0</a:t>
              </a:r>
              <a:endParaRPr lang="en-US" sz="1800" b="1" i="1" dirty="0">
                <a:solidFill>
                  <a:srgbClr val="FF0000"/>
                </a:solidFill>
              </a:endParaRPr>
            </a:p>
          </p:txBody>
        </p:sp>
      </p:grpSp>
    </p:spTree>
    <p:extLst>
      <p:ext uri="{BB962C8B-B14F-4D97-AF65-F5344CB8AC3E}">
        <p14:creationId xmlns:p14="http://schemas.microsoft.com/office/powerpoint/2010/main" val="2405731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Griffin’s Roadmap</a:t>
            </a:r>
            <a:endParaRPr lang="en-US" dirty="0"/>
          </a:p>
        </p:txBody>
      </p:sp>
      <p:sp>
        <p:nvSpPr>
          <p:cNvPr id="4" name="Content Placeholder 3"/>
          <p:cNvSpPr>
            <a:spLocks noGrp="1"/>
          </p:cNvSpPr>
          <p:nvPr>
            <p:ph idx="1"/>
          </p:nvPr>
        </p:nvSpPr>
        <p:spPr/>
        <p:txBody>
          <a:bodyPr/>
          <a:lstStyle/>
          <a:p>
            <a:pPr lvl="1"/>
            <a:r>
              <a:rPr lang="en-US" dirty="0" smtClean="0">
                <a:solidFill>
                  <a:srgbClr val="CC0000"/>
                </a:solidFill>
              </a:rPr>
              <a:t>Motivation</a:t>
            </a:r>
            <a:endParaRPr lang="en-US" dirty="0">
              <a:solidFill>
                <a:srgbClr val="CC0000"/>
              </a:solidFill>
            </a:endParaRPr>
          </a:p>
          <a:p>
            <a:pPr lvl="1"/>
            <a:r>
              <a:rPr lang="en-US" dirty="0">
                <a:solidFill>
                  <a:srgbClr val="CC0000"/>
                </a:solidFill>
              </a:rPr>
              <a:t>Root Causes</a:t>
            </a:r>
          </a:p>
          <a:p>
            <a:pPr lvl="1"/>
            <a:r>
              <a:rPr lang="en-US" dirty="0">
                <a:solidFill>
                  <a:srgbClr val="CC0000"/>
                </a:solidFill>
              </a:rPr>
              <a:t>Detection Algorithm</a:t>
            </a:r>
          </a:p>
          <a:p>
            <a:pPr lvl="1"/>
            <a:r>
              <a:rPr lang="en-US" b="1" dirty="0"/>
              <a:t>Evaluation</a:t>
            </a:r>
          </a:p>
          <a:p>
            <a:pPr lvl="1"/>
            <a:r>
              <a:rPr lang="en-US" dirty="0" smtClean="0"/>
              <a:t>Summary</a:t>
            </a:r>
            <a:endParaRPr lang="en-US" dirty="0"/>
          </a:p>
          <a:p>
            <a:endParaRPr lang="en-US" dirty="0"/>
          </a:p>
        </p:txBody>
      </p:sp>
    </p:spTree>
    <p:extLst>
      <p:ext uri="{BB962C8B-B14F-4D97-AF65-F5344CB8AC3E}">
        <p14:creationId xmlns:p14="http://schemas.microsoft.com/office/powerpoint/2010/main" val="3218550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3" end="3"/>
                                            </p:txEl>
                                          </p:spTgt>
                                        </p:tgtEl>
                                        <p:attrNameLst>
                                          <p:attrName>style.color</p:attrName>
                                        </p:attrNameLst>
                                      </p:cBhvr>
                                      <p:to>
                                        <a:schemeClr val="accent2"/>
                                      </p:to>
                                    </p:animClr>
                                    <p:animClr clrSpc="rgb" dir="cw">
                                      <p:cBhvr>
                                        <p:cTn id="7" dur="500" fill="hold"/>
                                        <p:tgtEl>
                                          <p:spTgt spid="4">
                                            <p:txEl>
                                              <p:pRg st="3" end="3"/>
                                            </p:txEl>
                                          </p:spTgt>
                                        </p:tgtEl>
                                        <p:attrNameLst>
                                          <p:attrName>fillcolor</p:attrName>
                                        </p:attrNameLst>
                                      </p:cBhvr>
                                      <p:to>
                                        <a:schemeClr val="accent2"/>
                                      </p:to>
                                    </p:animClr>
                                    <p:set>
                                      <p:cBhvr>
                                        <p:cTn id="8" dur="500" fill="hold"/>
                                        <p:tgtEl>
                                          <p:spTgt spid="4">
                                            <p:txEl>
                                              <p:pRg st="3" end="3"/>
                                            </p:txEl>
                                          </p:spTgt>
                                        </p:tgtEl>
                                        <p:attrNameLst>
                                          <p:attrName>fill.type</p:attrName>
                                        </p:attrNameLst>
                                      </p:cBhvr>
                                      <p:to>
                                        <p:strVal val="solid"/>
                                      </p:to>
                                    </p:set>
                                    <p:anim to="1.5" calcmode="lin" valueType="num">
                                      <p:cBhvr override="childStyle">
                                        <p:cTn id="9" dur="500" fill="hold"/>
                                        <p:tgtEl>
                                          <p:spTgt spid="4">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NEEShub</a:t>
            </a:r>
            <a:r>
              <a:rPr lang="en-US" dirty="0" smtClean="0"/>
              <a:t>: Target </a:t>
            </a:r>
            <a:r>
              <a:rPr lang="en-US" dirty="0"/>
              <a:t>Evaluation Infrastructure</a:t>
            </a:r>
          </a:p>
        </p:txBody>
      </p:sp>
      <p:sp>
        <p:nvSpPr>
          <p:cNvPr id="3" name="Content Placeholder 2"/>
          <p:cNvSpPr>
            <a:spLocks noGrp="1"/>
          </p:cNvSpPr>
          <p:nvPr>
            <p:ph idx="1"/>
          </p:nvPr>
        </p:nvSpPr>
        <p:spPr/>
        <p:txBody>
          <a:bodyPr/>
          <a:lstStyle/>
          <a:p>
            <a:r>
              <a:rPr lang="en-US" dirty="0" smtClean="0"/>
              <a:t>HUBZERO: </a:t>
            </a:r>
            <a:r>
              <a:rPr lang="en-US" dirty="0"/>
              <a:t>Infrastructure for building dynamic </a:t>
            </a:r>
            <a:r>
              <a:rPr lang="en-US" dirty="0" smtClean="0"/>
              <a:t>websites</a:t>
            </a:r>
          </a:p>
          <a:p>
            <a:endParaRPr lang="en-US" dirty="0"/>
          </a:p>
          <a:p>
            <a:endParaRPr lang="en-US" dirty="0" smtClean="0"/>
          </a:p>
          <a:p>
            <a:endParaRPr lang="en-US" dirty="0"/>
          </a:p>
          <a:p>
            <a:endParaRPr lang="en-US" dirty="0" smtClean="0"/>
          </a:p>
          <a:p>
            <a:endParaRPr lang="en-US" dirty="0"/>
          </a:p>
          <a:p>
            <a:r>
              <a:rPr lang="en-US" dirty="0" smtClean="0"/>
              <a:t>Probe </a:t>
            </a:r>
          </a:p>
          <a:p>
            <a:pPr marL="0" indent="0">
              <a:buNone/>
            </a:pPr>
            <a:r>
              <a:rPr lang="en-US" dirty="0" smtClean="0"/>
              <a:t>Architecture</a:t>
            </a:r>
          </a:p>
          <a:p>
            <a:endParaRPr lang="en-US" dirty="0"/>
          </a:p>
        </p:txBody>
      </p:sp>
      <p:pic>
        <p:nvPicPr>
          <p:cNvPr id="8" name="Picture 7" descr="HTTP-life-cycle.png"/>
          <p:cNvPicPr>
            <a:picLocks noChangeAspect="1"/>
          </p:cNvPicPr>
          <p:nvPr/>
        </p:nvPicPr>
        <p:blipFill rotWithShape="1">
          <a:blip r:embed="rId3">
            <a:extLst>
              <a:ext uri="{28A0092B-C50C-407E-A947-70E740481C1C}">
                <a14:useLocalDpi xmlns:a14="http://schemas.microsoft.com/office/drawing/2010/main" val="0"/>
              </a:ext>
            </a:extLst>
          </a:blip>
          <a:srcRect l="12879" t="15926" r="12711" b="20556"/>
          <a:stretch/>
        </p:blipFill>
        <p:spPr>
          <a:xfrm>
            <a:off x="2692622" y="3835400"/>
            <a:ext cx="3581177" cy="2362199"/>
          </a:xfrm>
          <a:prstGeom prst="rect">
            <a:avLst/>
          </a:prstGeom>
          <a:ln>
            <a:solidFill>
              <a:srgbClr val="000000"/>
            </a:solidFill>
          </a:ln>
        </p:spPr>
      </p:pic>
      <p:grpSp>
        <p:nvGrpSpPr>
          <p:cNvPr id="19" name="Group 18"/>
          <p:cNvGrpSpPr/>
          <p:nvPr/>
        </p:nvGrpSpPr>
        <p:grpSpPr>
          <a:xfrm>
            <a:off x="968081" y="1333500"/>
            <a:ext cx="6613819" cy="2342550"/>
            <a:chOff x="968081" y="1333500"/>
            <a:chExt cx="6613819" cy="2342550"/>
          </a:xfrm>
        </p:grpSpPr>
        <p:pic>
          <p:nvPicPr>
            <p:cNvPr id="7" name="Picture 6" descr="neeshub.png"/>
            <p:cNvPicPr>
              <a:picLocks noChangeAspect="1"/>
            </p:cNvPicPr>
            <p:nvPr/>
          </p:nvPicPr>
          <p:blipFill rotWithShape="1">
            <a:blip r:embed="rId4">
              <a:extLst>
                <a:ext uri="{28A0092B-C50C-407E-A947-70E740481C1C}">
                  <a14:useLocalDpi xmlns:a14="http://schemas.microsoft.com/office/drawing/2010/main" val="0"/>
                </a:ext>
              </a:extLst>
            </a:blip>
            <a:srcRect t="36484" b="16291"/>
            <a:stretch/>
          </p:blipFill>
          <p:spPr>
            <a:xfrm>
              <a:off x="968081" y="1333500"/>
              <a:ext cx="6613819" cy="2342550"/>
            </a:xfrm>
            <a:prstGeom prst="rect">
              <a:avLst/>
            </a:prstGeom>
            <a:ln>
              <a:solidFill>
                <a:schemeClr val="tx1"/>
              </a:solidFill>
            </a:ln>
          </p:spPr>
        </p:pic>
        <p:sp>
          <p:nvSpPr>
            <p:cNvPr id="9" name="Parallelogram 8"/>
            <p:cNvSpPr/>
            <p:nvPr/>
          </p:nvSpPr>
          <p:spPr bwMode="auto">
            <a:xfrm>
              <a:off x="5048250" y="3289300"/>
              <a:ext cx="771525" cy="330200"/>
            </a:xfrm>
            <a:prstGeom prst="parallelogram">
              <a:avLst>
                <a:gd name="adj" fmla="val 115110"/>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 name="Freeform 17"/>
            <p:cNvSpPr/>
            <p:nvPr/>
          </p:nvSpPr>
          <p:spPr>
            <a:xfrm>
              <a:off x="5419725" y="3282950"/>
              <a:ext cx="346075" cy="66706"/>
            </a:xfrm>
            <a:custGeom>
              <a:avLst/>
              <a:gdLst>
                <a:gd name="connsiteX0" fmla="*/ 0 w 346075"/>
                <a:gd name="connsiteY0" fmla="*/ 0 h 66706"/>
                <a:gd name="connsiteX1" fmla="*/ 38100 w 346075"/>
                <a:gd name="connsiteY1" fmla="*/ 12700 h 66706"/>
                <a:gd name="connsiteX2" fmla="*/ 47625 w 346075"/>
                <a:gd name="connsiteY2" fmla="*/ 15875 h 66706"/>
                <a:gd name="connsiteX3" fmla="*/ 57150 w 346075"/>
                <a:gd name="connsiteY3" fmla="*/ 19050 h 66706"/>
                <a:gd name="connsiteX4" fmla="*/ 69850 w 346075"/>
                <a:gd name="connsiteY4" fmla="*/ 22225 h 66706"/>
                <a:gd name="connsiteX5" fmla="*/ 79375 w 346075"/>
                <a:gd name="connsiteY5" fmla="*/ 25400 h 66706"/>
                <a:gd name="connsiteX6" fmla="*/ 92075 w 346075"/>
                <a:gd name="connsiteY6" fmla="*/ 28575 h 66706"/>
                <a:gd name="connsiteX7" fmla="*/ 101600 w 346075"/>
                <a:gd name="connsiteY7" fmla="*/ 31750 h 66706"/>
                <a:gd name="connsiteX8" fmla="*/ 120650 w 346075"/>
                <a:gd name="connsiteY8" fmla="*/ 34925 h 66706"/>
                <a:gd name="connsiteX9" fmla="*/ 142875 w 346075"/>
                <a:gd name="connsiteY9" fmla="*/ 41275 h 66706"/>
                <a:gd name="connsiteX10" fmla="*/ 174625 w 346075"/>
                <a:gd name="connsiteY10" fmla="*/ 44450 h 66706"/>
                <a:gd name="connsiteX11" fmla="*/ 184150 w 346075"/>
                <a:gd name="connsiteY11" fmla="*/ 47625 h 66706"/>
                <a:gd name="connsiteX12" fmla="*/ 225425 w 346075"/>
                <a:gd name="connsiteY12" fmla="*/ 53975 h 66706"/>
                <a:gd name="connsiteX13" fmla="*/ 234950 w 346075"/>
                <a:gd name="connsiteY13" fmla="*/ 57150 h 66706"/>
                <a:gd name="connsiteX14" fmla="*/ 273050 w 346075"/>
                <a:gd name="connsiteY14" fmla="*/ 60325 h 66706"/>
                <a:gd name="connsiteX15" fmla="*/ 292100 w 346075"/>
                <a:gd name="connsiteY15" fmla="*/ 63500 h 66706"/>
                <a:gd name="connsiteX16" fmla="*/ 346075 w 346075"/>
                <a:gd name="connsiteY16" fmla="*/ 66675 h 6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075" h="66706">
                  <a:moveTo>
                    <a:pt x="0" y="0"/>
                  </a:moveTo>
                  <a:lnTo>
                    <a:pt x="38100" y="12700"/>
                  </a:lnTo>
                  <a:lnTo>
                    <a:pt x="47625" y="15875"/>
                  </a:lnTo>
                  <a:cubicBezTo>
                    <a:pt x="50800" y="16933"/>
                    <a:pt x="53903" y="18238"/>
                    <a:pt x="57150" y="19050"/>
                  </a:cubicBezTo>
                  <a:cubicBezTo>
                    <a:pt x="61383" y="20108"/>
                    <a:pt x="65654" y="21026"/>
                    <a:pt x="69850" y="22225"/>
                  </a:cubicBezTo>
                  <a:cubicBezTo>
                    <a:pt x="73068" y="23144"/>
                    <a:pt x="76157" y="24481"/>
                    <a:pt x="79375" y="25400"/>
                  </a:cubicBezTo>
                  <a:cubicBezTo>
                    <a:pt x="83571" y="26599"/>
                    <a:pt x="87879" y="27376"/>
                    <a:pt x="92075" y="28575"/>
                  </a:cubicBezTo>
                  <a:cubicBezTo>
                    <a:pt x="95293" y="29494"/>
                    <a:pt x="98333" y="31024"/>
                    <a:pt x="101600" y="31750"/>
                  </a:cubicBezTo>
                  <a:cubicBezTo>
                    <a:pt x="107884" y="33147"/>
                    <a:pt x="114366" y="33528"/>
                    <a:pt x="120650" y="34925"/>
                  </a:cubicBezTo>
                  <a:cubicBezTo>
                    <a:pt x="136934" y="38544"/>
                    <a:pt x="123513" y="38509"/>
                    <a:pt x="142875" y="41275"/>
                  </a:cubicBezTo>
                  <a:cubicBezTo>
                    <a:pt x="153404" y="42779"/>
                    <a:pt x="164042" y="43392"/>
                    <a:pt x="174625" y="44450"/>
                  </a:cubicBezTo>
                  <a:cubicBezTo>
                    <a:pt x="177800" y="45508"/>
                    <a:pt x="180868" y="46969"/>
                    <a:pt x="184150" y="47625"/>
                  </a:cubicBezTo>
                  <a:cubicBezTo>
                    <a:pt x="209470" y="52689"/>
                    <a:pt x="201813" y="48728"/>
                    <a:pt x="225425" y="53975"/>
                  </a:cubicBezTo>
                  <a:cubicBezTo>
                    <a:pt x="228692" y="54701"/>
                    <a:pt x="231633" y="56708"/>
                    <a:pt x="234950" y="57150"/>
                  </a:cubicBezTo>
                  <a:cubicBezTo>
                    <a:pt x="247582" y="58834"/>
                    <a:pt x="260384" y="58918"/>
                    <a:pt x="273050" y="60325"/>
                  </a:cubicBezTo>
                  <a:cubicBezTo>
                    <a:pt x="279448" y="61036"/>
                    <a:pt x="285707" y="62748"/>
                    <a:pt x="292100" y="63500"/>
                  </a:cubicBezTo>
                  <a:cubicBezTo>
                    <a:pt x="323974" y="67250"/>
                    <a:pt x="320428" y="66675"/>
                    <a:pt x="346075" y="66675"/>
                  </a:cubicBezTo>
                </a:path>
              </a:pathLst>
            </a:custGeom>
            <a:ln>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2252871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p:txBody>
          <a:bodyPr/>
          <a:lstStyle/>
          <a:p>
            <a:r>
              <a:rPr lang="en-US" dirty="0" smtClean="0"/>
              <a:t>Accuracy</a:t>
            </a:r>
          </a:p>
          <a:p>
            <a:pPr lvl="1"/>
            <a:endParaRPr lang="en-US" dirty="0" smtClean="0"/>
          </a:p>
          <a:p>
            <a:endParaRPr lang="en-US" dirty="0" smtClean="0"/>
          </a:p>
          <a:p>
            <a:r>
              <a:rPr lang="en-US" dirty="0" smtClean="0"/>
              <a:t>Precision</a:t>
            </a:r>
          </a:p>
          <a:p>
            <a:endParaRPr lang="en-US" dirty="0" smtClean="0"/>
          </a:p>
          <a:p>
            <a:endParaRPr lang="en-US" dirty="0" smtClean="0"/>
          </a:p>
          <a:p>
            <a:r>
              <a:rPr lang="en-US" dirty="0" smtClean="0"/>
              <a:t>Overhead</a:t>
            </a:r>
          </a:p>
          <a:p>
            <a:pPr lvl="1"/>
            <a:r>
              <a:rPr lang="en-US" dirty="0" smtClean="0"/>
              <a:t>Percentage Tracing Overhead</a:t>
            </a:r>
          </a:p>
          <a:p>
            <a:pPr lvl="1"/>
            <a:r>
              <a:rPr lang="en-US" dirty="0" smtClean="0"/>
              <a:t>Detection Latency (seconds)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70743374"/>
              </p:ext>
            </p:extLst>
          </p:nvPr>
        </p:nvGraphicFramePr>
        <p:xfrm>
          <a:off x="598488" y="1308100"/>
          <a:ext cx="7780337" cy="749300"/>
        </p:xfrm>
        <a:graphic>
          <a:graphicData uri="http://schemas.openxmlformats.org/presentationml/2006/ole">
            <mc:AlternateContent xmlns:mc="http://schemas.openxmlformats.org/markup-compatibility/2006">
              <mc:Choice xmlns:v="urn:schemas-microsoft-com:vml" Requires="v">
                <p:oleObj spid="_x0000_s17435" name="Equation" r:id="rId4" imgW="4483100" imgH="431800" progId="Equation.3">
                  <p:embed/>
                </p:oleObj>
              </mc:Choice>
              <mc:Fallback>
                <p:oleObj name="Equation" r:id="rId4" imgW="4483100" imgH="431800" progId="Equation.3">
                  <p:embed/>
                  <p:pic>
                    <p:nvPicPr>
                      <p:cNvPr id="0" name=""/>
                      <p:cNvPicPr/>
                      <p:nvPr/>
                    </p:nvPicPr>
                    <p:blipFill>
                      <a:blip r:embed="rId5"/>
                      <a:stretch>
                        <a:fillRect/>
                      </a:stretch>
                    </p:blipFill>
                    <p:spPr>
                      <a:xfrm>
                        <a:off x="598488" y="1308100"/>
                        <a:ext cx="7780337" cy="7493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2034868"/>
              </p:ext>
            </p:extLst>
          </p:nvPr>
        </p:nvGraphicFramePr>
        <p:xfrm>
          <a:off x="2667000" y="2716213"/>
          <a:ext cx="3746500" cy="727075"/>
        </p:xfrm>
        <a:graphic>
          <a:graphicData uri="http://schemas.openxmlformats.org/presentationml/2006/ole">
            <mc:AlternateContent xmlns:mc="http://schemas.openxmlformats.org/markup-compatibility/2006">
              <mc:Choice xmlns:v="urn:schemas-microsoft-com:vml" Requires="v">
                <p:oleObj spid="_x0000_s17436" name="Equation" r:id="rId6" imgW="2159000" imgH="419100" progId="Equation.3">
                  <p:embed/>
                </p:oleObj>
              </mc:Choice>
              <mc:Fallback>
                <p:oleObj name="Equation" r:id="rId6" imgW="2159000" imgH="419100" progId="Equation.3">
                  <p:embed/>
                  <p:pic>
                    <p:nvPicPr>
                      <p:cNvPr id="0" name=""/>
                      <p:cNvPicPr/>
                      <p:nvPr/>
                    </p:nvPicPr>
                    <p:blipFill>
                      <a:blip r:embed="rId7"/>
                      <a:stretch>
                        <a:fillRect/>
                      </a:stretch>
                    </p:blipFill>
                    <p:spPr>
                      <a:xfrm>
                        <a:off x="2667000" y="2716213"/>
                        <a:ext cx="3746500" cy="727075"/>
                      </a:xfrm>
                      <a:prstGeom prst="rect">
                        <a:avLst/>
                      </a:prstGeom>
                    </p:spPr>
                  </p:pic>
                </p:oleObj>
              </mc:Fallback>
            </mc:AlternateContent>
          </a:graphicData>
        </a:graphic>
      </p:graphicFrame>
    </p:spTree>
    <p:extLst>
      <p:ext uri="{BB962C8B-B14F-4D97-AF65-F5344CB8AC3E}">
        <p14:creationId xmlns:p14="http://schemas.microsoft.com/office/powerpoint/2010/main" val="1936052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Web-request</a:t>
            </a:r>
          </a:p>
          <a:p>
            <a:pPr lvl="1"/>
            <a:r>
              <a:rPr lang="en-US" dirty="0" smtClean="0"/>
              <a:t>GET, POST</a:t>
            </a:r>
          </a:p>
          <a:p>
            <a:r>
              <a:rPr lang="en-US" dirty="0" smtClean="0"/>
              <a:t>Web-click</a:t>
            </a:r>
          </a:p>
          <a:p>
            <a:pPr lvl="1"/>
            <a:r>
              <a:rPr lang="en-US" dirty="0" smtClean="0"/>
              <a:t>mouse clicks generating </a:t>
            </a:r>
            <a:r>
              <a:rPr lang="en-US" dirty="0"/>
              <a:t>multiple web-requests</a:t>
            </a:r>
          </a:p>
          <a:p>
            <a:pPr lvl="1"/>
            <a:r>
              <a:rPr lang="en-US" dirty="0" smtClean="0"/>
              <a:t>Homepage</a:t>
            </a:r>
            <a:r>
              <a:rPr lang="en-US" dirty="0" smtClean="0">
                <a:sym typeface="Wingdings"/>
              </a:rPr>
              <a:t>, Login, </a:t>
            </a:r>
            <a:r>
              <a:rPr lang="en-US" dirty="0" err="1" smtClean="0">
                <a:sym typeface="Wingdings"/>
              </a:rPr>
              <a:t>LoggingIn</a:t>
            </a:r>
            <a:endParaRPr lang="en-US" dirty="0"/>
          </a:p>
          <a:p>
            <a:r>
              <a:rPr lang="en-US" dirty="0" smtClean="0"/>
              <a:t>Http-transaction</a:t>
            </a:r>
          </a:p>
          <a:p>
            <a:pPr lvl="1"/>
            <a:r>
              <a:rPr lang="en-US" dirty="0" smtClean="0"/>
              <a:t>Multiple web-clicks by a human user</a:t>
            </a:r>
          </a:p>
          <a:p>
            <a:pPr lvl="1"/>
            <a:r>
              <a:rPr lang="en-US" dirty="0" err="1"/>
              <a:t>Homepage</a:t>
            </a:r>
            <a:r>
              <a:rPr lang="en-US" dirty="0" err="1">
                <a:sym typeface="Wingdings"/>
              </a:rPr>
              <a:t>Login</a:t>
            </a:r>
            <a:r>
              <a:rPr lang="en-US" dirty="0" err="1" smtClean="0">
                <a:sym typeface="Wingdings"/>
              </a:rPr>
              <a:t>LoggingIn</a:t>
            </a:r>
            <a:r>
              <a:rPr lang="en-US" dirty="0" smtClean="0">
                <a:sym typeface="Wingdings"/>
              </a:rPr>
              <a:t> (size=3)</a:t>
            </a:r>
          </a:p>
          <a:p>
            <a:pPr lvl="1"/>
            <a:r>
              <a:rPr lang="en-US" dirty="0" err="1"/>
              <a:t>Homepage</a:t>
            </a:r>
            <a:r>
              <a:rPr lang="en-US" dirty="0" err="1" smtClean="0">
                <a:sym typeface="Wingdings"/>
              </a:rPr>
              <a:t>Register</a:t>
            </a:r>
            <a:r>
              <a:rPr lang="en-US" dirty="0" smtClean="0">
                <a:sym typeface="Wingdings"/>
              </a:rPr>
              <a:t> (size=2)</a:t>
            </a:r>
            <a:endParaRPr lang="en-US" dirty="0"/>
          </a:p>
          <a:p>
            <a:pPr lvl="1"/>
            <a:endParaRPr lang="en-US" dirty="0">
              <a:solidFill>
                <a:srgbClr val="CC0000"/>
              </a:solidFill>
              <a:ea typeface="+mn-ea"/>
              <a:cs typeface="+mn-cs"/>
            </a:endParaRPr>
          </a:p>
        </p:txBody>
      </p:sp>
      <p:grpSp>
        <p:nvGrpSpPr>
          <p:cNvPr id="11" name="Group 10"/>
          <p:cNvGrpSpPr/>
          <p:nvPr/>
        </p:nvGrpSpPr>
        <p:grpSpPr>
          <a:xfrm>
            <a:off x="3098800" y="5016500"/>
            <a:ext cx="5130800" cy="1257301"/>
            <a:chOff x="1879600" y="4368800"/>
            <a:chExt cx="5194300" cy="1388765"/>
          </a:xfrm>
        </p:grpSpPr>
        <p:grpSp>
          <p:nvGrpSpPr>
            <p:cNvPr id="6" name="Group 5"/>
            <p:cNvGrpSpPr/>
            <p:nvPr/>
          </p:nvGrpSpPr>
          <p:grpSpPr>
            <a:xfrm>
              <a:off x="2032000" y="4483100"/>
              <a:ext cx="4953000" cy="843697"/>
              <a:chOff x="2032000" y="4483100"/>
              <a:chExt cx="4953000" cy="843697"/>
            </a:xfrm>
          </p:grpSpPr>
          <p:sp>
            <p:nvSpPr>
              <p:cNvPr id="4" name="TextBox 3"/>
              <p:cNvSpPr txBox="1"/>
              <p:nvPr/>
            </p:nvSpPr>
            <p:spPr>
              <a:xfrm>
                <a:off x="4572000" y="4495800"/>
                <a:ext cx="2413000" cy="830997"/>
              </a:xfrm>
              <a:prstGeom prst="rect">
                <a:avLst/>
              </a:prstGeom>
              <a:noFill/>
              <a:ln w="38100">
                <a:solidFill>
                  <a:schemeClr val="tx1"/>
                </a:solidFill>
              </a:ln>
            </p:spPr>
            <p:txBody>
              <a:bodyPr wrap="square" rtlCol="0">
                <a:spAutoFit/>
              </a:bodyPr>
              <a:lstStyle/>
              <a:p>
                <a:r>
                  <a:rPr lang="en-US" dirty="0" smtClean="0">
                    <a:solidFill>
                      <a:srgbClr val="0000FF"/>
                    </a:solidFill>
                    <a:latin typeface="+mn-lt"/>
                  </a:rPr>
                  <a:t>GET, </a:t>
                </a:r>
                <a:r>
                  <a:rPr lang="en-US" dirty="0">
                    <a:solidFill>
                      <a:srgbClr val="0000FF"/>
                    </a:solidFill>
                  </a:rPr>
                  <a:t>GET, </a:t>
                </a:r>
                <a:r>
                  <a:rPr lang="en-US" dirty="0" smtClean="0">
                    <a:solidFill>
                      <a:srgbClr val="0000FF"/>
                    </a:solidFill>
                  </a:rPr>
                  <a:t>GET </a:t>
                </a:r>
                <a:endParaRPr lang="en-US" dirty="0">
                  <a:solidFill>
                    <a:srgbClr val="0000FF"/>
                  </a:solidFill>
                </a:endParaRPr>
              </a:p>
              <a:p>
                <a:pPr algn="ctr"/>
                <a:r>
                  <a:rPr lang="en-US" i="1" dirty="0">
                    <a:latin typeface="+mn-lt"/>
                  </a:rPr>
                  <a:t>w</a:t>
                </a:r>
                <a:r>
                  <a:rPr lang="en-US" i="1" dirty="0" smtClean="0">
                    <a:latin typeface="+mn-lt"/>
                  </a:rPr>
                  <a:t>eb-request</a:t>
                </a:r>
                <a:endParaRPr lang="en-US" i="1" dirty="0">
                  <a:latin typeface="+mn-lt"/>
                </a:endParaRPr>
              </a:p>
            </p:txBody>
          </p:sp>
          <p:sp>
            <p:nvSpPr>
              <p:cNvPr id="5" name="TextBox 4"/>
              <p:cNvSpPr txBox="1"/>
              <p:nvPr/>
            </p:nvSpPr>
            <p:spPr>
              <a:xfrm>
                <a:off x="2032000" y="4483100"/>
                <a:ext cx="2413000" cy="830997"/>
              </a:xfrm>
              <a:prstGeom prst="rect">
                <a:avLst/>
              </a:prstGeom>
              <a:noFill/>
              <a:ln w="38100">
                <a:solidFill>
                  <a:schemeClr val="tx1"/>
                </a:solidFill>
              </a:ln>
            </p:spPr>
            <p:txBody>
              <a:bodyPr wrap="square" rtlCol="0">
                <a:spAutoFit/>
              </a:bodyPr>
              <a:lstStyle/>
              <a:p>
                <a:r>
                  <a:rPr lang="en-US" dirty="0" smtClean="0">
                    <a:solidFill>
                      <a:srgbClr val="0000FF"/>
                    </a:solidFill>
                    <a:latin typeface="+mn-lt"/>
                  </a:rPr>
                  <a:t>GET, </a:t>
                </a:r>
                <a:r>
                  <a:rPr lang="en-US" dirty="0">
                    <a:solidFill>
                      <a:srgbClr val="0000FF"/>
                    </a:solidFill>
                  </a:rPr>
                  <a:t>GET, </a:t>
                </a:r>
                <a:r>
                  <a:rPr lang="en-US" dirty="0" smtClean="0">
                    <a:solidFill>
                      <a:srgbClr val="0000FF"/>
                    </a:solidFill>
                  </a:rPr>
                  <a:t>GET </a:t>
                </a:r>
                <a:endParaRPr lang="en-US" dirty="0">
                  <a:solidFill>
                    <a:srgbClr val="0000FF"/>
                  </a:solidFill>
                </a:endParaRPr>
              </a:p>
              <a:p>
                <a:pPr algn="ctr"/>
                <a:r>
                  <a:rPr lang="en-US" i="1" dirty="0">
                    <a:latin typeface="+mn-lt"/>
                  </a:rPr>
                  <a:t>w</a:t>
                </a:r>
                <a:r>
                  <a:rPr lang="en-US" i="1" dirty="0" smtClean="0">
                    <a:latin typeface="+mn-lt"/>
                  </a:rPr>
                  <a:t>eb-request</a:t>
                </a:r>
                <a:endParaRPr lang="en-US" i="1" dirty="0">
                  <a:latin typeface="+mn-lt"/>
                </a:endParaRPr>
              </a:p>
            </p:txBody>
          </p:sp>
        </p:grpSp>
        <p:sp>
          <p:nvSpPr>
            <p:cNvPr id="8" name="TextBox 7"/>
            <p:cNvSpPr txBox="1"/>
            <p:nvPr/>
          </p:nvSpPr>
          <p:spPr>
            <a:xfrm>
              <a:off x="2641600" y="5295900"/>
              <a:ext cx="1446279" cy="461665"/>
            </a:xfrm>
            <a:prstGeom prst="rect">
              <a:avLst/>
            </a:prstGeom>
            <a:noFill/>
          </p:spPr>
          <p:txBody>
            <a:bodyPr wrap="none" rtlCol="0">
              <a:spAutoFit/>
            </a:bodyPr>
            <a:lstStyle/>
            <a:p>
              <a:r>
                <a:rPr lang="en-US" i="1" dirty="0"/>
                <a:t>w</a:t>
              </a:r>
              <a:r>
                <a:rPr lang="en-US" i="1" dirty="0" smtClean="0"/>
                <a:t>eb-click</a:t>
              </a:r>
              <a:endParaRPr lang="en-US" i="1" dirty="0"/>
            </a:p>
          </p:txBody>
        </p:sp>
        <p:sp>
          <p:nvSpPr>
            <p:cNvPr id="9" name="TextBox 8"/>
            <p:cNvSpPr txBox="1"/>
            <p:nvPr/>
          </p:nvSpPr>
          <p:spPr>
            <a:xfrm>
              <a:off x="4978400" y="5295900"/>
              <a:ext cx="1446279" cy="461665"/>
            </a:xfrm>
            <a:prstGeom prst="rect">
              <a:avLst/>
            </a:prstGeom>
            <a:noFill/>
          </p:spPr>
          <p:txBody>
            <a:bodyPr wrap="none" rtlCol="0">
              <a:spAutoFit/>
            </a:bodyPr>
            <a:lstStyle/>
            <a:p>
              <a:r>
                <a:rPr lang="en-US" i="1" dirty="0"/>
                <a:t>w</a:t>
              </a:r>
              <a:r>
                <a:rPr lang="en-US" i="1" dirty="0" smtClean="0"/>
                <a:t>eb-click</a:t>
              </a:r>
              <a:endParaRPr lang="en-US" i="1" dirty="0"/>
            </a:p>
          </p:txBody>
        </p:sp>
        <p:sp>
          <p:nvSpPr>
            <p:cNvPr id="10" name="Rectangle 9"/>
            <p:cNvSpPr/>
            <p:nvPr/>
          </p:nvSpPr>
          <p:spPr bwMode="auto">
            <a:xfrm>
              <a:off x="1879600" y="4368800"/>
              <a:ext cx="5194300" cy="13843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13" name="TextBox 12"/>
          <p:cNvSpPr txBox="1"/>
          <p:nvPr/>
        </p:nvSpPr>
        <p:spPr>
          <a:xfrm>
            <a:off x="812800" y="5397500"/>
            <a:ext cx="2250586" cy="461665"/>
          </a:xfrm>
          <a:prstGeom prst="rect">
            <a:avLst/>
          </a:prstGeom>
          <a:noFill/>
        </p:spPr>
        <p:txBody>
          <a:bodyPr wrap="none" rtlCol="0">
            <a:spAutoFit/>
          </a:bodyPr>
          <a:lstStyle/>
          <a:p>
            <a:r>
              <a:rPr lang="en-US" i="1" dirty="0" smtClean="0"/>
              <a:t>http-transaction</a:t>
            </a:r>
            <a:endParaRPr lang="en-US" i="1" dirty="0"/>
          </a:p>
        </p:txBody>
      </p:sp>
    </p:spTree>
    <p:extLst>
      <p:ext uri="{BB962C8B-B14F-4D97-AF65-F5344CB8AC3E}">
        <p14:creationId xmlns:p14="http://schemas.microsoft.com/office/powerpoint/2010/main" val="14319074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Results</a:t>
            </a:r>
            <a:endParaRPr lang="en-US" dirty="0"/>
          </a:p>
        </p:txBody>
      </p:sp>
      <p:sp>
        <p:nvSpPr>
          <p:cNvPr id="3" name="Content Placeholder 2"/>
          <p:cNvSpPr>
            <a:spLocks noGrp="1"/>
          </p:cNvSpPr>
          <p:nvPr>
            <p:ph idx="1"/>
          </p:nvPr>
        </p:nvSpPr>
        <p:spPr/>
        <p:txBody>
          <a:bodyPr/>
          <a:lstStyle/>
          <a:p>
            <a:r>
              <a:rPr lang="en-US" dirty="0" smtClean="0"/>
              <a:t>Tested 60 unique http-transactions</a:t>
            </a:r>
          </a:p>
          <a:p>
            <a:pPr lvl="1"/>
            <a:r>
              <a:rPr lang="en-US" dirty="0" smtClean="0"/>
              <a:t>20 http-transactions of size 1,2,3</a:t>
            </a:r>
          </a:p>
          <a:p>
            <a:r>
              <a:rPr lang="en-US" dirty="0"/>
              <a:t>Ground-truth established by manual testing from browser</a:t>
            </a:r>
          </a:p>
          <a:p>
            <a:pPr lvl="1"/>
            <a:r>
              <a:rPr lang="en-US" dirty="0"/>
              <a:t>Duplicate requests found in seven unique web-clicks</a:t>
            </a:r>
          </a:p>
          <a:p>
            <a:pPr lvl="1"/>
            <a:endParaRPr lang="en-US" dirty="0" smtClean="0"/>
          </a:p>
        </p:txBody>
      </p:sp>
      <p:pic>
        <p:nvPicPr>
          <p:cNvPr id="4" name="Picture 3"/>
          <p:cNvPicPr>
            <a:picLocks noChangeAspect="1"/>
          </p:cNvPicPr>
          <p:nvPr/>
        </p:nvPicPr>
        <p:blipFill>
          <a:blip r:embed="rId2"/>
          <a:stretch>
            <a:fillRect/>
          </a:stretch>
        </p:blipFill>
        <p:spPr>
          <a:xfrm>
            <a:off x="254000" y="3514365"/>
            <a:ext cx="8724899" cy="2041522"/>
          </a:xfrm>
          <a:prstGeom prst="rect">
            <a:avLst/>
          </a:prstGeom>
        </p:spPr>
      </p:pic>
    </p:spTree>
    <p:extLst>
      <p:ext uri="{BB962C8B-B14F-4D97-AF65-F5344CB8AC3E}">
        <p14:creationId xmlns:p14="http://schemas.microsoft.com/office/powerpoint/2010/main" val="22073217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Results</a:t>
            </a:r>
            <a:endParaRPr lang="en-US" dirty="0"/>
          </a:p>
        </p:txBody>
      </p:sp>
      <p:sp>
        <p:nvSpPr>
          <p:cNvPr id="3" name="Content Placeholder 2"/>
          <p:cNvSpPr>
            <a:spLocks noGrp="1"/>
          </p:cNvSpPr>
          <p:nvPr>
            <p:ph idx="1"/>
          </p:nvPr>
        </p:nvSpPr>
        <p:spPr/>
        <p:txBody>
          <a:bodyPr/>
          <a:lstStyle/>
          <a:p>
            <a:r>
              <a:rPr lang="en-US" dirty="0" smtClean="0"/>
              <a:t>Tracing Overheard</a:t>
            </a:r>
          </a:p>
          <a:p>
            <a:pPr lvl="1"/>
            <a:r>
              <a:rPr lang="en-US" dirty="0" smtClean="0"/>
              <a:t>1.29X</a:t>
            </a:r>
          </a:p>
          <a:p>
            <a:r>
              <a:rPr lang="en-US" dirty="0" smtClean="0"/>
              <a:t>Detection Latency</a:t>
            </a:r>
            <a:endParaRPr lang="en-US" dirty="0"/>
          </a:p>
        </p:txBody>
      </p:sp>
      <p:pic>
        <p:nvPicPr>
          <p:cNvPr id="4" name="Picture 3" descr="latenc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2647795"/>
            <a:ext cx="5298496" cy="3056275"/>
          </a:xfrm>
          <a:prstGeom prst="rect">
            <a:avLst/>
          </a:prstGeom>
        </p:spPr>
      </p:pic>
    </p:spTree>
    <p:extLst>
      <p:ext uri="{BB962C8B-B14F-4D97-AF65-F5344CB8AC3E}">
        <p14:creationId xmlns:p14="http://schemas.microsoft.com/office/powerpoint/2010/main" val="24317174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17413162"/>
              </p:ext>
            </p:extLst>
          </p:nvPr>
        </p:nvGraphicFramePr>
        <p:xfrm>
          <a:off x="118533" y="736071"/>
          <a:ext cx="4313767" cy="27945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Sensitivity to Threshold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06029260"/>
              </p:ext>
            </p:extLst>
          </p:nvPr>
        </p:nvGraphicFramePr>
        <p:xfrm>
          <a:off x="4191000" y="749301"/>
          <a:ext cx="4825999" cy="2654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204364565"/>
              </p:ext>
            </p:extLst>
          </p:nvPr>
        </p:nvGraphicFramePr>
        <p:xfrm>
          <a:off x="2527300" y="3454399"/>
          <a:ext cx="4318000" cy="28194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5100" y="2590800"/>
            <a:ext cx="1329661" cy="461665"/>
          </a:xfrm>
          <a:prstGeom prst="rect">
            <a:avLst/>
          </a:prstGeom>
          <a:noFill/>
          <a:ln>
            <a:solidFill>
              <a:srgbClr val="FF0000"/>
            </a:solidFill>
          </a:ln>
        </p:spPr>
        <p:txBody>
          <a:bodyPr wrap="none" rtlCol="0">
            <a:spAutoFit/>
          </a:bodyPr>
          <a:lstStyle/>
          <a:p>
            <a:r>
              <a:rPr lang="en-US" dirty="0">
                <a:solidFill>
                  <a:srgbClr val="FF0000"/>
                </a:solidFill>
              </a:rPr>
              <a:t>o</a:t>
            </a:r>
            <a:r>
              <a:rPr lang="en-US" dirty="0" smtClean="0">
                <a:solidFill>
                  <a:srgbClr val="FF0000"/>
                </a:solidFill>
              </a:rPr>
              <a:t>ne-click</a:t>
            </a:r>
            <a:endParaRPr lang="en-US" dirty="0">
              <a:solidFill>
                <a:srgbClr val="FF0000"/>
              </a:solidFill>
            </a:endParaRPr>
          </a:p>
        </p:txBody>
      </p:sp>
      <p:sp>
        <p:nvSpPr>
          <p:cNvPr id="8" name="TextBox 7"/>
          <p:cNvSpPr txBox="1"/>
          <p:nvPr/>
        </p:nvSpPr>
        <p:spPr>
          <a:xfrm>
            <a:off x="2616200" y="5753100"/>
            <a:ext cx="1505540" cy="461665"/>
          </a:xfrm>
          <a:prstGeom prst="rect">
            <a:avLst/>
          </a:prstGeom>
          <a:noFill/>
          <a:ln>
            <a:solidFill>
              <a:srgbClr val="FF0000"/>
            </a:solidFill>
          </a:ln>
        </p:spPr>
        <p:txBody>
          <a:bodyPr wrap="none" rtlCol="0">
            <a:spAutoFit/>
          </a:bodyPr>
          <a:lstStyle/>
          <a:p>
            <a:r>
              <a:rPr lang="en-US" dirty="0" smtClean="0">
                <a:solidFill>
                  <a:srgbClr val="FF0000"/>
                </a:solidFill>
              </a:rPr>
              <a:t>three-click</a:t>
            </a:r>
            <a:endParaRPr lang="en-US" dirty="0">
              <a:solidFill>
                <a:srgbClr val="FF0000"/>
              </a:solidFill>
            </a:endParaRPr>
          </a:p>
        </p:txBody>
      </p:sp>
    </p:spTree>
    <p:extLst>
      <p:ext uri="{BB962C8B-B14F-4D97-AF65-F5344CB8AC3E}">
        <p14:creationId xmlns:p14="http://schemas.microsoft.com/office/powerpoint/2010/main" val="10097361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Post-detection </a:t>
            </a:r>
            <a:r>
              <a:rPr lang="en-US" dirty="0"/>
              <a:t>D</a:t>
            </a:r>
            <a:r>
              <a:rPr lang="en-US" dirty="0" smtClean="0"/>
              <a:t>iagnostic Context</a:t>
            </a:r>
            <a:endParaRPr lang="en-US" dirty="0"/>
          </a:p>
        </p:txBody>
      </p:sp>
      <p:grpSp>
        <p:nvGrpSpPr>
          <p:cNvPr id="24" name="Group 23"/>
          <p:cNvGrpSpPr/>
          <p:nvPr/>
        </p:nvGrpSpPr>
        <p:grpSpPr>
          <a:xfrm>
            <a:off x="179303" y="812800"/>
            <a:ext cx="4040317" cy="2730500"/>
            <a:chOff x="179303" y="1358900"/>
            <a:chExt cx="4040317" cy="2730500"/>
          </a:xfrm>
        </p:grpSpPr>
        <p:grpSp>
          <p:nvGrpSpPr>
            <p:cNvPr id="12" name="Group 11"/>
            <p:cNvGrpSpPr/>
            <p:nvPr/>
          </p:nvGrpSpPr>
          <p:grpSpPr>
            <a:xfrm>
              <a:off x="179303" y="1358900"/>
              <a:ext cx="4040317" cy="2730500"/>
              <a:chOff x="4802103" y="3403600"/>
              <a:chExt cx="4040317" cy="2730500"/>
            </a:xfrm>
          </p:grpSpPr>
          <p:grpSp>
            <p:nvGrpSpPr>
              <p:cNvPr id="13" name="Group 12"/>
              <p:cNvGrpSpPr/>
              <p:nvPr/>
            </p:nvGrpSpPr>
            <p:grpSpPr>
              <a:xfrm>
                <a:off x="4802103" y="3403600"/>
                <a:ext cx="2982998" cy="2730500"/>
                <a:chOff x="4802103" y="3403600"/>
                <a:chExt cx="2982998" cy="2730500"/>
              </a:xfrm>
            </p:grpSpPr>
            <p:grpSp>
              <p:nvGrpSpPr>
                <p:cNvPr id="15" name="Group 14"/>
                <p:cNvGrpSpPr/>
                <p:nvPr/>
              </p:nvGrpSpPr>
              <p:grpSpPr>
                <a:xfrm>
                  <a:off x="4802103" y="3403600"/>
                  <a:ext cx="2982998" cy="2730500"/>
                  <a:chOff x="4802103" y="3403600"/>
                  <a:chExt cx="2982998" cy="2730500"/>
                </a:xfrm>
              </p:grpSpPr>
              <p:pic>
                <p:nvPicPr>
                  <p:cNvPr id="17" name="Picture 16" descr="auto-correlation-HomePage.png"/>
                  <p:cNvPicPr>
                    <a:picLocks noChangeAspect="1"/>
                  </p:cNvPicPr>
                  <p:nvPr/>
                </p:nvPicPr>
                <p:blipFill rotWithShape="1">
                  <a:blip r:embed="rId3">
                    <a:extLst>
                      <a:ext uri="{28A0092B-C50C-407E-A947-70E740481C1C}">
                        <a14:useLocalDpi xmlns:a14="http://schemas.microsoft.com/office/drawing/2010/main" val="0"/>
                      </a:ext>
                    </a:extLst>
                  </a:blip>
                  <a:srcRect t="11295" r="5785" b="2593"/>
                  <a:stretch/>
                </p:blipFill>
                <p:spPr>
                  <a:xfrm>
                    <a:off x="4802103" y="3403600"/>
                    <a:ext cx="2982998" cy="2730500"/>
                  </a:xfrm>
                  <a:prstGeom prst="rect">
                    <a:avLst/>
                  </a:prstGeom>
                </p:spPr>
              </p:pic>
              <p:sp>
                <p:nvSpPr>
                  <p:cNvPr id="20" name="TextBox 19"/>
                  <p:cNvSpPr txBox="1"/>
                  <p:nvPr/>
                </p:nvSpPr>
                <p:spPr>
                  <a:xfrm>
                    <a:off x="5918200" y="3644900"/>
                    <a:ext cx="1081959" cy="646331"/>
                  </a:xfrm>
                  <a:prstGeom prst="rect">
                    <a:avLst/>
                  </a:prstGeom>
                  <a:noFill/>
                </p:spPr>
                <p:txBody>
                  <a:bodyPr wrap="none" rtlCol="0">
                    <a:spAutoFit/>
                  </a:bodyPr>
                  <a:lstStyle/>
                  <a:p>
                    <a:r>
                      <a:rPr lang="en-US" sz="1800" dirty="0" smtClean="0">
                        <a:solidFill>
                          <a:srgbClr val="FF0000"/>
                        </a:solidFill>
                      </a:rPr>
                      <a:t>Duplicate</a:t>
                    </a:r>
                  </a:p>
                  <a:p>
                    <a:r>
                      <a:rPr lang="en-US" sz="1800" dirty="0" smtClean="0">
                        <a:solidFill>
                          <a:srgbClr val="FF0000"/>
                        </a:solidFill>
                      </a:rPr>
                      <a:t>Detected</a:t>
                    </a:r>
                    <a:endParaRPr lang="en-US" sz="1800" dirty="0">
                      <a:solidFill>
                        <a:srgbClr val="FF0000"/>
                      </a:solidFill>
                    </a:endParaRPr>
                  </a:p>
                </p:txBody>
              </p:sp>
            </p:grpSp>
            <p:cxnSp>
              <p:nvCxnSpPr>
                <p:cNvPr id="16" name="Straight Connector 15"/>
                <p:cNvCxnSpPr/>
                <p:nvPr/>
              </p:nvCxnSpPr>
              <p:spPr bwMode="auto">
                <a:xfrm>
                  <a:off x="5175250" y="4514850"/>
                  <a:ext cx="2590800" cy="6350"/>
                </a:xfrm>
                <a:prstGeom prst="line">
                  <a:avLst/>
                </a:prstGeom>
                <a:noFill/>
                <a:ln w="19050" cap="flat" cmpd="sng" algn="ctr">
                  <a:solidFill>
                    <a:srgbClr val="FF0000"/>
                  </a:solidFill>
                  <a:prstDash val="solid"/>
                  <a:round/>
                  <a:headEnd type="none" w="med" len="med"/>
                  <a:tailEnd type="none" w="med" len="med"/>
                </a:ln>
                <a:effectLst/>
              </p:spPr>
            </p:cxnSp>
          </p:grpSp>
          <p:sp>
            <p:nvSpPr>
              <p:cNvPr id="14" name="TextBox 13"/>
              <p:cNvSpPr txBox="1"/>
              <p:nvPr/>
            </p:nvSpPr>
            <p:spPr>
              <a:xfrm>
                <a:off x="7721600" y="4305300"/>
                <a:ext cx="1120820" cy="646331"/>
              </a:xfrm>
              <a:prstGeom prst="rect">
                <a:avLst/>
              </a:prstGeom>
              <a:noFill/>
            </p:spPr>
            <p:txBody>
              <a:bodyPr wrap="none" rtlCol="0">
                <a:spAutoFit/>
              </a:bodyPr>
              <a:lstStyle/>
              <a:p>
                <a:r>
                  <a:rPr lang="en-US" sz="1800" dirty="0" smtClean="0">
                    <a:solidFill>
                      <a:srgbClr val="FF0000"/>
                    </a:solidFill>
                  </a:rPr>
                  <a:t>Threshold</a:t>
                </a:r>
              </a:p>
              <a:p>
                <a:endParaRPr lang="en-US" sz="1800" dirty="0">
                  <a:solidFill>
                    <a:srgbClr val="FF0000"/>
                  </a:solidFill>
                </a:endParaRPr>
              </a:p>
            </p:txBody>
          </p:sp>
        </p:grpSp>
        <p:grpSp>
          <p:nvGrpSpPr>
            <p:cNvPr id="21" name="Group 20"/>
            <p:cNvGrpSpPr/>
            <p:nvPr/>
          </p:nvGrpSpPr>
          <p:grpSpPr>
            <a:xfrm>
              <a:off x="740834" y="2586567"/>
              <a:ext cx="438646" cy="596900"/>
              <a:chOff x="5363634" y="4593167"/>
              <a:chExt cx="438646" cy="596900"/>
            </a:xfrm>
          </p:grpSpPr>
          <p:cxnSp>
            <p:nvCxnSpPr>
              <p:cNvPr id="22" name="Straight Connector 21"/>
              <p:cNvCxnSpPr/>
              <p:nvPr/>
            </p:nvCxnSpPr>
            <p:spPr bwMode="auto">
              <a:xfrm flipH="1">
                <a:off x="5363634" y="4859867"/>
                <a:ext cx="127000" cy="330200"/>
              </a:xfrm>
              <a:prstGeom prst="line">
                <a:avLst/>
              </a:prstGeom>
              <a:noFill/>
              <a:ln w="19050" cap="flat" cmpd="sng" algn="ctr">
                <a:solidFill>
                  <a:srgbClr val="FF0000"/>
                </a:solidFill>
                <a:prstDash val="solid"/>
                <a:round/>
                <a:headEnd type="none" w="med" len="med"/>
                <a:tailEnd type="stealth" w="med" len="med"/>
              </a:ln>
              <a:effectLst/>
            </p:spPr>
          </p:cxnSp>
          <p:sp>
            <p:nvSpPr>
              <p:cNvPr id="23" name="TextBox 22"/>
              <p:cNvSpPr txBox="1"/>
              <p:nvPr/>
            </p:nvSpPr>
            <p:spPr>
              <a:xfrm>
                <a:off x="5418670" y="4593167"/>
                <a:ext cx="383610" cy="369332"/>
              </a:xfrm>
              <a:prstGeom prst="rect">
                <a:avLst/>
              </a:prstGeom>
              <a:noFill/>
            </p:spPr>
            <p:txBody>
              <a:bodyPr wrap="none" rtlCol="0">
                <a:spAutoFit/>
              </a:bodyPr>
              <a:lstStyle/>
              <a:p>
                <a:r>
                  <a:rPr lang="en-US" sz="1800" b="1" i="1" dirty="0" smtClean="0">
                    <a:solidFill>
                      <a:srgbClr val="FF0000"/>
                    </a:solidFill>
                  </a:rPr>
                  <a:t>t</a:t>
                </a:r>
                <a:r>
                  <a:rPr lang="en-US" sz="1800" b="1" i="1" baseline="-25000" dirty="0" smtClean="0">
                    <a:solidFill>
                      <a:srgbClr val="FF0000"/>
                    </a:solidFill>
                  </a:rPr>
                  <a:t>0</a:t>
                </a:r>
                <a:endParaRPr lang="en-US" sz="1800" b="1" i="1" dirty="0">
                  <a:solidFill>
                    <a:srgbClr val="FF0000"/>
                  </a:solidFill>
                </a:endParaRPr>
              </a:p>
            </p:txBody>
          </p:sp>
        </p:grpSp>
      </p:grpSp>
      <p:sp>
        <p:nvSpPr>
          <p:cNvPr id="25" name="Text Box 1"/>
          <p:cNvSpPr txBox="1"/>
          <p:nvPr/>
        </p:nvSpPr>
        <p:spPr>
          <a:xfrm>
            <a:off x="101600" y="3822382"/>
            <a:ext cx="8933815" cy="2439035"/>
          </a:xfrm>
          <a:prstGeom prst="rect">
            <a:avLst/>
          </a:prstGeom>
          <a:noFill/>
          <a:ln w="12700">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effectLst/>
                <a:latin typeface="Courier New"/>
                <a:ea typeface="ＭＳ 明朝"/>
                <a:cs typeface="Times New Roman"/>
              </a:rPr>
              <a:t># TYPE: TIMESTAMP </a:t>
            </a:r>
            <a:r>
              <a:rPr lang="en-US" sz="1000" b="1" dirty="0" smtClean="0">
                <a:effectLst/>
                <a:latin typeface="Courier New"/>
                <a:ea typeface="ＭＳ 明朝"/>
                <a:cs typeface="Times New Roman"/>
              </a:rPr>
              <a:t>CALL</a:t>
            </a:r>
            <a:r>
              <a:rPr lang="en-US" sz="1000" b="1" dirty="0">
                <a:effectLst/>
                <a:latin typeface="Courier New"/>
                <a:ea typeface="ＭＳ 明朝"/>
                <a:cs typeface="Times New Roman"/>
              </a:rPr>
              <a:t>/RETURN FUNC-DEPTH FUNC-NAME FILE LINE CLASS(if available)</a:t>
            </a:r>
            <a:endParaRPr lang="en-US" sz="1000" dirty="0">
              <a:effectLst/>
              <a:ea typeface="ＭＳ 明朝"/>
              <a:cs typeface="Times New Roman"/>
            </a:endParaRPr>
          </a:p>
          <a:p>
            <a:pPr marL="0" marR="0">
              <a:spcBef>
                <a:spcPts val="0"/>
              </a:spcBef>
              <a:spcAft>
                <a:spcPts val="0"/>
              </a:spcAft>
            </a:pPr>
            <a:r>
              <a:rPr lang="en-US" sz="1000" b="1" u="sng" dirty="0" smtClean="0">
                <a:effectLst/>
                <a:highlight>
                  <a:srgbClr val="FFFF00"/>
                </a:highlight>
                <a:latin typeface="Courier New"/>
                <a:ea typeface="ＭＳ 明朝"/>
                <a:cs typeface="Times New Roman"/>
              </a:rPr>
              <a:t>39948 </a:t>
            </a:r>
            <a:r>
              <a:rPr lang="en-US" sz="1000" b="1" u="sng" dirty="0">
                <a:effectLst/>
                <a:highlight>
                  <a:srgbClr val="FFFF00"/>
                </a:highlight>
                <a:latin typeface="Courier New"/>
                <a:ea typeface="ＭＳ 明朝"/>
                <a:cs typeface="Times New Roman"/>
              </a:rPr>
              <a:t>PHP: 1392896587135822 </a:t>
            </a:r>
            <a:r>
              <a:rPr lang="en-US" sz="1000" b="1" u="sng" dirty="0" smtClean="0">
                <a:effectLst/>
                <a:highlight>
                  <a:srgbClr val="FFFF00"/>
                </a:highlight>
                <a:latin typeface="Courier New"/>
                <a:ea typeface="ＭＳ 明朝"/>
                <a:cs typeface="Times New Roman"/>
              </a:rPr>
              <a:t>&lt;</a:t>
            </a:r>
            <a:r>
              <a:rPr lang="en-US" sz="1000" b="1" u="sng" dirty="0">
                <a:effectLst/>
                <a:highlight>
                  <a:srgbClr val="FFFF00"/>
                </a:highlight>
                <a:latin typeface="Courier New"/>
                <a:ea typeface="ＭＳ 明朝"/>
                <a:cs typeface="Times New Roman"/>
              </a:rPr>
              <a:t>= 15 "</a:t>
            </a:r>
            <a:r>
              <a:rPr lang="en-US" sz="1000" b="1" u="sng" dirty="0" err="1">
                <a:effectLst/>
                <a:highlight>
                  <a:srgbClr val="FFFF00"/>
                </a:highlight>
                <a:latin typeface="Courier New"/>
                <a:ea typeface="ＭＳ 明朝"/>
                <a:cs typeface="Times New Roman"/>
              </a:rPr>
              <a:t>toString</a:t>
            </a:r>
            <a:r>
              <a:rPr lang="en-US" sz="1000" b="1" u="sng" dirty="0">
                <a:effectLst/>
                <a:highlight>
                  <a:srgbClr val="FFFF00"/>
                </a:highlight>
                <a:latin typeface="Courier New"/>
                <a:ea typeface="ＭＳ 明朝"/>
                <a:cs typeface="Times New Roman"/>
              </a:rPr>
              <a:t>" file:"/www/</a:t>
            </a:r>
            <a:r>
              <a:rPr lang="en-US" sz="1000" b="1" u="sng" dirty="0" err="1">
                <a:effectLst/>
                <a:highlight>
                  <a:srgbClr val="FFFF00"/>
                </a:highlight>
                <a:latin typeface="Courier New"/>
                <a:ea typeface="ＭＳ 明朝"/>
                <a:cs typeface="Times New Roman"/>
              </a:rPr>
              <a:t>neeshub</a:t>
            </a:r>
            <a:r>
              <a:rPr lang="en-US" sz="1000" b="1" u="sng" dirty="0">
                <a:effectLst/>
                <a:highlight>
                  <a:srgbClr val="FFFF00"/>
                </a:highlight>
                <a:latin typeface="Courier New"/>
                <a:ea typeface="ＭＳ 明朝"/>
                <a:cs typeface="Times New Roman"/>
              </a:rPr>
              <a:t>/libraries/</a:t>
            </a:r>
            <a:r>
              <a:rPr lang="en-US" sz="1000" b="1" u="sng" dirty="0" err="1">
                <a:effectLst/>
                <a:highlight>
                  <a:srgbClr val="FFFF00"/>
                </a:highlight>
                <a:latin typeface="Courier New"/>
                <a:ea typeface="ＭＳ 明朝"/>
                <a:cs typeface="Times New Roman"/>
              </a:rPr>
              <a:t>joomla</a:t>
            </a:r>
            <a:r>
              <a:rPr lang="en-US" sz="1000" b="1" u="sng" dirty="0">
                <a:effectLst/>
                <a:highlight>
                  <a:srgbClr val="FFFF00"/>
                </a:highlight>
                <a:latin typeface="Courier New"/>
                <a:ea typeface="ＭＳ 明朝"/>
                <a:cs typeface="Times New Roman"/>
              </a:rPr>
              <a:t>/utilities/</a:t>
            </a:r>
            <a:r>
              <a:rPr lang="en-US" sz="1000" b="1" u="sng" dirty="0" err="1">
                <a:effectLst/>
                <a:highlight>
                  <a:srgbClr val="FFFF00"/>
                </a:highlight>
                <a:latin typeface="Courier New"/>
                <a:ea typeface="ＭＳ 明朝"/>
                <a:cs typeface="Times New Roman"/>
              </a:rPr>
              <a:t>simplexml.php</a:t>
            </a:r>
            <a:r>
              <a:rPr lang="en-US" sz="1000" b="1" u="sng" dirty="0">
                <a:effectLst/>
                <a:highlight>
                  <a:srgbClr val="FFFF00"/>
                </a:highlight>
                <a:latin typeface="Courier New"/>
                <a:ea typeface="ＭＳ 明朝"/>
                <a:cs typeface="Times New Roman"/>
              </a:rPr>
              <a:t>" line:650 </a:t>
            </a:r>
            <a:r>
              <a:rPr lang="en-US" sz="1000" b="1" u="sng" dirty="0" err="1">
                <a:effectLst/>
                <a:highlight>
                  <a:srgbClr val="FFFF00"/>
                </a:highlight>
                <a:latin typeface="Courier New"/>
                <a:ea typeface="ＭＳ 明朝"/>
                <a:cs typeface="Times New Roman"/>
              </a:rPr>
              <a:t>classname</a:t>
            </a:r>
            <a:r>
              <a:rPr lang="en-US" sz="1000" b="1" u="sng" dirty="0">
                <a:effectLst/>
                <a:highlight>
                  <a:srgbClr val="FFFF00"/>
                </a:highlight>
                <a:latin typeface="Courier New"/>
                <a:ea typeface="ＭＳ 明朝"/>
                <a:cs typeface="Times New Roman"/>
              </a:rPr>
              <a:t>:"</a:t>
            </a:r>
            <a:r>
              <a:rPr lang="en-US" sz="1000" b="1" u="sng" dirty="0" err="1">
                <a:effectLst/>
                <a:highlight>
                  <a:srgbClr val="FFFF00"/>
                </a:highlight>
                <a:latin typeface="Courier New"/>
                <a:ea typeface="ＭＳ 明朝"/>
                <a:cs typeface="Times New Roman"/>
              </a:rPr>
              <a:t>JSimpleXMLElement</a:t>
            </a:r>
            <a:r>
              <a:rPr lang="en-US" sz="1000" b="1" u="sng" dirty="0">
                <a:effectLst/>
                <a:highlight>
                  <a:srgbClr val="FFFF00"/>
                </a:highlight>
                <a:latin typeface="Courier New"/>
                <a:ea typeface="ＭＳ 明朝"/>
                <a:cs typeface="Times New Roman"/>
              </a:rPr>
              <a:t>"</a:t>
            </a:r>
            <a:endParaRPr lang="en-US" sz="1000" u="sng" dirty="0">
              <a:effectLst/>
              <a:ea typeface="ＭＳ 明朝"/>
              <a:cs typeface="Times New Roman"/>
            </a:endParaRPr>
          </a:p>
          <a:p>
            <a:pPr marL="0" marR="0">
              <a:spcBef>
                <a:spcPts val="0"/>
              </a:spcBef>
              <a:spcAft>
                <a:spcPts val="0"/>
              </a:spcAft>
            </a:pPr>
            <a:r>
              <a:rPr lang="en-US" sz="1000" b="1" dirty="0">
                <a:effectLst/>
                <a:latin typeface="Courier New"/>
                <a:ea typeface="ＭＳ 明朝"/>
                <a:cs typeface="Times New Roman"/>
              </a:rPr>
              <a:t>39949 PHP: 1392896587135827 </a:t>
            </a:r>
            <a:r>
              <a:rPr lang="en-US" sz="1000" b="1" dirty="0" smtClean="0">
                <a:effectLst/>
                <a:latin typeface="Courier New"/>
                <a:ea typeface="ＭＳ 明朝"/>
                <a:cs typeface="Times New Roman"/>
              </a:rPr>
              <a:t>&lt;</a:t>
            </a:r>
            <a:r>
              <a:rPr lang="en-US" sz="1000" b="1" dirty="0">
                <a:effectLst/>
                <a:latin typeface="Courier New"/>
                <a:ea typeface="ＭＳ 明朝"/>
                <a:cs typeface="Times New Roman"/>
              </a:rPr>
              <a:t>= 14 "</a:t>
            </a:r>
            <a:r>
              <a:rPr lang="en-US" sz="1000" b="1" dirty="0" err="1">
                <a:effectLst/>
                <a:latin typeface="Courier New"/>
                <a:ea typeface="ＭＳ 明朝"/>
                <a:cs typeface="Times New Roman"/>
              </a:rPr>
              <a:t>toString</a:t>
            </a:r>
            <a:r>
              <a:rPr lang="en-US" sz="1000" b="1" dirty="0">
                <a:effectLst/>
                <a:latin typeface="Courier New"/>
                <a:ea typeface="ＭＳ 明朝"/>
                <a:cs typeface="Times New Roman"/>
              </a:rPr>
              <a:t>" file:"/www/</a:t>
            </a:r>
            <a:r>
              <a:rPr lang="en-US" sz="1000" b="1" dirty="0" err="1">
                <a:effectLst/>
                <a:latin typeface="Courier New"/>
                <a:ea typeface="ＭＳ 明朝"/>
                <a:cs typeface="Times New Roman"/>
              </a:rPr>
              <a:t>neeshub</a:t>
            </a:r>
            <a:r>
              <a:rPr lang="en-US" sz="1000" b="1" dirty="0">
                <a:effectLst/>
                <a:latin typeface="Courier New"/>
                <a:ea typeface="ＭＳ 明朝"/>
                <a:cs typeface="Times New Roman"/>
              </a:rPr>
              <a:t>/libraries/</a:t>
            </a:r>
            <a:r>
              <a:rPr lang="en-US" sz="1000" b="1" dirty="0" err="1">
                <a:effectLst/>
                <a:latin typeface="Courier New"/>
                <a:ea typeface="ＭＳ 明朝"/>
                <a:cs typeface="Times New Roman"/>
              </a:rPr>
              <a:t>joomla</a:t>
            </a:r>
            <a:r>
              <a:rPr lang="en-US" sz="1000" b="1" dirty="0">
                <a:effectLst/>
                <a:latin typeface="Courier New"/>
                <a:ea typeface="ＭＳ 明朝"/>
                <a:cs typeface="Times New Roman"/>
              </a:rPr>
              <a:t>/utilities/</a:t>
            </a:r>
            <a:r>
              <a:rPr lang="en-US" sz="1000" b="1" dirty="0" err="1">
                <a:effectLst/>
                <a:latin typeface="Courier New"/>
                <a:ea typeface="ＭＳ 明朝"/>
                <a:cs typeface="Times New Roman"/>
              </a:rPr>
              <a:t>simplexml.php</a:t>
            </a:r>
            <a:r>
              <a:rPr lang="en-US" sz="1000" b="1" dirty="0">
                <a:effectLst/>
                <a:latin typeface="Courier New"/>
                <a:ea typeface="ＭＳ 明朝"/>
                <a:cs typeface="Times New Roman"/>
              </a:rPr>
              <a:t>" line:650 </a:t>
            </a:r>
            <a:r>
              <a:rPr lang="en-US" sz="1000" b="1" dirty="0" err="1">
                <a:effectLst/>
                <a:latin typeface="Courier New"/>
                <a:ea typeface="ＭＳ 明朝"/>
                <a:cs typeface="Times New Roman"/>
              </a:rPr>
              <a:t>classname</a:t>
            </a:r>
            <a:r>
              <a:rPr lang="en-US" sz="1000" b="1" dirty="0">
                <a:effectLst/>
                <a:latin typeface="Courier New"/>
                <a:ea typeface="ＭＳ 明朝"/>
                <a:cs typeface="Times New Roman"/>
              </a:rPr>
              <a:t>:"</a:t>
            </a:r>
            <a:r>
              <a:rPr lang="en-US" sz="1000" b="1" dirty="0" err="1">
                <a:effectLst/>
                <a:latin typeface="Courier New"/>
                <a:ea typeface="ＭＳ 明朝"/>
                <a:cs typeface="Times New Roman"/>
              </a:rPr>
              <a:t>JSimpleXMLElement</a:t>
            </a:r>
            <a:r>
              <a:rPr lang="en-US" sz="1000" b="1" dirty="0">
                <a:effectLs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1000" b="1" dirty="0">
                <a:effectLs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1000" b="1" dirty="0">
                <a:effectLs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1000" b="1" dirty="0">
                <a:effectLs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1000" b="1" dirty="0">
                <a:effectLst/>
                <a:latin typeface="Courier New"/>
                <a:ea typeface="ＭＳ 明朝"/>
                <a:cs typeface="Times New Roman"/>
              </a:rPr>
              <a:t> </a:t>
            </a:r>
            <a:endParaRPr lang="en-US" sz="1000" dirty="0">
              <a:effectLst/>
              <a:ea typeface="ＭＳ 明朝"/>
              <a:cs typeface="Times New Roman"/>
            </a:endParaRPr>
          </a:p>
          <a:p>
            <a:pPr marL="0" marR="0">
              <a:spcBef>
                <a:spcPts val="0"/>
              </a:spcBef>
              <a:spcAft>
                <a:spcPts val="0"/>
              </a:spcAft>
            </a:pPr>
            <a:r>
              <a:rPr lang="en-US" sz="1000" b="1" dirty="0" smtClean="0">
                <a:effectLst/>
                <a:latin typeface="Courier New"/>
                <a:ea typeface="ＭＳ 明朝"/>
                <a:cs typeface="Times New Roman"/>
              </a:rPr>
              <a:t>41035 </a:t>
            </a:r>
            <a:r>
              <a:rPr lang="en-US" sz="1000" b="1" dirty="0">
                <a:effectLst/>
                <a:latin typeface="Courier New"/>
                <a:ea typeface="ＭＳ 明朝"/>
                <a:cs typeface="Times New Roman"/>
              </a:rPr>
              <a:t>PHP: 1392896587178625 </a:t>
            </a:r>
            <a:r>
              <a:rPr lang="en-US" sz="1000" b="1" dirty="0" smtClean="0">
                <a:effectLst/>
                <a:latin typeface="Courier New"/>
                <a:ea typeface="ＭＳ 明朝"/>
                <a:cs typeface="Times New Roman"/>
              </a:rPr>
              <a:t>&lt;</a:t>
            </a:r>
            <a:r>
              <a:rPr lang="en-US" sz="1000" b="1" dirty="0">
                <a:effectLst/>
                <a:latin typeface="Courier New"/>
                <a:ea typeface="ＭＳ 明朝"/>
                <a:cs typeface="Times New Roman"/>
              </a:rPr>
              <a:t>= 0 "close" file:"/www/</a:t>
            </a:r>
            <a:r>
              <a:rPr lang="en-US" sz="1000" b="1" dirty="0" err="1">
                <a:effectLst/>
                <a:latin typeface="Courier New"/>
                <a:ea typeface="ＭＳ 明朝"/>
                <a:cs typeface="Times New Roman"/>
              </a:rPr>
              <a:t>neeshub</a:t>
            </a:r>
            <a:r>
              <a:rPr lang="en-US" sz="1000" b="1" dirty="0">
                <a:effectLst/>
                <a:latin typeface="Courier New"/>
                <a:ea typeface="ＭＳ 明朝"/>
                <a:cs typeface="Times New Roman"/>
              </a:rPr>
              <a:t>/libraries/</a:t>
            </a:r>
            <a:r>
              <a:rPr lang="en-US" sz="1000" b="1" dirty="0" err="1">
                <a:effectLst/>
                <a:latin typeface="Courier New"/>
                <a:ea typeface="ＭＳ 明朝"/>
                <a:cs typeface="Times New Roman"/>
              </a:rPr>
              <a:t>joomla</a:t>
            </a:r>
            <a:r>
              <a:rPr lang="en-US" sz="1000" b="1" dirty="0">
                <a:effectLst/>
                <a:latin typeface="Courier New"/>
                <a:ea typeface="ＭＳ 明朝"/>
                <a:cs typeface="Times New Roman"/>
              </a:rPr>
              <a:t>/session/</a:t>
            </a:r>
            <a:r>
              <a:rPr lang="en-US" sz="1000" b="1" dirty="0" err="1">
                <a:effectLst/>
                <a:latin typeface="Courier New"/>
                <a:ea typeface="ＭＳ 明朝"/>
                <a:cs typeface="Times New Roman"/>
              </a:rPr>
              <a:t>session.php</a:t>
            </a:r>
            <a:r>
              <a:rPr lang="en-US" sz="1000" b="1" dirty="0">
                <a:effectLst/>
                <a:latin typeface="Courier New"/>
                <a:ea typeface="ＭＳ 明朝"/>
                <a:cs typeface="Times New Roman"/>
              </a:rPr>
              <a:t>" line:160 </a:t>
            </a:r>
            <a:r>
              <a:rPr lang="en-US" sz="1000" b="1" dirty="0" err="1">
                <a:effectLst/>
                <a:latin typeface="Courier New"/>
                <a:ea typeface="ＭＳ 明朝"/>
                <a:cs typeface="Times New Roman"/>
              </a:rPr>
              <a:t>classname</a:t>
            </a:r>
            <a:r>
              <a:rPr lang="en-US" sz="1000" b="1" dirty="0">
                <a:effectLst/>
                <a:latin typeface="Courier New"/>
                <a:ea typeface="ＭＳ 明朝"/>
                <a:cs typeface="Times New Roman"/>
              </a:rPr>
              <a:t>:"</a:t>
            </a:r>
            <a:r>
              <a:rPr lang="en-US" sz="1000" b="1" dirty="0" err="1">
                <a:effectLst/>
                <a:latin typeface="Courier New"/>
                <a:ea typeface="ＭＳ 明朝"/>
                <a:cs typeface="Times New Roman"/>
              </a:rPr>
              <a:t>JSession</a:t>
            </a:r>
            <a:r>
              <a:rPr lang="en-US" sz="1000" b="1" dirty="0">
                <a:effectLs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1000" b="1" dirty="0">
                <a:effectLst/>
                <a:highlight>
                  <a:srgbClr val="00FFFF"/>
                </a:highlight>
                <a:latin typeface="Courier New"/>
                <a:ea typeface="ＭＳ 明朝"/>
                <a:cs typeface="Times New Roman"/>
              </a:rPr>
              <a:t>41036 APACHE: </a:t>
            </a:r>
            <a:r>
              <a:rPr lang="en-US" sz="1000" b="1" dirty="0" smtClean="0">
                <a:effectLst/>
                <a:highlight>
                  <a:srgbClr val="00FFFF"/>
                </a:highlight>
                <a:latin typeface="Courier New"/>
                <a:ea typeface="ＭＳ 明朝"/>
                <a:cs typeface="Times New Roman"/>
              </a:rPr>
              <a:t>"</a:t>
            </a:r>
            <a:r>
              <a:rPr lang="en-US" sz="1000" b="1" dirty="0">
                <a:effectLst/>
                <a:highlight>
                  <a:srgbClr val="00FFFF"/>
                </a:highlight>
                <a:latin typeface="Courier New"/>
                <a:ea typeface="ＭＳ 明朝"/>
                <a:cs typeface="Times New Roman"/>
              </a:rPr>
              <a:t>/modules/</a:t>
            </a:r>
            <a:r>
              <a:rPr lang="en-US" sz="1000" b="1" dirty="0" err="1">
                <a:effectLst/>
                <a:highlight>
                  <a:srgbClr val="00FFFF"/>
                </a:highlight>
                <a:latin typeface="Courier New"/>
                <a:ea typeface="ＭＳ 明朝"/>
                <a:cs typeface="Times New Roman"/>
              </a:rPr>
              <a:t>mod_fpss</a:t>
            </a:r>
            <a:r>
              <a:rPr lang="en-US" sz="1000" b="1" dirty="0">
                <a:effectLst/>
                <a:highlight>
                  <a:srgbClr val="00FFFF"/>
                </a:highlight>
                <a:latin typeface="Courier New"/>
                <a:ea typeface="ＭＳ 明朝"/>
                <a:cs typeface="Times New Roman"/>
              </a:rPr>
              <a:t>/</a:t>
            </a:r>
            <a:r>
              <a:rPr lang="en-US" sz="1000" b="1" dirty="0" err="1">
                <a:effectLst/>
                <a:highlight>
                  <a:srgbClr val="00FFFF"/>
                </a:highlight>
                <a:latin typeface="Courier New"/>
                <a:ea typeface="ＭＳ 明朝"/>
                <a:cs typeface="Times New Roman"/>
              </a:rPr>
              <a:t>tmpl</a:t>
            </a:r>
            <a:r>
              <a:rPr lang="en-US" sz="1000" b="1" dirty="0">
                <a:effectLst/>
                <a:highlight>
                  <a:srgbClr val="00FFFF"/>
                </a:highlight>
                <a:latin typeface="Courier New"/>
                <a:ea typeface="ＭＳ 明朝"/>
                <a:cs typeface="Times New Roman"/>
              </a:rPr>
              <a:t>/Movies/</a:t>
            </a:r>
            <a:r>
              <a:rPr lang="en-US" sz="1000" b="1" dirty="0" err="1">
                <a:effectLst/>
                <a:highlight>
                  <a:srgbClr val="00FFFF"/>
                </a:highlight>
                <a:latin typeface="Courier New"/>
                <a:ea typeface="ＭＳ 明朝"/>
                <a:cs typeface="Times New Roman"/>
              </a:rPr>
              <a:t>css</a:t>
            </a:r>
            <a:r>
              <a:rPr lang="en-US" sz="1000" b="1" dirty="0">
                <a:effectLst/>
                <a:highlight>
                  <a:srgbClr val="00FFFF"/>
                </a:highlight>
                <a:latin typeface="Courier New"/>
                <a:ea typeface="ＭＳ 明朝"/>
                <a:cs typeface="Times New Roman"/>
              </a:rPr>
              <a:t>/</a:t>
            </a:r>
            <a:r>
              <a:rPr lang="en-US" sz="1000" b="1" dirty="0" err="1">
                <a:effectLst/>
                <a:highlight>
                  <a:srgbClr val="00FFFF"/>
                </a:highlight>
                <a:latin typeface="Courier New"/>
                <a:ea typeface="ＭＳ 明朝"/>
                <a:cs typeface="Times New Roman"/>
              </a:rPr>
              <a:t>template.css.php?width</a:t>
            </a:r>
            <a:r>
              <a:rPr lang="en-US" sz="1000" b="1" dirty="0" smtClean="0">
                <a:effectLst/>
                <a:highlight>
                  <a:srgbClr val="00FFFF"/>
                </a:highlight>
                <a:latin typeface="Courier New"/>
                <a:ea typeface="ＭＳ 明朝"/>
                <a:cs typeface="Times New Roman"/>
              </a:rPr>
              <a:t>=…"</a:t>
            </a:r>
            <a:endParaRPr lang="en-US" sz="1000" dirty="0">
              <a:effectLst/>
              <a:ea typeface="ＭＳ 明朝"/>
              <a:cs typeface="Times New Roman"/>
            </a:endParaRPr>
          </a:p>
          <a:p>
            <a:pPr marL="0" marR="0">
              <a:spcBef>
                <a:spcPts val="0"/>
              </a:spcBef>
              <a:spcAft>
                <a:spcPts val="0"/>
              </a:spcAft>
            </a:pPr>
            <a:r>
              <a:rPr lang="en-US" sz="650" b="1" dirty="0">
                <a:effectLst/>
                <a:latin typeface="Courier New"/>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650" b="1" dirty="0">
                <a:effectLst/>
                <a:latin typeface="Courier New"/>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700" b="1" dirty="0">
                <a:effectLst/>
                <a:latin typeface="Courier New"/>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700" b="1" dirty="0">
                <a:effectLst/>
                <a:latin typeface="Courier New"/>
                <a:ea typeface="ＭＳ 明朝"/>
                <a:cs typeface="Times New Roman"/>
              </a:rPr>
              <a:t> </a:t>
            </a:r>
            <a:endParaRPr lang="en-US" sz="1200" dirty="0">
              <a:effectLst/>
              <a:ea typeface="ＭＳ 明朝"/>
              <a:cs typeface="Times New Roman"/>
            </a:endParaRPr>
          </a:p>
        </p:txBody>
      </p:sp>
      <p:pic>
        <p:nvPicPr>
          <p:cNvPr id="26" name="Picture 25" descr="HTTP-life-cycle.png"/>
          <p:cNvPicPr>
            <a:picLocks noChangeAspect="1"/>
          </p:cNvPicPr>
          <p:nvPr/>
        </p:nvPicPr>
        <p:blipFill rotWithShape="1">
          <a:blip r:embed="rId4">
            <a:extLst>
              <a:ext uri="{28A0092B-C50C-407E-A947-70E740481C1C}">
                <a14:useLocalDpi xmlns:a14="http://schemas.microsoft.com/office/drawing/2010/main" val="0"/>
              </a:ext>
            </a:extLst>
          </a:blip>
          <a:srcRect l="12879" t="15926" r="12711" b="20556"/>
          <a:stretch/>
        </p:blipFill>
        <p:spPr>
          <a:xfrm>
            <a:off x="5334222" y="850900"/>
            <a:ext cx="3581177" cy="2362199"/>
          </a:xfrm>
          <a:prstGeom prst="rect">
            <a:avLst/>
          </a:prstGeom>
          <a:ln>
            <a:solidFill>
              <a:srgbClr val="000000"/>
            </a:solidFill>
          </a:ln>
        </p:spPr>
      </p:pic>
      <p:cxnSp>
        <p:nvCxnSpPr>
          <p:cNvPr id="28" name="Curved Connector 27"/>
          <p:cNvCxnSpPr/>
          <p:nvPr/>
        </p:nvCxnSpPr>
        <p:spPr bwMode="auto">
          <a:xfrm rot="10800000" flipV="1">
            <a:off x="177800" y="2616200"/>
            <a:ext cx="1663700" cy="1485900"/>
          </a:xfrm>
          <a:prstGeom prst="curvedConnector3">
            <a:avLst>
              <a:gd name="adj1" fmla="val 101144"/>
            </a:avLst>
          </a:prstGeom>
          <a:noFill/>
          <a:ln w="19050" cap="flat" cmpd="sng" algn="ctr">
            <a:solidFill>
              <a:srgbClr val="FF0000"/>
            </a:solidFill>
            <a:prstDash val="solid"/>
            <a:round/>
            <a:headEnd type="none" w="med" len="med"/>
            <a:tailEnd type="arrow"/>
          </a:ln>
          <a:effectLst/>
        </p:spPr>
      </p:cxnSp>
      <p:cxnSp>
        <p:nvCxnSpPr>
          <p:cNvPr id="33" name="Curved Connector 32"/>
          <p:cNvCxnSpPr/>
          <p:nvPr/>
        </p:nvCxnSpPr>
        <p:spPr bwMode="auto">
          <a:xfrm rot="16200000" flipH="1">
            <a:off x="-95250" y="4489450"/>
            <a:ext cx="1397000" cy="723900"/>
          </a:xfrm>
          <a:prstGeom prst="curvedConnector3">
            <a:avLst/>
          </a:prstGeom>
          <a:noFill/>
          <a:ln w="19050" cap="flat" cmpd="sng" algn="ctr">
            <a:solidFill>
              <a:srgbClr val="FF0000"/>
            </a:solidFill>
            <a:prstDash val="solid"/>
            <a:round/>
            <a:headEnd type="none" w="med" len="med"/>
            <a:tailEnd type="arrow"/>
          </a:ln>
          <a:effectLst/>
        </p:spPr>
      </p:cxnSp>
      <p:sp>
        <p:nvSpPr>
          <p:cNvPr id="34" name="TextBox 33"/>
          <p:cNvSpPr txBox="1"/>
          <p:nvPr/>
        </p:nvSpPr>
        <p:spPr>
          <a:xfrm>
            <a:off x="254000" y="5778500"/>
            <a:ext cx="5283200" cy="400110"/>
          </a:xfrm>
          <a:prstGeom prst="rect">
            <a:avLst/>
          </a:prstGeom>
          <a:noFill/>
          <a:ln>
            <a:solidFill>
              <a:schemeClr val="tx1"/>
            </a:solidFill>
          </a:ln>
        </p:spPr>
        <p:txBody>
          <a:bodyPr wrap="square" rtlCol="0">
            <a:spAutoFit/>
          </a:bodyPr>
          <a:lstStyle/>
          <a:p>
            <a:r>
              <a:rPr lang="en-US" sz="2000" dirty="0" smtClean="0">
                <a:solidFill>
                  <a:srgbClr val="FF0000"/>
                </a:solidFill>
              </a:rPr>
              <a:t>To Developer: Look at “/modules/</a:t>
            </a:r>
            <a:r>
              <a:rPr lang="en-US" sz="2000" dirty="0" err="1" smtClean="0">
                <a:solidFill>
                  <a:srgbClr val="FF0000"/>
                </a:solidFill>
              </a:rPr>
              <a:t>mod_fpss</a:t>
            </a:r>
            <a:r>
              <a:rPr lang="en-US" sz="2000" dirty="0" smtClean="0">
                <a:solidFill>
                  <a:srgbClr val="FF0000"/>
                </a:solidFill>
              </a:rPr>
              <a:t>”</a:t>
            </a:r>
            <a:endParaRPr lang="en-US" sz="2000" dirty="0">
              <a:solidFill>
                <a:srgbClr val="FF0000"/>
              </a:solidFill>
            </a:endParaRPr>
          </a:p>
        </p:txBody>
      </p:sp>
      <p:sp>
        <p:nvSpPr>
          <p:cNvPr id="36" name="TextBox 35"/>
          <p:cNvSpPr txBox="1"/>
          <p:nvPr/>
        </p:nvSpPr>
        <p:spPr>
          <a:xfrm>
            <a:off x="1866900" y="4686300"/>
            <a:ext cx="7073900" cy="400110"/>
          </a:xfrm>
          <a:prstGeom prst="rect">
            <a:avLst/>
          </a:prstGeom>
          <a:noFill/>
          <a:ln>
            <a:solidFill>
              <a:schemeClr val="tx1"/>
            </a:solidFill>
          </a:ln>
        </p:spPr>
        <p:txBody>
          <a:bodyPr wrap="square" rtlCol="0">
            <a:spAutoFit/>
          </a:bodyPr>
          <a:lstStyle/>
          <a:p>
            <a:r>
              <a:rPr lang="en-US" sz="2000" dirty="0" smtClean="0">
                <a:solidFill>
                  <a:srgbClr val="FF0000"/>
                </a:solidFill>
              </a:rPr>
              <a:t>Problem Fix File: </a:t>
            </a:r>
            <a:r>
              <a:rPr lang="en-US" sz="2000" dirty="0">
                <a:solidFill>
                  <a:srgbClr val="FF0000"/>
                </a:solidFill>
              </a:rPr>
              <a:t>modules/</a:t>
            </a:r>
            <a:r>
              <a:rPr lang="en-US" sz="2000" dirty="0" err="1">
                <a:solidFill>
                  <a:srgbClr val="FF0000"/>
                </a:solidFill>
              </a:rPr>
              <a:t>mod_fpss</a:t>
            </a:r>
            <a:r>
              <a:rPr lang="en-US" sz="2000" dirty="0">
                <a:solidFill>
                  <a:srgbClr val="FF0000"/>
                </a:solidFill>
              </a:rPr>
              <a:t>/</a:t>
            </a:r>
            <a:r>
              <a:rPr lang="en-US" sz="2000" dirty="0" err="1">
                <a:solidFill>
                  <a:srgbClr val="FF0000"/>
                </a:solidFill>
              </a:rPr>
              <a:t>tmpl</a:t>
            </a:r>
            <a:r>
              <a:rPr lang="en-US" sz="2000" dirty="0">
                <a:solidFill>
                  <a:srgbClr val="FF0000"/>
                </a:solidFill>
              </a:rPr>
              <a:t>/Movies/</a:t>
            </a:r>
            <a:r>
              <a:rPr lang="en-US" sz="2000" dirty="0" err="1">
                <a:solidFill>
                  <a:srgbClr val="FF0000"/>
                </a:solidFill>
              </a:rPr>
              <a:t>default.php</a:t>
            </a:r>
            <a:r>
              <a:rPr lang="en-US" sz="2000" dirty="0">
                <a:solidFill>
                  <a:srgbClr val="FF0000"/>
                </a:solidFill>
              </a:rPr>
              <a:t> </a:t>
            </a:r>
          </a:p>
        </p:txBody>
      </p:sp>
    </p:spTree>
    <p:extLst>
      <p:ext uri="{BB962C8B-B14F-4D97-AF65-F5344CB8AC3E}">
        <p14:creationId xmlns:p14="http://schemas.microsoft.com/office/powerpoint/2010/main" val="1513825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Dependability Aspects of Distributed Applications</a:t>
            </a:r>
            <a:endParaRPr lang="en-US" dirty="0"/>
          </a:p>
        </p:txBody>
      </p:sp>
      <p:graphicFrame>
        <p:nvGraphicFramePr>
          <p:cNvPr id="4" name="Diagram 3"/>
          <p:cNvGraphicFramePr/>
          <p:nvPr>
            <p:extLst>
              <p:ext uri="{D42A27DB-BD31-4B8C-83A1-F6EECF244321}">
                <p14:modId xmlns:p14="http://schemas.microsoft.com/office/powerpoint/2010/main" val="2239473799"/>
              </p:ext>
            </p:extLst>
          </p:nvPr>
        </p:nvGraphicFramePr>
        <p:xfrm>
          <a:off x="1293205" y="830458"/>
          <a:ext cx="7416800" cy="226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365722" y="2471226"/>
            <a:ext cx="5836016" cy="3561274"/>
            <a:chOff x="2365722" y="2471226"/>
            <a:chExt cx="5836016" cy="3561274"/>
          </a:xfrm>
        </p:grpSpPr>
        <p:grpSp>
          <p:nvGrpSpPr>
            <p:cNvPr id="11" name="Group 10"/>
            <p:cNvGrpSpPr/>
            <p:nvPr/>
          </p:nvGrpSpPr>
          <p:grpSpPr>
            <a:xfrm>
              <a:off x="2365722" y="2471226"/>
              <a:ext cx="4371057" cy="3561274"/>
              <a:chOff x="2365722" y="2471226"/>
              <a:chExt cx="4371057" cy="3561274"/>
            </a:xfrm>
          </p:grpSpPr>
          <p:grpSp>
            <p:nvGrpSpPr>
              <p:cNvPr id="10" name="Group 9"/>
              <p:cNvGrpSpPr/>
              <p:nvPr/>
            </p:nvGrpSpPr>
            <p:grpSpPr>
              <a:xfrm>
                <a:off x="2365722" y="2471226"/>
                <a:ext cx="4259970" cy="3471473"/>
                <a:chOff x="2365722" y="2471226"/>
                <a:chExt cx="4259970" cy="3471473"/>
              </a:xfrm>
            </p:grpSpPr>
            <p:grpSp>
              <p:nvGrpSpPr>
                <p:cNvPr id="53" name="Group 52"/>
                <p:cNvGrpSpPr/>
                <p:nvPr/>
              </p:nvGrpSpPr>
              <p:grpSpPr>
                <a:xfrm>
                  <a:off x="2365722" y="3672862"/>
                  <a:ext cx="1351790" cy="2269837"/>
                  <a:chOff x="708577" y="3658522"/>
                  <a:chExt cx="1351790" cy="2269837"/>
                </a:xfrm>
              </p:grpSpPr>
              <p:sp>
                <p:nvSpPr>
                  <p:cNvPr id="54" name="TextBox 53"/>
                  <p:cNvSpPr txBox="1"/>
                  <p:nvPr/>
                </p:nvSpPr>
                <p:spPr>
                  <a:xfrm>
                    <a:off x="708577" y="4451031"/>
                    <a:ext cx="1351790" cy="1477328"/>
                  </a:xfrm>
                  <a:prstGeom prst="rect">
                    <a:avLst/>
                  </a:prstGeom>
                  <a:noFill/>
                </p:spPr>
                <p:txBody>
                  <a:bodyPr wrap="none" rtlCol="0">
                    <a:spAutoFit/>
                  </a:bodyPr>
                  <a:lstStyle/>
                  <a:p>
                    <a:pPr algn="ctr"/>
                    <a:r>
                      <a:rPr lang="en-US" sz="2000" dirty="0" smtClean="0">
                        <a:solidFill>
                          <a:srgbClr val="CC0000"/>
                        </a:solidFill>
                        <a:latin typeface="+mn-lt"/>
                      </a:rPr>
                      <a:t>Operator</a:t>
                    </a:r>
                    <a:endParaRPr lang="en-US" sz="2000" dirty="0" smtClean="0"/>
                  </a:p>
                  <a:p>
                    <a:pPr algn="ctr"/>
                    <a:r>
                      <a:rPr lang="en-US" sz="2000" dirty="0">
                        <a:solidFill>
                          <a:srgbClr val="CC0000"/>
                        </a:solidFill>
                        <a:latin typeface="+mn-lt"/>
                      </a:rPr>
                      <a:t>Mistakes</a:t>
                    </a:r>
                  </a:p>
                  <a:p>
                    <a:pPr algn="ctr"/>
                    <a:endParaRPr lang="en-US" sz="1800" dirty="0" smtClean="0">
                      <a:solidFill>
                        <a:srgbClr val="0000FF"/>
                      </a:solidFill>
                      <a:latin typeface="+mn-lt"/>
                    </a:endParaRPr>
                  </a:p>
                  <a:p>
                    <a:pPr algn="ctr"/>
                    <a:r>
                      <a:rPr lang="en-US" sz="1800" dirty="0" smtClean="0">
                        <a:solidFill>
                          <a:srgbClr val="0000FF"/>
                        </a:solidFill>
                        <a:latin typeface="+mn-lt"/>
                      </a:rPr>
                      <a:t>ISSRE-2013</a:t>
                    </a:r>
                  </a:p>
                  <a:p>
                    <a:pPr algn="ctr"/>
                    <a:r>
                      <a:rPr lang="en-US" sz="1400" b="1" dirty="0" err="1" smtClean="0">
                        <a:solidFill>
                          <a:srgbClr val="0000FF"/>
                        </a:solidFill>
                        <a:latin typeface="Courier New"/>
                        <a:cs typeface="Courier New"/>
                      </a:rPr>
                      <a:t>ConfGuage</a:t>
                    </a:r>
                    <a:endParaRPr lang="en-US" sz="1400" dirty="0">
                      <a:solidFill>
                        <a:srgbClr val="0000FF"/>
                      </a:solidFill>
                      <a:latin typeface="+mn-lt"/>
                    </a:endParaRPr>
                  </a:p>
                </p:txBody>
              </p:sp>
              <p:cxnSp>
                <p:nvCxnSpPr>
                  <p:cNvPr id="55" name="Elbow Connector 54"/>
                  <p:cNvCxnSpPr/>
                  <p:nvPr/>
                </p:nvCxnSpPr>
                <p:spPr bwMode="auto">
                  <a:xfrm rot="16200000" flipH="1">
                    <a:off x="1098716" y="4036921"/>
                    <a:ext cx="759438" cy="2639"/>
                  </a:xfrm>
                  <a:prstGeom prst="bentConnector3">
                    <a:avLst>
                      <a:gd name="adj1" fmla="val 94594"/>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58" name="Group 57"/>
                <p:cNvGrpSpPr/>
                <p:nvPr/>
              </p:nvGrpSpPr>
              <p:grpSpPr>
                <a:xfrm>
                  <a:off x="3650372" y="2471226"/>
                  <a:ext cx="1494870" cy="3471473"/>
                  <a:chOff x="764037" y="2456352"/>
                  <a:chExt cx="1494870" cy="3471473"/>
                </a:xfrm>
              </p:grpSpPr>
              <p:sp>
                <p:nvSpPr>
                  <p:cNvPr id="59" name="TextBox 58"/>
                  <p:cNvSpPr txBox="1"/>
                  <p:nvPr/>
                </p:nvSpPr>
                <p:spPr>
                  <a:xfrm>
                    <a:off x="764037" y="4450497"/>
                    <a:ext cx="1494870" cy="1477328"/>
                  </a:xfrm>
                  <a:prstGeom prst="rect">
                    <a:avLst/>
                  </a:prstGeom>
                  <a:noFill/>
                </p:spPr>
                <p:txBody>
                  <a:bodyPr wrap="none" rtlCol="0">
                    <a:spAutoFit/>
                  </a:bodyPr>
                  <a:lstStyle/>
                  <a:p>
                    <a:pPr algn="ctr"/>
                    <a:r>
                      <a:rPr lang="en-US" sz="2000" dirty="0" smtClean="0">
                        <a:solidFill>
                          <a:srgbClr val="CC0000"/>
                        </a:solidFill>
                        <a:latin typeface="+mn-lt"/>
                      </a:rPr>
                      <a:t>Performance</a:t>
                    </a:r>
                    <a:endParaRPr lang="en-US" sz="2000" dirty="0" smtClean="0"/>
                  </a:p>
                  <a:p>
                    <a:pPr algn="ctr"/>
                    <a:r>
                      <a:rPr lang="en-US" sz="2000" dirty="0" smtClean="0">
                        <a:solidFill>
                          <a:srgbClr val="CC0000"/>
                        </a:solidFill>
                        <a:latin typeface="+mn-lt"/>
                      </a:rPr>
                      <a:t>Problems</a:t>
                    </a:r>
                  </a:p>
                  <a:p>
                    <a:pPr algn="ctr"/>
                    <a:endParaRPr lang="en-US" sz="1800" b="1" dirty="0">
                      <a:solidFill>
                        <a:srgbClr val="CC0000"/>
                      </a:solidFill>
                      <a:latin typeface="Courier New"/>
                      <a:cs typeface="Courier New"/>
                    </a:endParaRPr>
                  </a:p>
                  <a:p>
                    <a:pPr algn="ctr"/>
                    <a:r>
                      <a:rPr lang="en-US" sz="1800" dirty="0" smtClean="0">
                        <a:solidFill>
                          <a:srgbClr val="0000FF"/>
                        </a:solidFill>
                        <a:latin typeface="+mn-lt"/>
                      </a:rPr>
                      <a:t>ICAC-2014</a:t>
                    </a:r>
                  </a:p>
                  <a:p>
                    <a:pPr algn="ctr"/>
                    <a:r>
                      <a:rPr lang="en-US" sz="1400" b="1" dirty="0">
                        <a:solidFill>
                          <a:srgbClr val="0000FF"/>
                        </a:solidFill>
                        <a:latin typeface="Courier New"/>
                        <a:cs typeface="Courier New"/>
                      </a:rPr>
                      <a:t>Griffin</a:t>
                    </a:r>
                    <a:endParaRPr lang="en-US" sz="1400" dirty="0">
                      <a:solidFill>
                        <a:srgbClr val="0000FF"/>
                      </a:solidFill>
                      <a:latin typeface="+mn-lt"/>
                    </a:endParaRPr>
                  </a:p>
                </p:txBody>
              </p:sp>
              <p:cxnSp>
                <p:nvCxnSpPr>
                  <p:cNvPr id="60" name="Elbow Connector 59"/>
                  <p:cNvCxnSpPr/>
                  <p:nvPr/>
                </p:nvCxnSpPr>
                <p:spPr bwMode="auto">
                  <a:xfrm rot="5400000">
                    <a:off x="485998" y="3440119"/>
                    <a:ext cx="1973778" cy="6243"/>
                  </a:xfrm>
                  <a:prstGeom prst="bentConnector3">
                    <a:avLst>
                      <a:gd name="adj1" fmla="val 97400"/>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62" name="Group 61"/>
                <p:cNvGrpSpPr/>
                <p:nvPr/>
              </p:nvGrpSpPr>
              <p:grpSpPr>
                <a:xfrm>
                  <a:off x="5130822" y="2499370"/>
                  <a:ext cx="1494870" cy="3443329"/>
                  <a:chOff x="573537" y="2456350"/>
                  <a:chExt cx="1494870" cy="3443329"/>
                </a:xfrm>
              </p:grpSpPr>
              <p:sp>
                <p:nvSpPr>
                  <p:cNvPr id="63" name="TextBox 62"/>
                  <p:cNvSpPr txBox="1"/>
                  <p:nvPr/>
                </p:nvSpPr>
                <p:spPr>
                  <a:xfrm>
                    <a:off x="573537" y="4422351"/>
                    <a:ext cx="1494870" cy="1477328"/>
                  </a:xfrm>
                  <a:prstGeom prst="rect">
                    <a:avLst/>
                  </a:prstGeom>
                  <a:noFill/>
                </p:spPr>
                <p:txBody>
                  <a:bodyPr wrap="none" rtlCol="0">
                    <a:spAutoFit/>
                  </a:bodyPr>
                  <a:lstStyle/>
                  <a:p>
                    <a:pPr algn="ctr"/>
                    <a:r>
                      <a:rPr lang="en-US" sz="2000" dirty="0" smtClean="0">
                        <a:solidFill>
                          <a:srgbClr val="CC0000"/>
                        </a:solidFill>
                        <a:latin typeface="+mn-lt"/>
                      </a:rPr>
                      <a:t>Performance</a:t>
                    </a:r>
                    <a:endParaRPr lang="en-US" sz="2000" dirty="0" smtClean="0"/>
                  </a:p>
                  <a:p>
                    <a:pPr algn="ctr"/>
                    <a:r>
                      <a:rPr lang="en-US" sz="2000" dirty="0" smtClean="0">
                        <a:solidFill>
                          <a:srgbClr val="CC0000"/>
                        </a:solidFill>
                        <a:latin typeface="+mn-lt"/>
                      </a:rPr>
                      <a:t>Problems</a:t>
                    </a:r>
                    <a:endParaRPr lang="en-US" sz="2000" dirty="0">
                      <a:solidFill>
                        <a:srgbClr val="CC0000"/>
                      </a:solidFill>
                      <a:latin typeface="+mn-lt"/>
                    </a:endParaRPr>
                  </a:p>
                  <a:p>
                    <a:pPr algn="ctr"/>
                    <a:endParaRPr lang="en-US" sz="1800" dirty="0" smtClean="0">
                      <a:solidFill>
                        <a:srgbClr val="0000FF"/>
                      </a:solidFill>
                      <a:latin typeface="+mn-lt"/>
                    </a:endParaRPr>
                  </a:p>
                  <a:p>
                    <a:pPr algn="ctr"/>
                    <a:r>
                      <a:rPr lang="en-US" sz="1800" dirty="0" smtClean="0">
                        <a:solidFill>
                          <a:srgbClr val="0000FF"/>
                        </a:solidFill>
                        <a:latin typeface="+mn-lt"/>
                      </a:rPr>
                      <a:t>SRDS-2013</a:t>
                    </a:r>
                  </a:p>
                  <a:p>
                    <a:pPr algn="ctr"/>
                    <a:r>
                      <a:rPr lang="en-US" sz="1400" b="1" dirty="0" smtClean="0">
                        <a:solidFill>
                          <a:srgbClr val="0000FF"/>
                        </a:solidFill>
                        <a:latin typeface="Courier New"/>
                        <a:cs typeface="Courier New"/>
                      </a:rPr>
                      <a:t>Orion</a:t>
                    </a:r>
                    <a:endParaRPr lang="en-US" sz="1400" dirty="0">
                      <a:solidFill>
                        <a:srgbClr val="0000FF"/>
                      </a:solidFill>
                      <a:latin typeface="+mn-lt"/>
                    </a:endParaRPr>
                  </a:p>
                </p:txBody>
              </p:sp>
              <p:cxnSp>
                <p:nvCxnSpPr>
                  <p:cNvPr id="64" name="Elbow Connector 63"/>
                  <p:cNvCxnSpPr/>
                  <p:nvPr/>
                </p:nvCxnSpPr>
                <p:spPr bwMode="auto">
                  <a:xfrm rot="5400000">
                    <a:off x="513380" y="3418185"/>
                    <a:ext cx="1924466" cy="796"/>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sp>
            <p:nvSpPr>
              <p:cNvPr id="66" name="Rounded Rectangle 65"/>
              <p:cNvSpPr/>
              <p:nvPr/>
            </p:nvSpPr>
            <p:spPr bwMode="auto">
              <a:xfrm>
                <a:off x="2374440" y="4445000"/>
                <a:ext cx="4362339" cy="15875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69" name="TextBox 68"/>
            <p:cNvSpPr txBox="1"/>
            <p:nvPr/>
          </p:nvSpPr>
          <p:spPr>
            <a:xfrm>
              <a:off x="6805803" y="5425923"/>
              <a:ext cx="1395935" cy="400110"/>
            </a:xfrm>
            <a:prstGeom prst="rect">
              <a:avLst/>
            </a:prstGeom>
            <a:noFill/>
          </p:spPr>
          <p:txBody>
            <a:bodyPr wrap="none" rtlCol="0">
              <a:spAutoFit/>
            </a:bodyPr>
            <a:lstStyle/>
            <a:p>
              <a:r>
                <a:rPr lang="en-US" sz="2000" dirty="0" smtClean="0"/>
                <a:t>Post-Prelim</a:t>
              </a:r>
              <a:endParaRPr lang="en-US" sz="2000" dirty="0"/>
            </a:p>
          </p:txBody>
        </p:sp>
      </p:grpSp>
      <p:grpSp>
        <p:nvGrpSpPr>
          <p:cNvPr id="7" name="Group 6"/>
          <p:cNvGrpSpPr/>
          <p:nvPr/>
        </p:nvGrpSpPr>
        <p:grpSpPr>
          <a:xfrm>
            <a:off x="0" y="2489502"/>
            <a:ext cx="4032802" cy="3542999"/>
            <a:chOff x="0" y="2489502"/>
            <a:chExt cx="4032802" cy="3542999"/>
          </a:xfrm>
        </p:grpSpPr>
        <p:grpSp>
          <p:nvGrpSpPr>
            <p:cNvPr id="6" name="Group 5"/>
            <p:cNvGrpSpPr/>
            <p:nvPr/>
          </p:nvGrpSpPr>
          <p:grpSpPr>
            <a:xfrm>
              <a:off x="828295" y="3658523"/>
              <a:ext cx="1504728" cy="2373978"/>
              <a:chOff x="828295" y="3658523"/>
              <a:chExt cx="1504728" cy="2373978"/>
            </a:xfrm>
          </p:grpSpPr>
          <p:sp>
            <p:nvSpPr>
              <p:cNvPr id="70" name="Rounded Rectangle 69"/>
              <p:cNvSpPr/>
              <p:nvPr/>
            </p:nvSpPr>
            <p:spPr bwMode="auto">
              <a:xfrm>
                <a:off x="828295" y="4483101"/>
                <a:ext cx="1504728" cy="15494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52" name="Group 51"/>
              <p:cNvGrpSpPr/>
              <p:nvPr/>
            </p:nvGrpSpPr>
            <p:grpSpPr>
              <a:xfrm>
                <a:off x="845312" y="3658523"/>
                <a:ext cx="1467068" cy="2085875"/>
                <a:chOff x="555407" y="3658523"/>
                <a:chExt cx="1467068" cy="2085875"/>
              </a:xfrm>
            </p:grpSpPr>
            <p:cxnSp>
              <p:nvCxnSpPr>
                <p:cNvPr id="19" name="Elbow Connector 18"/>
                <p:cNvCxnSpPr/>
                <p:nvPr/>
              </p:nvCxnSpPr>
              <p:spPr bwMode="auto">
                <a:xfrm rot="5400000">
                  <a:off x="1057617" y="4076301"/>
                  <a:ext cx="837278" cy="1721"/>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55407" y="4482514"/>
                  <a:ext cx="1467068" cy="1261884"/>
                </a:xfrm>
                <a:prstGeom prst="rect">
                  <a:avLst/>
                </a:prstGeom>
                <a:noFill/>
              </p:spPr>
              <p:txBody>
                <a:bodyPr wrap="none" rtlCol="0">
                  <a:spAutoFit/>
                </a:bodyPr>
                <a:lstStyle/>
                <a:p>
                  <a:pPr algn="ctr"/>
                  <a:r>
                    <a:rPr lang="en-US" sz="2000" dirty="0">
                      <a:solidFill>
                        <a:srgbClr val="CC0000"/>
                      </a:solidFill>
                      <a:latin typeface="+mn-lt"/>
                    </a:rPr>
                    <a:t>Programmer</a:t>
                  </a:r>
                  <a:r>
                    <a:rPr lang="en-US" sz="2000" dirty="0" smtClean="0"/>
                    <a:t> </a:t>
                  </a:r>
                </a:p>
                <a:p>
                  <a:pPr algn="ctr"/>
                  <a:r>
                    <a:rPr lang="en-US" sz="2000" dirty="0">
                      <a:solidFill>
                        <a:srgbClr val="CC0000"/>
                      </a:solidFill>
                      <a:latin typeface="+mn-lt"/>
                    </a:rPr>
                    <a:t>Mistakes</a:t>
                  </a:r>
                </a:p>
                <a:p>
                  <a:pPr algn="ctr"/>
                  <a:endParaRPr lang="en-US" sz="1800" dirty="0" smtClean="0">
                    <a:solidFill>
                      <a:srgbClr val="0000FF"/>
                    </a:solidFill>
                    <a:latin typeface="+mn-lt"/>
                  </a:endParaRPr>
                </a:p>
                <a:p>
                  <a:pPr algn="ctr"/>
                  <a:r>
                    <a:rPr lang="en-US" sz="1800" dirty="0" smtClean="0">
                      <a:solidFill>
                        <a:srgbClr val="0000FF"/>
                      </a:solidFill>
                      <a:latin typeface="+mn-lt"/>
                    </a:rPr>
                    <a:t>SRDS-2011</a:t>
                  </a:r>
                  <a:endParaRPr lang="en-US" sz="1400" dirty="0">
                    <a:solidFill>
                      <a:srgbClr val="0000FF"/>
                    </a:solidFill>
                    <a:latin typeface="+mn-lt"/>
                  </a:endParaRPr>
                </a:p>
              </p:txBody>
            </p:sp>
          </p:grpSp>
        </p:grpSp>
        <p:grpSp>
          <p:nvGrpSpPr>
            <p:cNvPr id="42" name="Group 41"/>
            <p:cNvGrpSpPr/>
            <p:nvPr/>
          </p:nvGrpSpPr>
          <p:grpSpPr>
            <a:xfrm>
              <a:off x="1518538" y="2489502"/>
              <a:ext cx="2514264" cy="1210438"/>
              <a:chOff x="1228633" y="2489502"/>
              <a:chExt cx="2514264" cy="1210438"/>
            </a:xfrm>
          </p:grpSpPr>
          <p:cxnSp>
            <p:nvCxnSpPr>
              <p:cNvPr id="14" name="Elbow Connector 13"/>
              <p:cNvCxnSpPr/>
              <p:nvPr/>
            </p:nvCxnSpPr>
            <p:spPr bwMode="auto">
              <a:xfrm rot="5400000">
                <a:off x="3136790" y="3093832"/>
                <a:ext cx="1210438" cy="1777"/>
              </a:xfrm>
              <a:prstGeom prst="bentConnector3">
                <a:avLst>
                  <a:gd name="adj1" fmla="val 89920"/>
                </a:avLst>
              </a:prstGeom>
              <a:ln>
                <a:headEnd type="none" w="med" len="med"/>
                <a:tailEnd type="none"/>
              </a:ln>
            </p:spPr>
            <p:style>
              <a:lnRef idx="3">
                <a:schemeClr val="dk1"/>
              </a:lnRef>
              <a:fillRef idx="0">
                <a:schemeClr val="dk1"/>
              </a:fillRef>
              <a:effectRef idx="2">
                <a:schemeClr val="dk1"/>
              </a:effectRef>
              <a:fontRef idx="minor">
                <a:schemeClr val="tx1"/>
              </a:fontRef>
            </p:style>
          </p:cxnSp>
          <p:cxnSp>
            <p:nvCxnSpPr>
              <p:cNvPr id="20" name="Elbow Connector 19"/>
              <p:cNvCxnSpPr/>
              <p:nvPr/>
            </p:nvCxnSpPr>
            <p:spPr bwMode="auto">
              <a:xfrm>
                <a:off x="1228633" y="2498838"/>
                <a:ext cx="2512486" cy="1173488"/>
              </a:xfrm>
              <a:prstGeom prst="bentConnector3">
                <a:avLst>
                  <a:gd name="adj1" fmla="val 0"/>
                </a:avLst>
              </a:prstGeom>
              <a:ln>
                <a:headEnd type="none" w="med" len="med"/>
                <a:tailEnd type="none"/>
              </a:ln>
            </p:spPr>
            <p:style>
              <a:lnRef idx="3">
                <a:schemeClr val="dk1"/>
              </a:lnRef>
              <a:fillRef idx="0">
                <a:schemeClr val="dk1"/>
              </a:fillRef>
              <a:effectRef idx="2">
                <a:schemeClr val="dk1"/>
              </a:effectRef>
              <a:fontRef idx="minor">
                <a:schemeClr val="tx1"/>
              </a:fontRef>
            </p:style>
          </p:cxnSp>
        </p:grpSp>
        <p:sp>
          <p:nvSpPr>
            <p:cNvPr id="71" name="TextBox 70"/>
            <p:cNvSpPr txBox="1"/>
            <p:nvPr/>
          </p:nvSpPr>
          <p:spPr>
            <a:xfrm>
              <a:off x="0" y="5425923"/>
              <a:ext cx="868572" cy="400110"/>
            </a:xfrm>
            <a:prstGeom prst="rect">
              <a:avLst/>
            </a:prstGeom>
            <a:noFill/>
          </p:spPr>
          <p:txBody>
            <a:bodyPr wrap="none" rtlCol="0">
              <a:spAutoFit/>
            </a:bodyPr>
            <a:lstStyle/>
            <a:p>
              <a:r>
                <a:rPr lang="en-US" sz="2000" dirty="0" smtClean="0"/>
                <a:t>Prelim</a:t>
              </a:r>
              <a:endParaRPr lang="en-US" sz="2000" dirty="0"/>
            </a:p>
          </p:txBody>
        </p:sp>
      </p:grpSp>
    </p:spTree>
    <p:extLst>
      <p:ext uri="{BB962C8B-B14F-4D97-AF65-F5344CB8AC3E}">
        <p14:creationId xmlns:p14="http://schemas.microsoft.com/office/powerpoint/2010/main" val="1197047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graphicEl>
                                              <a:dgm id="{B1739DFC-B85D-A548-BFEF-3D93A9D3D268}"/>
                                            </p:graphicEl>
                                          </p:spTgt>
                                        </p:tgtEl>
                                        <p:attrNameLst>
                                          <p:attrName>style.color</p:attrName>
                                        </p:attrNameLst>
                                      </p:cBhvr>
                                      <p:by>
                                        <p:hsl h="7200000" s="0" l="0"/>
                                      </p:by>
                                    </p:animClr>
                                    <p:animClr clrSpc="hsl" dir="cw">
                                      <p:cBhvr>
                                        <p:cTn id="7" dur="500" fill="hold"/>
                                        <p:tgtEl>
                                          <p:spTgt spid="4">
                                            <p:graphicEl>
                                              <a:dgm id="{B1739DFC-B85D-A548-BFEF-3D93A9D3D268}"/>
                                            </p:graphicEl>
                                          </p:spTgt>
                                        </p:tgtEl>
                                        <p:attrNameLst>
                                          <p:attrName>fillcolor</p:attrName>
                                        </p:attrNameLst>
                                      </p:cBhvr>
                                      <p:by>
                                        <p:hsl h="7200000" s="0" l="0"/>
                                      </p:by>
                                    </p:animClr>
                                    <p:animClr clrSpc="hsl" dir="cw">
                                      <p:cBhvr>
                                        <p:cTn id="8" dur="500" fill="hold"/>
                                        <p:tgtEl>
                                          <p:spTgt spid="4">
                                            <p:graphicEl>
                                              <a:dgm id="{B1739DFC-B85D-A548-BFEF-3D93A9D3D268}"/>
                                            </p:graphicEl>
                                          </p:spTgt>
                                        </p:tgtEl>
                                        <p:attrNameLst>
                                          <p:attrName>stroke.color</p:attrName>
                                        </p:attrNameLst>
                                      </p:cBhvr>
                                      <p:by>
                                        <p:hsl h="7200000" s="0" l="0"/>
                                      </p:by>
                                    </p:animClr>
                                    <p:set>
                                      <p:cBhvr>
                                        <p:cTn id="9" dur="500" fill="hold"/>
                                        <p:tgtEl>
                                          <p:spTgt spid="4">
                                            <p:graphicEl>
                                              <a:dgm id="{B1739DFC-B85D-A548-BFEF-3D93A9D3D268}"/>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4">
                                            <p:graphicEl>
                                              <a:dgm id="{BCB1D710-88BC-5A48-89BB-D6ADFAF380D6}"/>
                                            </p:graphicEl>
                                          </p:spTgt>
                                        </p:tgtEl>
                                        <p:attrNameLst>
                                          <p:attrName>style.color</p:attrName>
                                        </p:attrNameLst>
                                      </p:cBhvr>
                                      <p:by>
                                        <p:hsl h="7200000" s="0" l="0"/>
                                      </p:by>
                                    </p:animClr>
                                    <p:animClr clrSpc="hsl" dir="cw">
                                      <p:cBhvr>
                                        <p:cTn id="12" dur="500" fill="hold"/>
                                        <p:tgtEl>
                                          <p:spTgt spid="4">
                                            <p:graphicEl>
                                              <a:dgm id="{BCB1D710-88BC-5A48-89BB-D6ADFAF380D6}"/>
                                            </p:graphicEl>
                                          </p:spTgt>
                                        </p:tgtEl>
                                        <p:attrNameLst>
                                          <p:attrName>fillcolor</p:attrName>
                                        </p:attrNameLst>
                                      </p:cBhvr>
                                      <p:by>
                                        <p:hsl h="7200000" s="0" l="0"/>
                                      </p:by>
                                    </p:animClr>
                                    <p:animClr clrSpc="hsl" dir="cw">
                                      <p:cBhvr>
                                        <p:cTn id="13" dur="500" fill="hold"/>
                                        <p:tgtEl>
                                          <p:spTgt spid="4">
                                            <p:graphicEl>
                                              <a:dgm id="{BCB1D710-88BC-5A48-89BB-D6ADFAF380D6}"/>
                                            </p:graphicEl>
                                          </p:spTgt>
                                        </p:tgtEl>
                                        <p:attrNameLst>
                                          <p:attrName>stroke.color</p:attrName>
                                        </p:attrNameLst>
                                      </p:cBhvr>
                                      <p:by>
                                        <p:hsl h="7200000" s="0" l="0"/>
                                      </p:by>
                                    </p:animClr>
                                    <p:set>
                                      <p:cBhvr>
                                        <p:cTn id="14" dur="500" fill="hold"/>
                                        <p:tgtEl>
                                          <p:spTgt spid="4">
                                            <p:graphicEl>
                                              <a:dgm id="{BCB1D710-88BC-5A48-89BB-D6ADFAF380D6}"/>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4">
                                            <p:graphicEl>
                                              <a:dgm id="{070C245C-F3C4-D14F-B2E6-D24E7EC0BDC9}"/>
                                            </p:graphicEl>
                                          </p:spTgt>
                                        </p:tgtEl>
                                        <p:attrNameLst>
                                          <p:attrName>style.color</p:attrName>
                                        </p:attrNameLst>
                                      </p:cBhvr>
                                      <p:by>
                                        <p:hsl h="7200000" s="0" l="0"/>
                                      </p:by>
                                    </p:animClr>
                                    <p:animClr clrSpc="hsl" dir="cw">
                                      <p:cBhvr>
                                        <p:cTn id="17" dur="500" fill="hold"/>
                                        <p:tgtEl>
                                          <p:spTgt spid="4">
                                            <p:graphicEl>
                                              <a:dgm id="{070C245C-F3C4-D14F-B2E6-D24E7EC0BDC9}"/>
                                            </p:graphicEl>
                                          </p:spTgt>
                                        </p:tgtEl>
                                        <p:attrNameLst>
                                          <p:attrName>fillcolor</p:attrName>
                                        </p:attrNameLst>
                                      </p:cBhvr>
                                      <p:by>
                                        <p:hsl h="7200000" s="0" l="0"/>
                                      </p:by>
                                    </p:animClr>
                                    <p:animClr clrSpc="hsl" dir="cw">
                                      <p:cBhvr>
                                        <p:cTn id="18" dur="500" fill="hold"/>
                                        <p:tgtEl>
                                          <p:spTgt spid="4">
                                            <p:graphicEl>
                                              <a:dgm id="{070C245C-F3C4-D14F-B2E6-D24E7EC0BDC9}"/>
                                            </p:graphicEl>
                                          </p:spTgt>
                                        </p:tgtEl>
                                        <p:attrNameLst>
                                          <p:attrName>stroke.color</p:attrName>
                                        </p:attrNameLst>
                                      </p:cBhvr>
                                      <p:by>
                                        <p:hsl h="7200000" s="0" l="0"/>
                                      </p:by>
                                    </p:animClr>
                                    <p:set>
                                      <p:cBhvr>
                                        <p:cTn id="19" dur="500" fill="hold"/>
                                        <p:tgtEl>
                                          <p:spTgt spid="4">
                                            <p:graphicEl>
                                              <a:dgm id="{070C245C-F3C4-D14F-B2E6-D24E7EC0BDC9}"/>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4">
                                            <p:graphicEl>
                                              <a:dgm id="{ADC3EA3A-6C53-9442-9E87-F8CA3B8A59C0}"/>
                                            </p:graphicEl>
                                          </p:spTgt>
                                        </p:tgtEl>
                                        <p:attrNameLst>
                                          <p:attrName>style.color</p:attrName>
                                        </p:attrNameLst>
                                      </p:cBhvr>
                                      <p:by>
                                        <p:hsl h="7200000" s="0" l="0"/>
                                      </p:by>
                                    </p:animClr>
                                    <p:animClr clrSpc="hsl" dir="cw">
                                      <p:cBhvr>
                                        <p:cTn id="22" dur="500" fill="hold"/>
                                        <p:tgtEl>
                                          <p:spTgt spid="4">
                                            <p:graphicEl>
                                              <a:dgm id="{ADC3EA3A-6C53-9442-9E87-F8CA3B8A59C0}"/>
                                            </p:graphicEl>
                                          </p:spTgt>
                                        </p:tgtEl>
                                        <p:attrNameLst>
                                          <p:attrName>fillcolor</p:attrName>
                                        </p:attrNameLst>
                                      </p:cBhvr>
                                      <p:by>
                                        <p:hsl h="7200000" s="0" l="0"/>
                                      </p:by>
                                    </p:animClr>
                                    <p:animClr clrSpc="hsl" dir="cw">
                                      <p:cBhvr>
                                        <p:cTn id="23" dur="500" fill="hold"/>
                                        <p:tgtEl>
                                          <p:spTgt spid="4">
                                            <p:graphicEl>
                                              <a:dgm id="{ADC3EA3A-6C53-9442-9E87-F8CA3B8A59C0}"/>
                                            </p:graphicEl>
                                          </p:spTgt>
                                        </p:tgtEl>
                                        <p:attrNameLst>
                                          <p:attrName>stroke.color</p:attrName>
                                        </p:attrNameLst>
                                      </p:cBhvr>
                                      <p:by>
                                        <p:hsl h="7200000" s="0" l="0"/>
                                      </p:by>
                                    </p:animClr>
                                    <p:set>
                                      <p:cBhvr>
                                        <p:cTn id="24" dur="500" fill="hold"/>
                                        <p:tgtEl>
                                          <p:spTgt spid="4">
                                            <p:graphicEl>
                                              <a:dgm id="{ADC3EA3A-6C53-9442-9E87-F8CA3B8A59C0}"/>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4">
                                            <p:graphicEl>
                                              <a:dgm id="{1264884A-FD77-354F-8302-E93AD9CE5698}"/>
                                            </p:graphicEl>
                                          </p:spTgt>
                                        </p:tgtEl>
                                        <p:attrNameLst>
                                          <p:attrName>style.color</p:attrName>
                                        </p:attrNameLst>
                                      </p:cBhvr>
                                      <p:by>
                                        <p:hsl h="7200000" s="0" l="0"/>
                                      </p:by>
                                    </p:animClr>
                                    <p:animClr clrSpc="hsl" dir="cw">
                                      <p:cBhvr>
                                        <p:cTn id="27" dur="500" fill="hold"/>
                                        <p:tgtEl>
                                          <p:spTgt spid="4">
                                            <p:graphicEl>
                                              <a:dgm id="{1264884A-FD77-354F-8302-E93AD9CE5698}"/>
                                            </p:graphicEl>
                                          </p:spTgt>
                                        </p:tgtEl>
                                        <p:attrNameLst>
                                          <p:attrName>fillcolor</p:attrName>
                                        </p:attrNameLst>
                                      </p:cBhvr>
                                      <p:by>
                                        <p:hsl h="7200000" s="0" l="0"/>
                                      </p:by>
                                    </p:animClr>
                                    <p:animClr clrSpc="hsl" dir="cw">
                                      <p:cBhvr>
                                        <p:cTn id="28" dur="500" fill="hold"/>
                                        <p:tgtEl>
                                          <p:spTgt spid="4">
                                            <p:graphicEl>
                                              <a:dgm id="{1264884A-FD77-354F-8302-E93AD9CE5698}"/>
                                            </p:graphicEl>
                                          </p:spTgt>
                                        </p:tgtEl>
                                        <p:attrNameLst>
                                          <p:attrName>stroke.color</p:attrName>
                                        </p:attrNameLst>
                                      </p:cBhvr>
                                      <p:by>
                                        <p:hsl h="7200000" s="0" l="0"/>
                                      </p:by>
                                    </p:animClr>
                                    <p:set>
                                      <p:cBhvr>
                                        <p:cTn id="29" dur="500" fill="hold"/>
                                        <p:tgtEl>
                                          <p:spTgt spid="4">
                                            <p:graphicEl>
                                              <a:dgm id="{1264884A-FD77-354F-8302-E93AD9CE5698}"/>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4">
                                            <p:graphicEl>
                                              <a:dgm id="{51782B59-F7C5-F244-994D-C6EB01DD7D26}"/>
                                            </p:graphicEl>
                                          </p:spTgt>
                                        </p:tgtEl>
                                        <p:attrNameLst>
                                          <p:attrName>style.color</p:attrName>
                                        </p:attrNameLst>
                                      </p:cBhvr>
                                      <p:by>
                                        <p:hsl h="7200000" s="0" l="0"/>
                                      </p:by>
                                    </p:animClr>
                                    <p:animClr clrSpc="hsl" dir="cw">
                                      <p:cBhvr>
                                        <p:cTn id="32" dur="500" fill="hold"/>
                                        <p:tgtEl>
                                          <p:spTgt spid="4">
                                            <p:graphicEl>
                                              <a:dgm id="{51782B59-F7C5-F244-994D-C6EB01DD7D26}"/>
                                            </p:graphicEl>
                                          </p:spTgt>
                                        </p:tgtEl>
                                        <p:attrNameLst>
                                          <p:attrName>fillcolor</p:attrName>
                                        </p:attrNameLst>
                                      </p:cBhvr>
                                      <p:by>
                                        <p:hsl h="7200000" s="0" l="0"/>
                                      </p:by>
                                    </p:animClr>
                                    <p:animClr clrSpc="hsl" dir="cw">
                                      <p:cBhvr>
                                        <p:cTn id="33" dur="500" fill="hold"/>
                                        <p:tgtEl>
                                          <p:spTgt spid="4">
                                            <p:graphicEl>
                                              <a:dgm id="{51782B59-F7C5-F244-994D-C6EB01DD7D26}"/>
                                            </p:graphicEl>
                                          </p:spTgt>
                                        </p:tgtEl>
                                        <p:attrNameLst>
                                          <p:attrName>stroke.color</p:attrName>
                                        </p:attrNameLst>
                                      </p:cBhvr>
                                      <p:by>
                                        <p:hsl h="7200000" s="0" l="0"/>
                                      </p:by>
                                    </p:animClr>
                                    <p:set>
                                      <p:cBhvr>
                                        <p:cTn id="34" dur="500" fill="hold"/>
                                        <p:tgtEl>
                                          <p:spTgt spid="4">
                                            <p:graphicEl>
                                              <a:dgm id="{51782B59-F7C5-F244-994D-C6EB01DD7D26}"/>
                                            </p:graphic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GRIFFIN’S Summary</a:t>
            </a:r>
            <a:endParaRPr lang="en-US" dirty="0"/>
          </a:p>
        </p:txBody>
      </p:sp>
      <p:sp>
        <p:nvSpPr>
          <p:cNvPr id="3" name="Content Placeholder 2"/>
          <p:cNvSpPr>
            <a:spLocks noGrp="1"/>
          </p:cNvSpPr>
          <p:nvPr>
            <p:ph idx="1"/>
          </p:nvPr>
        </p:nvSpPr>
        <p:spPr/>
        <p:txBody>
          <a:bodyPr/>
          <a:lstStyle/>
          <a:p>
            <a:r>
              <a:rPr lang="en-US" dirty="0" smtClean="0"/>
              <a:t>General solution for duplicate detection using autocorrelation</a:t>
            </a:r>
          </a:p>
          <a:p>
            <a:pPr lvl="1"/>
            <a:r>
              <a:rPr lang="en-US" dirty="0" smtClean="0"/>
              <a:t>Trace function calls and returns</a:t>
            </a:r>
          </a:p>
          <a:p>
            <a:pPr lvl="1"/>
            <a:r>
              <a:rPr lang="en-US" dirty="0" smtClean="0"/>
              <a:t>Extract function call-depth signal</a:t>
            </a:r>
          </a:p>
          <a:p>
            <a:pPr lvl="1"/>
            <a:r>
              <a:rPr lang="en-US" dirty="0" smtClean="0"/>
              <a:t>Autocorrelation-based detection using only one threshold (0.4)</a:t>
            </a:r>
          </a:p>
          <a:p>
            <a:r>
              <a:rPr lang="en-US" dirty="0" smtClean="0"/>
              <a:t>Zero-false positives with </a:t>
            </a:r>
            <a:r>
              <a:rPr lang="en-US" dirty="0"/>
              <a:t>78% accuracy</a:t>
            </a:r>
          </a:p>
          <a:p>
            <a:r>
              <a:rPr lang="en-US" dirty="0" smtClean="0"/>
              <a:t>Low-overhead of tracing and detection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278027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lvl="0"/>
            <a:r>
              <a:rPr lang="en-US" dirty="0" smtClean="0"/>
              <a:t>Diagnosis </a:t>
            </a:r>
            <a:r>
              <a:rPr lang="en-US" dirty="0"/>
              <a:t>of Performance Problems using </a:t>
            </a:r>
            <a:r>
              <a:rPr lang="en-US" dirty="0" smtClean="0"/>
              <a:t>Metrics</a:t>
            </a:r>
            <a:endParaRPr lang="en-US" dirty="0"/>
          </a:p>
        </p:txBody>
      </p:sp>
      <p:sp>
        <p:nvSpPr>
          <p:cNvPr id="4" name="Subtitle 3"/>
          <p:cNvSpPr>
            <a:spLocks noGrp="1"/>
          </p:cNvSpPr>
          <p:nvPr>
            <p:ph type="subTitle" idx="1"/>
          </p:nvPr>
        </p:nvSpPr>
        <p:spPr/>
        <p:txBody>
          <a:bodyPr/>
          <a:lstStyle/>
          <a:p>
            <a:r>
              <a:rPr lang="en-US" dirty="0" smtClean="0"/>
              <a:t>Orion</a:t>
            </a:r>
            <a:endParaRPr lang="en-US" dirty="0"/>
          </a:p>
        </p:txBody>
      </p:sp>
      <p:pic>
        <p:nvPicPr>
          <p:cNvPr id="2" name="Picture 1" descr="orion-lo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0" y="3416300"/>
            <a:ext cx="1632221" cy="2893694"/>
          </a:xfrm>
          <a:prstGeom prst="rect">
            <a:avLst/>
          </a:prstGeom>
        </p:spPr>
      </p:pic>
    </p:spTree>
    <p:extLst>
      <p:ext uri="{BB962C8B-B14F-4D97-AF65-F5344CB8AC3E}">
        <p14:creationId xmlns:p14="http://schemas.microsoft.com/office/powerpoint/2010/main" val="2151218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	</a:t>
            </a:r>
            <a:endParaRPr lang="en-US" dirty="0"/>
          </a:p>
        </p:txBody>
      </p:sp>
      <p:sp>
        <p:nvSpPr>
          <p:cNvPr id="3" name="Content Placeholder 2"/>
          <p:cNvSpPr>
            <a:spLocks noGrp="1"/>
          </p:cNvSpPr>
          <p:nvPr>
            <p:ph idx="1"/>
          </p:nvPr>
        </p:nvSpPr>
        <p:spPr/>
        <p:txBody>
          <a:bodyPr/>
          <a:lstStyle/>
          <a:p>
            <a:r>
              <a:rPr lang="en-US" dirty="0" smtClean="0"/>
              <a:t>How to automatically localize problems </a:t>
            </a:r>
            <a:r>
              <a:rPr lang="en-US" dirty="0"/>
              <a:t>?</a:t>
            </a:r>
            <a:endParaRPr lang="en-US" dirty="0" smtClean="0"/>
          </a:p>
          <a:p>
            <a:pPr lvl="1"/>
            <a:r>
              <a:rPr lang="en-US" dirty="0" smtClean="0"/>
              <a:t>Problem Types</a:t>
            </a:r>
          </a:p>
          <a:p>
            <a:pPr lvl="2"/>
            <a:r>
              <a:rPr lang="en-US" dirty="0" smtClean="0"/>
              <a:t>Performance problems</a:t>
            </a:r>
          </a:p>
          <a:p>
            <a:pPr lvl="2"/>
            <a:r>
              <a:rPr lang="en-US" dirty="0"/>
              <a:t>Software-</a:t>
            </a:r>
            <a:r>
              <a:rPr lang="en-US" dirty="0" smtClean="0"/>
              <a:t>bugs</a:t>
            </a:r>
          </a:p>
          <a:p>
            <a:pPr lvl="1"/>
            <a:r>
              <a:rPr lang="en-US" dirty="0" smtClean="0"/>
              <a:t>Non-intrusive monitoring</a:t>
            </a:r>
          </a:p>
          <a:p>
            <a:pPr lvl="1"/>
            <a:r>
              <a:rPr lang="en-US" dirty="0" smtClean="0"/>
              <a:t>Scalability</a:t>
            </a:r>
          </a:p>
          <a:p>
            <a:pPr lvl="1"/>
            <a:endParaRPr lang="en-US" dirty="0" smtClean="0"/>
          </a:p>
          <a:p>
            <a:pPr lvl="1"/>
            <a:endParaRPr lang="en-US" dirty="0" smtClean="0"/>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35589132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balance-sc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670" y="3961892"/>
            <a:ext cx="3035824" cy="1963166"/>
          </a:xfrm>
          <a:prstGeom prst="rect">
            <a:avLst/>
          </a:prstGeom>
        </p:spPr>
      </p:pic>
      <p:grpSp>
        <p:nvGrpSpPr>
          <p:cNvPr id="66" name="Group 65"/>
          <p:cNvGrpSpPr/>
          <p:nvPr/>
        </p:nvGrpSpPr>
        <p:grpSpPr>
          <a:xfrm>
            <a:off x="4918202" y="1073150"/>
            <a:ext cx="3625723" cy="5120640"/>
            <a:chOff x="5140452" y="1073150"/>
            <a:chExt cx="3625723" cy="5120640"/>
          </a:xfrm>
        </p:grpSpPr>
        <p:grpSp>
          <p:nvGrpSpPr>
            <p:cNvPr id="58" name="Group 57"/>
            <p:cNvGrpSpPr/>
            <p:nvPr/>
          </p:nvGrpSpPr>
          <p:grpSpPr>
            <a:xfrm>
              <a:off x="5140452" y="1073150"/>
              <a:ext cx="3625723" cy="5120640"/>
              <a:chOff x="5140452" y="1073150"/>
              <a:chExt cx="3625723" cy="5120640"/>
            </a:xfrm>
          </p:grpSpPr>
          <p:grpSp>
            <p:nvGrpSpPr>
              <p:cNvPr id="30" name="Group 29"/>
              <p:cNvGrpSpPr/>
              <p:nvPr/>
            </p:nvGrpSpPr>
            <p:grpSpPr>
              <a:xfrm>
                <a:off x="6205855" y="1073150"/>
                <a:ext cx="2560320" cy="5120640"/>
                <a:chOff x="361442" y="1073150"/>
                <a:chExt cx="2560320" cy="5120640"/>
              </a:xfrm>
            </p:grpSpPr>
            <p:pic>
              <p:nvPicPr>
                <p:cNvPr id="31" name="Picture 30" descr="human_bod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42" y="1073150"/>
                  <a:ext cx="2560320" cy="5120640"/>
                </a:xfrm>
                <a:prstGeom prst="rect">
                  <a:avLst/>
                </a:prstGeom>
              </p:spPr>
            </p:pic>
            <p:grpSp>
              <p:nvGrpSpPr>
                <p:cNvPr id="32" name="Group 31"/>
                <p:cNvGrpSpPr/>
                <p:nvPr/>
              </p:nvGrpSpPr>
              <p:grpSpPr>
                <a:xfrm>
                  <a:off x="1317625" y="1206499"/>
                  <a:ext cx="701801" cy="2206624"/>
                  <a:chOff x="1317625" y="1206499"/>
                  <a:chExt cx="701801" cy="2206624"/>
                </a:xfrm>
              </p:grpSpPr>
              <p:pic>
                <p:nvPicPr>
                  <p:cNvPr id="33" name="Picture 32" descr="kidney.jpg"/>
                  <p:cNvPicPr>
                    <a:picLocks noChangeAspect="1"/>
                  </p:cNvPicPr>
                  <p:nvPr/>
                </p:nvPicPr>
                <p:blipFill rotWithShape="1">
                  <a:blip r:embed="rId5">
                    <a:extLst>
                      <a:ext uri="{28A0092B-C50C-407E-A947-70E740481C1C}">
                        <a14:useLocalDpi xmlns:a14="http://schemas.microsoft.com/office/drawing/2010/main" val="0"/>
                      </a:ext>
                    </a:extLst>
                  </a:blip>
                  <a:srcRect l="12227" t="22131" r="13665" b="29089"/>
                  <a:stretch/>
                </p:blipFill>
                <p:spPr>
                  <a:xfrm>
                    <a:off x="1317625" y="2982526"/>
                    <a:ext cx="654176" cy="430597"/>
                  </a:xfrm>
                  <a:prstGeom prst="rect">
                    <a:avLst/>
                  </a:prstGeom>
                </p:spPr>
              </p:pic>
              <p:pic>
                <p:nvPicPr>
                  <p:cNvPr id="34" name="Picture 33" descr="heart.jpg"/>
                  <p:cNvPicPr>
                    <a:picLocks noChangeAspect="1"/>
                  </p:cNvPicPr>
                  <p:nvPr/>
                </p:nvPicPr>
                <p:blipFill rotWithShape="1">
                  <a:blip r:embed="rId6">
                    <a:extLst>
                      <a:ext uri="{28A0092B-C50C-407E-A947-70E740481C1C}">
                        <a14:useLocalDpi xmlns:a14="http://schemas.microsoft.com/office/drawing/2010/main" val="0"/>
                      </a:ext>
                    </a:extLst>
                  </a:blip>
                  <a:srcRect l="7916" t="2154" r="9275" b="4731"/>
                  <a:stretch/>
                </p:blipFill>
                <p:spPr>
                  <a:xfrm>
                    <a:off x="1679981" y="2127249"/>
                    <a:ext cx="339445" cy="498475"/>
                  </a:xfrm>
                  <a:prstGeom prst="rect">
                    <a:avLst/>
                  </a:prstGeom>
                </p:spPr>
              </p:pic>
              <p:pic>
                <p:nvPicPr>
                  <p:cNvPr id="35" name="Picture 34" descr="brain.png"/>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1475492" y="1206499"/>
                    <a:ext cx="312100" cy="274320"/>
                  </a:xfrm>
                  <a:prstGeom prst="rect">
                    <a:avLst/>
                  </a:prstGeom>
                </p:spPr>
              </p:pic>
            </p:grpSp>
          </p:grpSp>
          <p:sp>
            <p:nvSpPr>
              <p:cNvPr id="56" name="TextBox 55"/>
              <p:cNvSpPr txBox="1"/>
              <p:nvPr/>
            </p:nvSpPr>
            <p:spPr>
              <a:xfrm>
                <a:off x="5140452" y="5465763"/>
                <a:ext cx="1760167" cy="523220"/>
              </a:xfrm>
              <a:prstGeom prst="rect">
                <a:avLst/>
              </a:prstGeom>
              <a:noFill/>
            </p:spPr>
            <p:txBody>
              <a:bodyPr wrap="none" rtlCol="0">
                <a:spAutoFit/>
              </a:bodyPr>
              <a:lstStyle/>
              <a:p>
                <a:r>
                  <a:rPr lang="en-US" sz="2800" dirty="0" err="1" smtClean="0">
                    <a:solidFill>
                      <a:srgbClr val="660066"/>
                    </a:solidFill>
                  </a:rPr>
                  <a:t>UnHealthy</a:t>
                </a:r>
                <a:endParaRPr lang="en-US" sz="2800" dirty="0">
                  <a:solidFill>
                    <a:srgbClr val="660066"/>
                  </a:solidFill>
                </a:endParaRPr>
              </a:p>
            </p:txBody>
          </p:sp>
        </p:grpSp>
        <p:grpSp>
          <p:nvGrpSpPr>
            <p:cNvPr id="63" name="Group 62"/>
            <p:cNvGrpSpPr/>
            <p:nvPr/>
          </p:nvGrpSpPr>
          <p:grpSpPr>
            <a:xfrm>
              <a:off x="5291455" y="2983484"/>
              <a:ext cx="914400" cy="2013966"/>
              <a:chOff x="2860675" y="2983484"/>
              <a:chExt cx="914400" cy="2013966"/>
            </a:xfrm>
          </p:grpSpPr>
          <p:sp>
            <p:nvSpPr>
              <p:cNvPr id="65" name="Down Arrow 64"/>
              <p:cNvSpPr/>
              <p:nvPr/>
            </p:nvSpPr>
            <p:spPr>
              <a:xfrm>
                <a:off x="3069082" y="2983484"/>
                <a:ext cx="484632" cy="978408"/>
              </a:xfrm>
              <a:prstGeom prst="downArrow">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Smiley Face 63"/>
              <p:cNvSpPr/>
              <p:nvPr/>
            </p:nvSpPr>
            <p:spPr>
              <a:xfrm>
                <a:off x="2860675" y="4083050"/>
                <a:ext cx="914400" cy="914400"/>
              </a:xfrm>
              <a:prstGeom prst="smileyFace">
                <a:avLst>
                  <a:gd name="adj" fmla="val -4653"/>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164592" y="1287122"/>
              <a:ext cx="2359802" cy="1910703"/>
              <a:chOff x="5164592" y="1287122"/>
              <a:chExt cx="2359802" cy="1910703"/>
            </a:xfrm>
          </p:grpSpPr>
          <p:grpSp>
            <p:nvGrpSpPr>
              <p:cNvPr id="37" name="Group 36"/>
              <p:cNvGrpSpPr/>
              <p:nvPr/>
            </p:nvGrpSpPr>
            <p:grpSpPr>
              <a:xfrm>
                <a:off x="5164592" y="1287122"/>
                <a:ext cx="1401309" cy="1692275"/>
                <a:chOff x="1600200" y="3225800"/>
                <a:chExt cx="2133600" cy="2133600"/>
              </a:xfrm>
            </p:grpSpPr>
            <p:pic>
              <p:nvPicPr>
                <p:cNvPr id="41" name="Picture 40" descr="metric_1.png"/>
                <p:cNvPicPr>
                  <a:picLocks noChangeAspect="1"/>
                </p:cNvPicPr>
                <p:nvPr/>
              </p:nvPicPr>
              <p:blipFill>
                <a:blip r:embed="rId9"/>
                <a:stretch>
                  <a:fillRect/>
                </a:stretch>
              </p:blipFill>
              <p:spPr>
                <a:xfrm>
                  <a:off x="1600201" y="3225800"/>
                  <a:ext cx="2128250" cy="641261"/>
                </a:xfrm>
                <a:prstGeom prst="rect">
                  <a:avLst/>
                </a:prstGeom>
                <a:ln>
                  <a:solidFill>
                    <a:schemeClr val="tx1"/>
                  </a:solidFill>
                </a:ln>
              </p:spPr>
            </p:pic>
            <p:pic>
              <p:nvPicPr>
                <p:cNvPr id="42" name="Picture 41" descr="metric_2.png"/>
                <p:cNvPicPr>
                  <a:picLocks noChangeAspect="1"/>
                </p:cNvPicPr>
                <p:nvPr/>
              </p:nvPicPr>
              <p:blipFill>
                <a:blip r:embed="rId10"/>
                <a:stretch>
                  <a:fillRect/>
                </a:stretch>
              </p:blipFill>
              <p:spPr>
                <a:xfrm>
                  <a:off x="1600200" y="3987800"/>
                  <a:ext cx="2133600" cy="612606"/>
                </a:xfrm>
                <a:prstGeom prst="rect">
                  <a:avLst/>
                </a:prstGeom>
                <a:ln>
                  <a:solidFill>
                    <a:schemeClr val="tx1"/>
                  </a:solidFill>
                </a:ln>
              </p:spPr>
            </p:pic>
            <p:pic>
              <p:nvPicPr>
                <p:cNvPr id="43" name="Picture 42" descr="metric_1.png"/>
                <p:cNvPicPr>
                  <a:picLocks noChangeAspect="1"/>
                </p:cNvPicPr>
                <p:nvPr/>
              </p:nvPicPr>
              <p:blipFill>
                <a:blip r:embed="rId9"/>
                <a:stretch>
                  <a:fillRect/>
                </a:stretch>
              </p:blipFill>
              <p:spPr>
                <a:xfrm>
                  <a:off x="1600201" y="4718139"/>
                  <a:ext cx="2128250" cy="641261"/>
                </a:xfrm>
                <a:prstGeom prst="rect">
                  <a:avLst/>
                </a:prstGeom>
                <a:ln>
                  <a:solidFill>
                    <a:schemeClr val="tx1"/>
                  </a:solidFill>
                </a:ln>
              </p:spPr>
            </p:pic>
          </p:grpSp>
          <p:cxnSp>
            <p:nvCxnSpPr>
              <p:cNvPr id="44" name="Straight Arrow Connector 43"/>
              <p:cNvCxnSpPr>
                <a:stCxn id="35" idx="1"/>
                <a:endCxn id="41" idx="3"/>
              </p:cNvCxnSpPr>
              <p:nvPr/>
            </p:nvCxnSpPr>
            <p:spPr>
              <a:xfrm flipH="1">
                <a:off x="6562388" y="1343659"/>
                <a:ext cx="757517" cy="197773"/>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4" idx="1"/>
                <a:endCxn id="42" idx="3"/>
              </p:cNvCxnSpPr>
              <p:nvPr/>
            </p:nvCxnSpPr>
            <p:spPr>
              <a:xfrm flipH="1" flipV="1">
                <a:off x="6565901" y="2134452"/>
                <a:ext cx="958493" cy="24203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3" idx="1"/>
                <a:endCxn id="43" idx="3"/>
              </p:cNvCxnSpPr>
              <p:nvPr/>
            </p:nvCxnSpPr>
            <p:spPr>
              <a:xfrm flipH="1" flipV="1">
                <a:off x="6562388" y="2725088"/>
                <a:ext cx="599650" cy="472737"/>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p:nvGrpSpPr>
        <p:grpSpPr>
          <a:xfrm>
            <a:off x="361442" y="1073150"/>
            <a:ext cx="3082290" cy="5120640"/>
            <a:chOff x="361442" y="1073150"/>
            <a:chExt cx="3082290" cy="5120640"/>
          </a:xfrm>
        </p:grpSpPr>
        <p:grpSp>
          <p:nvGrpSpPr>
            <p:cNvPr id="11" name="Group 10"/>
            <p:cNvGrpSpPr/>
            <p:nvPr/>
          </p:nvGrpSpPr>
          <p:grpSpPr>
            <a:xfrm>
              <a:off x="361442" y="1073150"/>
              <a:ext cx="2560320" cy="5120640"/>
              <a:chOff x="361442" y="1073150"/>
              <a:chExt cx="2560320" cy="5120640"/>
            </a:xfrm>
          </p:grpSpPr>
          <p:pic>
            <p:nvPicPr>
              <p:cNvPr id="5" name="Picture 4" descr="human_bod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42" y="1073150"/>
                <a:ext cx="2560320" cy="5120640"/>
              </a:xfrm>
              <a:prstGeom prst="rect">
                <a:avLst/>
              </a:prstGeom>
            </p:spPr>
          </p:pic>
          <p:grpSp>
            <p:nvGrpSpPr>
              <p:cNvPr id="10" name="Group 9"/>
              <p:cNvGrpSpPr/>
              <p:nvPr/>
            </p:nvGrpSpPr>
            <p:grpSpPr>
              <a:xfrm>
                <a:off x="1317625" y="1206499"/>
                <a:ext cx="701801" cy="2206624"/>
                <a:chOff x="1317625" y="1206499"/>
                <a:chExt cx="701801" cy="2206624"/>
              </a:xfrm>
            </p:grpSpPr>
            <p:pic>
              <p:nvPicPr>
                <p:cNvPr id="6" name="Picture 5" descr="kidney.jpg"/>
                <p:cNvPicPr>
                  <a:picLocks noChangeAspect="1"/>
                </p:cNvPicPr>
                <p:nvPr/>
              </p:nvPicPr>
              <p:blipFill rotWithShape="1">
                <a:blip r:embed="rId5">
                  <a:extLst>
                    <a:ext uri="{28A0092B-C50C-407E-A947-70E740481C1C}">
                      <a14:useLocalDpi xmlns:a14="http://schemas.microsoft.com/office/drawing/2010/main" val="0"/>
                    </a:ext>
                  </a:extLst>
                </a:blip>
                <a:srcRect l="12227" t="22131" r="13665" b="29089"/>
                <a:stretch/>
              </p:blipFill>
              <p:spPr>
                <a:xfrm>
                  <a:off x="1317625" y="2982526"/>
                  <a:ext cx="654176" cy="430597"/>
                </a:xfrm>
                <a:prstGeom prst="rect">
                  <a:avLst/>
                </a:prstGeom>
              </p:spPr>
            </p:pic>
            <p:pic>
              <p:nvPicPr>
                <p:cNvPr id="7" name="Picture 6" descr="heart.jpg"/>
                <p:cNvPicPr>
                  <a:picLocks noChangeAspect="1"/>
                </p:cNvPicPr>
                <p:nvPr/>
              </p:nvPicPr>
              <p:blipFill rotWithShape="1">
                <a:blip r:embed="rId6">
                  <a:extLst>
                    <a:ext uri="{28A0092B-C50C-407E-A947-70E740481C1C}">
                      <a14:useLocalDpi xmlns:a14="http://schemas.microsoft.com/office/drawing/2010/main" val="0"/>
                    </a:ext>
                  </a:extLst>
                </a:blip>
                <a:srcRect l="7916" t="2154" r="9275" b="4731"/>
                <a:stretch/>
              </p:blipFill>
              <p:spPr>
                <a:xfrm>
                  <a:off x="1679981" y="2127249"/>
                  <a:ext cx="339445" cy="498475"/>
                </a:xfrm>
                <a:prstGeom prst="rect">
                  <a:avLst/>
                </a:prstGeom>
              </p:spPr>
            </p:pic>
            <p:pic>
              <p:nvPicPr>
                <p:cNvPr id="8" name="Picture 7" descr="brain.png"/>
                <p:cNvPicPr>
                  <a:picLocks noChangeAspect="1"/>
                </p:cNvPicPr>
                <p:nvPr/>
              </p:nvPicPr>
              <p:blipFill>
                <a:blip r:embed="rId7">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1475492" y="1206499"/>
                  <a:ext cx="312100" cy="274320"/>
                </a:xfrm>
                <a:prstGeom prst="rect">
                  <a:avLst/>
                </a:prstGeom>
              </p:spPr>
            </p:pic>
          </p:grpSp>
        </p:grpSp>
        <p:sp>
          <p:nvSpPr>
            <p:cNvPr id="55" name="TextBox 54"/>
            <p:cNvSpPr txBox="1"/>
            <p:nvPr/>
          </p:nvSpPr>
          <p:spPr>
            <a:xfrm>
              <a:off x="2130552" y="5465763"/>
              <a:ext cx="1313180" cy="523220"/>
            </a:xfrm>
            <a:prstGeom prst="rect">
              <a:avLst/>
            </a:prstGeom>
            <a:noFill/>
          </p:spPr>
          <p:txBody>
            <a:bodyPr wrap="none" rtlCol="0">
              <a:spAutoFit/>
            </a:bodyPr>
            <a:lstStyle/>
            <a:p>
              <a:r>
                <a:rPr lang="en-US" sz="2800" dirty="0" smtClean="0">
                  <a:solidFill>
                    <a:srgbClr val="660066"/>
                  </a:solidFill>
                </a:rPr>
                <a:t>Healthy</a:t>
              </a:r>
              <a:endParaRPr lang="en-US" sz="2800" dirty="0">
                <a:solidFill>
                  <a:srgbClr val="660066"/>
                </a:solidFill>
              </a:endParaRPr>
            </a:p>
          </p:txBody>
        </p:sp>
      </p:grpSp>
      <p:sp>
        <p:nvSpPr>
          <p:cNvPr id="2" name="Title 1"/>
          <p:cNvSpPr>
            <a:spLocks noGrp="1"/>
          </p:cNvSpPr>
          <p:nvPr>
            <p:ph type="title"/>
          </p:nvPr>
        </p:nvSpPr>
        <p:spPr/>
        <p:txBody>
          <a:bodyPr/>
          <a:lstStyle/>
          <a:p>
            <a:r>
              <a:rPr lang="en-US" dirty="0" smtClean="0"/>
              <a:t>High-level Diagnosis Approach</a:t>
            </a:r>
            <a:endParaRPr lang="en-US" dirty="0"/>
          </a:p>
        </p:txBody>
      </p:sp>
      <p:grpSp>
        <p:nvGrpSpPr>
          <p:cNvPr id="29" name="Group 28"/>
          <p:cNvGrpSpPr/>
          <p:nvPr/>
        </p:nvGrpSpPr>
        <p:grpSpPr>
          <a:xfrm>
            <a:off x="1787593" y="1281111"/>
            <a:ext cx="2212908" cy="1916714"/>
            <a:chOff x="1787592" y="1281111"/>
            <a:chExt cx="2531805" cy="1916714"/>
          </a:xfrm>
        </p:grpSpPr>
        <p:grpSp>
          <p:nvGrpSpPr>
            <p:cNvPr id="15" name="Group 14"/>
            <p:cNvGrpSpPr/>
            <p:nvPr/>
          </p:nvGrpSpPr>
          <p:grpSpPr>
            <a:xfrm>
              <a:off x="2716149" y="1281111"/>
              <a:ext cx="1603248" cy="1692275"/>
              <a:chOff x="1600200" y="3225800"/>
              <a:chExt cx="2133600" cy="2133600"/>
            </a:xfrm>
          </p:grpSpPr>
          <p:pic>
            <p:nvPicPr>
              <p:cNvPr id="12" name="Picture 11" descr="metric_1.png"/>
              <p:cNvPicPr>
                <a:picLocks noChangeAspect="1"/>
              </p:cNvPicPr>
              <p:nvPr/>
            </p:nvPicPr>
            <p:blipFill>
              <a:blip r:embed="rId9"/>
              <a:stretch>
                <a:fillRect/>
              </a:stretch>
            </p:blipFill>
            <p:spPr>
              <a:xfrm>
                <a:off x="1600201" y="3225800"/>
                <a:ext cx="2128250" cy="641261"/>
              </a:xfrm>
              <a:prstGeom prst="rect">
                <a:avLst/>
              </a:prstGeom>
              <a:ln>
                <a:solidFill>
                  <a:schemeClr val="tx1"/>
                </a:solidFill>
              </a:ln>
            </p:spPr>
          </p:pic>
          <p:pic>
            <p:nvPicPr>
              <p:cNvPr id="13" name="Picture 12" descr="metric_2.png"/>
              <p:cNvPicPr>
                <a:picLocks noChangeAspect="1"/>
              </p:cNvPicPr>
              <p:nvPr/>
            </p:nvPicPr>
            <p:blipFill>
              <a:blip r:embed="rId10"/>
              <a:stretch>
                <a:fillRect/>
              </a:stretch>
            </p:blipFill>
            <p:spPr>
              <a:xfrm>
                <a:off x="1600200" y="3987800"/>
                <a:ext cx="2133600" cy="612606"/>
              </a:xfrm>
              <a:prstGeom prst="rect">
                <a:avLst/>
              </a:prstGeom>
              <a:ln>
                <a:solidFill>
                  <a:schemeClr val="tx1"/>
                </a:solidFill>
              </a:ln>
            </p:spPr>
          </p:pic>
          <p:pic>
            <p:nvPicPr>
              <p:cNvPr id="14" name="Picture 13" descr="metric_1.png"/>
              <p:cNvPicPr>
                <a:picLocks noChangeAspect="1"/>
              </p:cNvPicPr>
              <p:nvPr/>
            </p:nvPicPr>
            <p:blipFill>
              <a:blip r:embed="rId9"/>
              <a:stretch>
                <a:fillRect/>
              </a:stretch>
            </p:blipFill>
            <p:spPr>
              <a:xfrm>
                <a:off x="1600201" y="4718139"/>
                <a:ext cx="2128250" cy="641261"/>
              </a:xfrm>
              <a:prstGeom prst="rect">
                <a:avLst/>
              </a:prstGeom>
              <a:ln>
                <a:solidFill>
                  <a:schemeClr val="tx1"/>
                </a:solidFill>
              </a:ln>
            </p:spPr>
          </p:pic>
        </p:grpSp>
        <p:cxnSp>
          <p:nvCxnSpPr>
            <p:cNvPr id="18" name="Straight Arrow Connector 17"/>
            <p:cNvCxnSpPr>
              <a:stCxn id="8" idx="3"/>
              <a:endCxn id="12" idx="1"/>
            </p:cNvCxnSpPr>
            <p:nvPr/>
          </p:nvCxnSpPr>
          <p:spPr>
            <a:xfrm>
              <a:off x="1787592" y="1343659"/>
              <a:ext cx="928558" cy="191762"/>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3"/>
              <a:endCxn id="13" idx="1"/>
            </p:cNvCxnSpPr>
            <p:nvPr/>
          </p:nvCxnSpPr>
          <p:spPr>
            <a:xfrm flipV="1">
              <a:off x="2019426" y="2128441"/>
              <a:ext cx="696723" cy="248046"/>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 idx="3"/>
              <a:endCxn id="14" idx="1"/>
            </p:cNvCxnSpPr>
            <p:nvPr/>
          </p:nvCxnSpPr>
          <p:spPr>
            <a:xfrm flipV="1">
              <a:off x="1971801" y="2719077"/>
              <a:ext cx="744349" cy="478748"/>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3003550" y="2983484"/>
            <a:ext cx="914400" cy="2013966"/>
            <a:chOff x="2860675" y="2983484"/>
            <a:chExt cx="914400" cy="2013966"/>
          </a:xfrm>
        </p:grpSpPr>
        <p:sp>
          <p:nvSpPr>
            <p:cNvPr id="59" name="Smiley Face 58"/>
            <p:cNvSpPr/>
            <p:nvPr/>
          </p:nvSpPr>
          <p:spPr>
            <a:xfrm>
              <a:off x="2860675" y="4083050"/>
              <a:ext cx="914400" cy="914400"/>
            </a:xfrm>
            <a:prstGeom prst="smileyFac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Down Arrow 60"/>
            <p:cNvSpPr/>
            <p:nvPr/>
          </p:nvSpPr>
          <p:spPr>
            <a:xfrm>
              <a:off x="3069082" y="2983484"/>
              <a:ext cx="484632" cy="978408"/>
            </a:xfrm>
            <a:prstGeom prst="downArrow">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Curved Left Arrow 69"/>
          <p:cNvSpPr/>
          <p:nvPr/>
        </p:nvSpPr>
        <p:spPr>
          <a:xfrm rot="13699320">
            <a:off x="5826115" y="1744960"/>
            <a:ext cx="858634" cy="2492763"/>
          </a:xfrm>
          <a:prstGeom prst="curvedLeftArrow">
            <a:avLst>
              <a:gd name="adj1" fmla="val 16180"/>
              <a:gd name="adj2" fmla="val 50000"/>
              <a:gd name="adj3" fmla="val 25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80138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 </a:t>
            </a:r>
            <a:r>
              <a:rPr lang="en-US" dirty="0"/>
              <a:t>Bugs </a:t>
            </a:r>
            <a:r>
              <a:rPr lang="en-US" dirty="0" smtClean="0"/>
              <a:t>Change </a:t>
            </a:r>
            <a:r>
              <a:rPr lang="en-US" dirty="0"/>
              <a:t>Metric </a:t>
            </a:r>
            <a:r>
              <a:rPr lang="en-US" dirty="0" smtClean="0"/>
              <a:t>Behavior</a:t>
            </a:r>
            <a:endParaRPr lang="en-US" dirty="0"/>
          </a:p>
        </p:txBody>
      </p:sp>
      <p:sp>
        <p:nvSpPr>
          <p:cNvPr id="3" name="Content Placeholder 2"/>
          <p:cNvSpPr>
            <a:spLocks noGrp="1"/>
          </p:cNvSpPr>
          <p:nvPr>
            <p:ph idx="1"/>
          </p:nvPr>
        </p:nvSpPr>
        <p:spPr/>
        <p:txBody>
          <a:bodyPr/>
          <a:lstStyle/>
          <a:p>
            <a:endParaRPr lang="en-US" dirty="0"/>
          </a:p>
        </p:txBody>
      </p:sp>
      <p:sp>
        <p:nvSpPr>
          <p:cNvPr id="26" name="Content Placeholder 7"/>
          <p:cNvSpPr txBox="1">
            <a:spLocks/>
          </p:cNvSpPr>
          <p:nvPr/>
        </p:nvSpPr>
        <p:spPr>
          <a:xfrm>
            <a:off x="593332" y="4064000"/>
            <a:ext cx="7864868" cy="2097001"/>
          </a:xfrm>
          <a:prstGeom prst="rect">
            <a:avLst/>
          </a:prstGeom>
          <a:ln>
            <a:solidFill>
              <a:schemeClr val="bg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8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Hadoop</a:t>
            </a:r>
            <a:r>
              <a:rPr lang="en-US" dirty="0" smtClean="0"/>
              <a:t> DFS file-descriptor leak in version 0.17 </a:t>
            </a:r>
          </a:p>
          <a:p>
            <a:r>
              <a:rPr lang="en-US" dirty="0" smtClean="0"/>
              <a:t>Correlations differ on bug manifestation</a:t>
            </a:r>
          </a:p>
        </p:txBody>
      </p:sp>
      <p:pic>
        <p:nvPicPr>
          <p:cNvPr id="28" name="Picture 27" descr="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911" y="1571625"/>
            <a:ext cx="2535936" cy="1901952"/>
          </a:xfrm>
          <a:prstGeom prst="rect">
            <a:avLst/>
          </a:prstGeom>
        </p:spPr>
      </p:pic>
      <p:pic>
        <p:nvPicPr>
          <p:cNvPr id="29" name="Picture 28" descr="norm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96" y="1568450"/>
            <a:ext cx="2535936" cy="1901952"/>
          </a:xfrm>
          <a:prstGeom prst="rect">
            <a:avLst/>
          </a:prstGeom>
        </p:spPr>
      </p:pic>
      <p:sp>
        <p:nvSpPr>
          <p:cNvPr id="20" name="TextBox 19"/>
          <p:cNvSpPr txBox="1"/>
          <p:nvPr/>
        </p:nvSpPr>
        <p:spPr>
          <a:xfrm>
            <a:off x="1145229" y="1231859"/>
            <a:ext cx="1490863" cy="400110"/>
          </a:xfrm>
          <a:prstGeom prst="rect">
            <a:avLst/>
          </a:prstGeom>
          <a:noFill/>
        </p:spPr>
        <p:txBody>
          <a:bodyPr wrap="none" rtlCol="0">
            <a:spAutoFit/>
          </a:bodyPr>
          <a:lstStyle/>
          <a:p>
            <a:r>
              <a:rPr lang="en-US" sz="2000" b="1" dirty="0" smtClean="0">
                <a:solidFill>
                  <a:srgbClr val="660066"/>
                </a:solidFill>
              </a:rPr>
              <a:t>Healthy Run</a:t>
            </a:r>
            <a:endParaRPr lang="en-US" sz="2000" b="1" dirty="0">
              <a:solidFill>
                <a:srgbClr val="660066"/>
              </a:solidFill>
            </a:endParaRPr>
          </a:p>
        </p:txBody>
      </p:sp>
      <p:sp>
        <p:nvSpPr>
          <p:cNvPr id="21" name="TextBox 20"/>
          <p:cNvSpPr txBox="1"/>
          <p:nvPr/>
        </p:nvSpPr>
        <p:spPr>
          <a:xfrm>
            <a:off x="3394369" y="1258291"/>
            <a:ext cx="1771764" cy="400110"/>
          </a:xfrm>
          <a:prstGeom prst="rect">
            <a:avLst/>
          </a:prstGeom>
          <a:noFill/>
        </p:spPr>
        <p:txBody>
          <a:bodyPr wrap="none" rtlCol="0">
            <a:spAutoFit/>
          </a:bodyPr>
          <a:lstStyle/>
          <a:p>
            <a:r>
              <a:rPr lang="en-US" sz="2000" b="1" dirty="0">
                <a:solidFill>
                  <a:srgbClr val="660066"/>
                </a:solidFill>
              </a:rPr>
              <a:t>Unhealthy Run</a:t>
            </a:r>
          </a:p>
        </p:txBody>
      </p:sp>
      <p:sp>
        <p:nvSpPr>
          <p:cNvPr id="24" name="Freeform 23"/>
          <p:cNvSpPr/>
          <p:nvPr/>
        </p:nvSpPr>
        <p:spPr bwMode="auto">
          <a:xfrm>
            <a:off x="2125992" y="3240335"/>
            <a:ext cx="1942214" cy="680483"/>
          </a:xfrm>
          <a:custGeom>
            <a:avLst/>
            <a:gdLst>
              <a:gd name="connsiteX0" fmla="*/ 0 w 2434856"/>
              <a:gd name="connsiteY0" fmla="*/ 0 h 680483"/>
              <a:gd name="connsiteX1" fmla="*/ 988828 w 2434856"/>
              <a:gd name="connsiteY1" fmla="*/ 669851 h 680483"/>
              <a:gd name="connsiteX2" fmla="*/ 2434856 w 2434856"/>
              <a:gd name="connsiteY2" fmla="*/ 63795 h 680483"/>
            </a:gdLst>
            <a:ahLst/>
            <a:cxnLst>
              <a:cxn ang="0">
                <a:pos x="connsiteX0" y="connsiteY0"/>
              </a:cxn>
              <a:cxn ang="0">
                <a:pos x="connsiteX1" y="connsiteY1"/>
              </a:cxn>
              <a:cxn ang="0">
                <a:pos x="connsiteX2" y="connsiteY2"/>
              </a:cxn>
            </a:cxnLst>
            <a:rect l="l" t="t" r="r" b="b"/>
            <a:pathLst>
              <a:path w="2434856" h="680483">
                <a:moveTo>
                  <a:pt x="0" y="0"/>
                </a:moveTo>
                <a:cubicBezTo>
                  <a:pt x="291509" y="329609"/>
                  <a:pt x="583019" y="659219"/>
                  <a:pt x="988828" y="669851"/>
                </a:cubicBezTo>
                <a:cubicBezTo>
                  <a:pt x="1394637" y="680483"/>
                  <a:pt x="1914746" y="372139"/>
                  <a:pt x="2434856" y="63795"/>
                </a:cubicBezTo>
              </a:path>
            </a:pathLst>
          </a:custGeom>
          <a:noFill/>
          <a:ln w="38100" cap="flat" cmpd="sng" algn="ctr">
            <a:solidFill>
              <a:schemeClr val="tx1"/>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TextBox 24"/>
          <p:cNvSpPr txBox="1"/>
          <p:nvPr/>
        </p:nvSpPr>
        <p:spPr>
          <a:xfrm>
            <a:off x="1162580" y="3579079"/>
            <a:ext cx="3919731" cy="369332"/>
          </a:xfrm>
          <a:prstGeom prst="rect">
            <a:avLst/>
          </a:prstGeom>
          <a:solidFill>
            <a:schemeClr val="bg1">
              <a:lumMod val="50000"/>
            </a:schemeClr>
          </a:solidFill>
        </p:spPr>
        <p:txBody>
          <a:bodyPr wrap="square" rtlCol="0">
            <a:spAutoFit/>
          </a:bodyPr>
          <a:lstStyle/>
          <a:p>
            <a:pPr algn="ctr"/>
            <a:r>
              <a:rPr lang="en-US" b="1" dirty="0" smtClean="0">
                <a:solidFill>
                  <a:schemeClr val="bg1"/>
                </a:solidFill>
                <a:latin typeface="+mj-lt"/>
              </a:rPr>
              <a:t>Behavior is different</a:t>
            </a:r>
            <a:endParaRPr lang="en-US" b="1" dirty="0">
              <a:solidFill>
                <a:schemeClr val="bg1"/>
              </a:solidFill>
              <a:latin typeface="+mj-lt"/>
            </a:endParaRPr>
          </a:p>
        </p:txBody>
      </p:sp>
      <p:sp>
        <p:nvSpPr>
          <p:cNvPr id="30" name="TextBox 29"/>
          <p:cNvSpPr txBox="1"/>
          <p:nvPr/>
        </p:nvSpPr>
        <p:spPr>
          <a:xfrm>
            <a:off x="6553200" y="1217583"/>
            <a:ext cx="781659" cy="400110"/>
          </a:xfrm>
          <a:prstGeom prst="rect">
            <a:avLst/>
          </a:prstGeom>
          <a:noFill/>
        </p:spPr>
        <p:txBody>
          <a:bodyPr wrap="none" rtlCol="0">
            <a:spAutoFit/>
          </a:bodyPr>
          <a:lstStyle/>
          <a:p>
            <a:r>
              <a:rPr lang="en-US" sz="2000" b="1" dirty="0" smtClean="0">
                <a:solidFill>
                  <a:srgbClr val="660066"/>
                </a:solidFill>
              </a:rPr>
              <a:t>Patch</a:t>
            </a:r>
            <a:endParaRPr lang="en-US" sz="2000" b="1" dirty="0">
              <a:solidFill>
                <a:srgbClr val="660066"/>
              </a:solidFill>
            </a:endParaRPr>
          </a:p>
        </p:txBody>
      </p:sp>
      <p:grpSp>
        <p:nvGrpSpPr>
          <p:cNvPr id="13" name="Group 12"/>
          <p:cNvGrpSpPr/>
          <p:nvPr/>
        </p:nvGrpSpPr>
        <p:grpSpPr>
          <a:xfrm>
            <a:off x="5372099" y="1683801"/>
            <a:ext cx="3255238" cy="1553256"/>
            <a:chOff x="5372099" y="1683801"/>
            <a:chExt cx="3255238" cy="1553256"/>
          </a:xfrm>
        </p:grpSpPr>
        <p:sp>
          <p:nvSpPr>
            <p:cNvPr id="33" name="TextBox 32"/>
            <p:cNvSpPr txBox="1"/>
            <p:nvPr/>
          </p:nvSpPr>
          <p:spPr>
            <a:xfrm>
              <a:off x="5372099" y="2336811"/>
              <a:ext cx="3255237" cy="900246"/>
            </a:xfrm>
            <a:prstGeom prst="rect">
              <a:avLst/>
            </a:prstGeom>
            <a:solidFill>
              <a:srgbClr val="CCFFCC"/>
            </a:solidFill>
            <a:ln>
              <a:noFill/>
            </a:ln>
          </p:spPr>
          <p:txBody>
            <a:bodyPr wrap="square" rtlCol="0">
              <a:spAutoFit/>
            </a:bodyPr>
            <a:lstStyle/>
            <a:p>
              <a:r>
                <a:rPr lang="en-US" sz="1050" b="1" dirty="0" smtClean="0">
                  <a:latin typeface="Courier New"/>
                  <a:cs typeface="Courier New"/>
                </a:rPr>
                <a:t>+ } finally {</a:t>
              </a:r>
            </a:p>
            <a:p>
              <a:r>
                <a:rPr lang="en-US" sz="1050" b="1" dirty="0" smtClean="0">
                  <a:latin typeface="Courier New"/>
                  <a:cs typeface="Courier New"/>
                </a:rPr>
                <a:t>+    </a:t>
              </a:r>
              <a:r>
                <a:rPr lang="en-US" sz="1050" b="1" dirty="0" err="1" smtClean="0">
                  <a:latin typeface="Courier New"/>
                  <a:cs typeface="Courier New"/>
                </a:rPr>
                <a:t>IOUtils.closeStream</a:t>
              </a:r>
              <a:r>
                <a:rPr lang="en-US" sz="1050" b="1" dirty="0" smtClean="0">
                  <a:latin typeface="Courier New"/>
                  <a:cs typeface="Courier New"/>
                </a:rPr>
                <a:t>(reader);</a:t>
              </a:r>
            </a:p>
            <a:p>
              <a:r>
                <a:rPr lang="en-US" sz="1050" b="1" dirty="0" smtClean="0">
                  <a:latin typeface="Courier New"/>
                  <a:cs typeface="Courier New"/>
                </a:rPr>
                <a:t>+    </a:t>
              </a:r>
              <a:r>
                <a:rPr lang="en-US" sz="1050" b="1" dirty="0" err="1" smtClean="0">
                  <a:latin typeface="Courier New"/>
                  <a:cs typeface="Courier New"/>
                </a:rPr>
                <a:t>IOUtils.closeSocket</a:t>
              </a:r>
              <a:r>
                <a:rPr lang="en-US" sz="1050" b="1" dirty="0" smtClean="0">
                  <a:latin typeface="Courier New"/>
                  <a:cs typeface="Courier New"/>
                </a:rPr>
                <a:t>(</a:t>
              </a:r>
              <a:r>
                <a:rPr lang="en-US" sz="1050" b="1" dirty="0" err="1" smtClean="0">
                  <a:latin typeface="Courier New"/>
                  <a:cs typeface="Courier New"/>
                </a:rPr>
                <a:t>dn</a:t>
              </a:r>
              <a:r>
                <a:rPr lang="en-US" sz="1050" b="1" dirty="0" smtClean="0">
                  <a:latin typeface="Courier New"/>
                  <a:cs typeface="Courier New"/>
                </a:rPr>
                <a:t>);</a:t>
              </a:r>
            </a:p>
            <a:p>
              <a:r>
                <a:rPr lang="en-US" sz="1050" b="1" dirty="0" smtClean="0">
                  <a:latin typeface="Courier New"/>
                  <a:cs typeface="Courier New"/>
                </a:rPr>
                <a:t>+    </a:t>
              </a:r>
              <a:r>
                <a:rPr lang="en-US" sz="1050" b="1" dirty="0" err="1" smtClean="0">
                  <a:latin typeface="Courier New"/>
                  <a:cs typeface="Courier New"/>
                </a:rPr>
                <a:t>dn</a:t>
              </a:r>
              <a:r>
                <a:rPr lang="en-US" sz="1050" b="1" dirty="0" smtClean="0">
                  <a:latin typeface="Courier New"/>
                  <a:cs typeface="Courier New"/>
                </a:rPr>
                <a:t> = null;</a:t>
              </a:r>
            </a:p>
            <a:p>
              <a:r>
                <a:rPr lang="en-US" sz="1050" b="1" dirty="0" smtClean="0">
                  <a:latin typeface="Courier New"/>
                  <a:cs typeface="Courier New"/>
                </a:rPr>
                <a:t>+    }</a:t>
              </a:r>
              <a:endParaRPr lang="en-US" sz="1050" b="1" dirty="0">
                <a:latin typeface="Courier New"/>
                <a:cs typeface="Courier New"/>
              </a:endParaRPr>
            </a:p>
          </p:txBody>
        </p:sp>
        <p:sp>
          <p:nvSpPr>
            <p:cNvPr id="10" name="TextBox 9"/>
            <p:cNvSpPr txBox="1"/>
            <p:nvPr/>
          </p:nvSpPr>
          <p:spPr>
            <a:xfrm>
              <a:off x="5372100" y="1683801"/>
              <a:ext cx="3255237" cy="738664"/>
            </a:xfrm>
            <a:prstGeom prst="rect">
              <a:avLst/>
            </a:prstGeom>
            <a:solidFill>
              <a:schemeClr val="bg1"/>
            </a:solidFill>
            <a:ln>
              <a:noFill/>
            </a:ln>
          </p:spPr>
          <p:txBody>
            <a:bodyPr wrap="none" rtlCol="0">
              <a:spAutoFit/>
            </a:bodyPr>
            <a:lstStyle/>
            <a:p>
              <a:r>
                <a:rPr lang="en-US" sz="1050" b="1" dirty="0">
                  <a:latin typeface="Courier New"/>
                  <a:cs typeface="Courier New"/>
                </a:rPr>
                <a:t>} catch (</a:t>
              </a:r>
              <a:r>
                <a:rPr lang="en-US" sz="1050" b="1" dirty="0" err="1">
                  <a:latin typeface="Courier New"/>
                  <a:cs typeface="Courier New"/>
                </a:rPr>
                <a:t>IOException</a:t>
              </a:r>
              <a:r>
                <a:rPr lang="en-US" sz="1050" b="1" dirty="0">
                  <a:latin typeface="Courier New"/>
                  <a:cs typeface="Courier New"/>
                </a:rPr>
                <a:t> e) {</a:t>
              </a:r>
            </a:p>
            <a:p>
              <a:r>
                <a:rPr lang="en-US" sz="1050" b="1" dirty="0">
                  <a:latin typeface="Courier New"/>
                  <a:cs typeface="Courier New"/>
                </a:rPr>
                <a:t>  </a:t>
              </a:r>
              <a:r>
                <a:rPr lang="en-US" sz="1050" b="1" dirty="0" smtClean="0">
                  <a:latin typeface="Courier New"/>
                  <a:cs typeface="Courier New"/>
                </a:rPr>
                <a:t>  </a:t>
              </a:r>
              <a:r>
                <a:rPr lang="en-US" sz="1050" b="1" dirty="0" err="1" smtClean="0">
                  <a:latin typeface="Courier New"/>
                  <a:cs typeface="Courier New"/>
                </a:rPr>
                <a:t>ioe</a:t>
              </a:r>
              <a:r>
                <a:rPr lang="en-US" sz="1050" b="1" dirty="0" smtClean="0">
                  <a:latin typeface="Courier New"/>
                  <a:cs typeface="Courier New"/>
                </a:rPr>
                <a:t> </a:t>
              </a:r>
              <a:r>
                <a:rPr lang="en-US" sz="1050" b="1" dirty="0">
                  <a:latin typeface="Courier New"/>
                  <a:cs typeface="Courier New"/>
                </a:rPr>
                <a:t>= e;</a:t>
              </a:r>
            </a:p>
            <a:p>
              <a:r>
                <a:rPr lang="en-US" sz="1050" b="1" dirty="0" smtClean="0">
                  <a:latin typeface="Courier New"/>
                  <a:cs typeface="Courier New"/>
                </a:rPr>
                <a:t>    </a:t>
              </a:r>
              <a:r>
                <a:rPr lang="en-US" sz="1050" b="1" dirty="0" err="1">
                  <a:latin typeface="Courier New"/>
                  <a:cs typeface="Courier New"/>
                </a:rPr>
                <a:t>LOG.warn</a:t>
              </a:r>
              <a:r>
                <a:rPr lang="en-US" sz="1050" b="1" dirty="0">
                  <a:latin typeface="Courier New"/>
                  <a:cs typeface="Courier New"/>
                </a:rPr>
                <a:t>("Failed to connect to " </a:t>
              </a:r>
              <a:r>
                <a:rPr lang="en-US" sz="1050" b="1" dirty="0" smtClean="0">
                  <a:latin typeface="Courier New"/>
                  <a:cs typeface="Courier New"/>
                </a:rPr>
                <a:t>+</a:t>
              </a:r>
            </a:p>
            <a:p>
              <a:r>
                <a:rPr lang="en-US" sz="1050" b="1" dirty="0" smtClean="0">
                  <a:latin typeface="Courier New"/>
                  <a:cs typeface="Courier New"/>
                </a:rPr>
                <a:t>        </a:t>
              </a:r>
              <a:r>
                <a:rPr lang="en-US" sz="1050" b="1" dirty="0" err="1">
                  <a:latin typeface="Courier New"/>
                  <a:cs typeface="Courier New"/>
                </a:rPr>
                <a:t>targetAddr</a:t>
              </a:r>
              <a:r>
                <a:rPr lang="en-US" sz="1050" b="1" dirty="0">
                  <a:latin typeface="Courier New"/>
                  <a:cs typeface="Courier New"/>
                </a:rPr>
                <a:t> + "...")</a:t>
              </a:r>
              <a:r>
                <a:rPr lang="en-US" sz="1050" b="1" dirty="0" smtClean="0">
                  <a:latin typeface="Courier New"/>
                  <a:cs typeface="Courier New"/>
                </a:rPr>
                <a:t>;</a:t>
              </a:r>
            </a:p>
          </p:txBody>
        </p:sp>
      </p:grpSp>
      <p:sp>
        <p:nvSpPr>
          <p:cNvPr id="15" name="Rectangle 14"/>
          <p:cNvSpPr/>
          <p:nvPr/>
        </p:nvSpPr>
        <p:spPr>
          <a:xfrm>
            <a:off x="5372099" y="1658401"/>
            <a:ext cx="3255238" cy="157865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48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56" y="1420813"/>
            <a:ext cx="2535936" cy="1901952"/>
          </a:xfrm>
          <a:prstGeom prst="rect">
            <a:avLst/>
          </a:prstGeom>
        </p:spPr>
      </p:pic>
      <p:sp>
        <p:nvSpPr>
          <p:cNvPr id="2" name="Title 1"/>
          <p:cNvSpPr>
            <a:spLocks noGrp="1"/>
          </p:cNvSpPr>
          <p:nvPr>
            <p:ph type="title"/>
          </p:nvPr>
        </p:nvSpPr>
        <p:spPr/>
        <p:txBody>
          <a:bodyPr>
            <a:normAutofit/>
          </a:bodyPr>
          <a:lstStyle/>
          <a:p>
            <a:r>
              <a:rPr lang="en-US" dirty="0" smtClean="0"/>
              <a:t>Compute Correlation Coefficients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Definition</a:t>
            </a:r>
          </a:p>
          <a:p>
            <a:endParaRPr lang="en-US" dirty="0" smtClean="0"/>
          </a:p>
          <a:p>
            <a:r>
              <a:rPr lang="en-US" dirty="0" smtClean="0"/>
              <a:t>Correlations vary</a:t>
            </a:r>
          </a:p>
          <a:p>
            <a:r>
              <a:rPr lang="en-US" dirty="0" smtClean="0"/>
              <a:t>Pair-wise CCs</a:t>
            </a:r>
          </a:p>
          <a:p>
            <a:endParaRPr lang="en-US" dirty="0"/>
          </a:p>
        </p:txBody>
      </p:sp>
      <p:pic>
        <p:nvPicPr>
          <p:cNvPr id="7" name="Picture 6" descr="norm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941" y="1417638"/>
            <a:ext cx="2535936" cy="1901952"/>
          </a:xfrm>
          <a:prstGeom prst="rect">
            <a:avLst/>
          </a:prstGeom>
        </p:spPr>
      </p:pic>
      <p:sp>
        <p:nvSpPr>
          <p:cNvPr id="8" name="TextBox 7"/>
          <p:cNvSpPr txBox="1"/>
          <p:nvPr/>
        </p:nvSpPr>
        <p:spPr>
          <a:xfrm>
            <a:off x="4468874" y="1081047"/>
            <a:ext cx="1490863" cy="400110"/>
          </a:xfrm>
          <a:prstGeom prst="rect">
            <a:avLst/>
          </a:prstGeom>
          <a:noFill/>
        </p:spPr>
        <p:txBody>
          <a:bodyPr wrap="none" rtlCol="0">
            <a:spAutoFit/>
          </a:bodyPr>
          <a:lstStyle/>
          <a:p>
            <a:r>
              <a:rPr lang="en-US" sz="2000" b="1" dirty="0" smtClean="0">
                <a:solidFill>
                  <a:srgbClr val="660066"/>
                </a:solidFill>
              </a:rPr>
              <a:t>Healthy Run</a:t>
            </a:r>
            <a:endParaRPr lang="en-US" sz="2000" b="1" dirty="0">
              <a:solidFill>
                <a:srgbClr val="660066"/>
              </a:solidFill>
            </a:endParaRPr>
          </a:p>
        </p:txBody>
      </p:sp>
      <p:sp>
        <p:nvSpPr>
          <p:cNvPr id="9" name="TextBox 8"/>
          <p:cNvSpPr txBox="1"/>
          <p:nvPr/>
        </p:nvSpPr>
        <p:spPr>
          <a:xfrm>
            <a:off x="6718014" y="1107479"/>
            <a:ext cx="1771764" cy="400110"/>
          </a:xfrm>
          <a:prstGeom prst="rect">
            <a:avLst/>
          </a:prstGeom>
          <a:noFill/>
        </p:spPr>
        <p:txBody>
          <a:bodyPr wrap="none" rtlCol="0">
            <a:spAutoFit/>
          </a:bodyPr>
          <a:lstStyle/>
          <a:p>
            <a:r>
              <a:rPr lang="en-US" sz="2000" b="1" dirty="0">
                <a:solidFill>
                  <a:srgbClr val="660066"/>
                </a:solidFill>
              </a:rPr>
              <a:t>Unhealthy Run</a:t>
            </a:r>
          </a:p>
        </p:txBody>
      </p:sp>
      <p:graphicFrame>
        <p:nvGraphicFramePr>
          <p:cNvPr id="10" name="Chart 9"/>
          <p:cNvGraphicFramePr>
            <a:graphicFrameLocks/>
          </p:cNvGraphicFramePr>
          <p:nvPr>
            <p:extLst>
              <p:ext uri="{D42A27DB-BD31-4B8C-83A1-F6EECF244321}">
                <p14:modId xmlns:p14="http://schemas.microsoft.com/office/powerpoint/2010/main" val="2930985496"/>
              </p:ext>
            </p:extLst>
          </p:nvPr>
        </p:nvGraphicFramePr>
        <p:xfrm>
          <a:off x="4267200" y="3440113"/>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flipV="1">
            <a:off x="4775200" y="1727200"/>
            <a:ext cx="0" cy="1346201"/>
          </a:xfrm>
          <a:prstGeom prst="line">
            <a:avLst/>
          </a:prstGeom>
          <a:ln w="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575300" y="1727200"/>
            <a:ext cx="0" cy="1346201"/>
          </a:xfrm>
          <a:prstGeom prst="line">
            <a:avLst/>
          </a:prstGeom>
          <a:ln w="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200900" y="1727200"/>
            <a:ext cx="0" cy="1346201"/>
          </a:xfrm>
          <a:prstGeom prst="line">
            <a:avLst/>
          </a:prstGeom>
          <a:ln w="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975600" y="1727200"/>
            <a:ext cx="0" cy="1346201"/>
          </a:xfrm>
          <a:prstGeom prst="line">
            <a:avLst/>
          </a:prstGeom>
          <a:ln w="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353877" y="4025900"/>
            <a:ext cx="0" cy="469900"/>
          </a:xfrm>
          <a:prstGeom prst="straightConnector1">
            <a:avLst/>
          </a:prstGeom>
          <a:ln>
            <a:solidFill>
              <a:srgbClr val="660066"/>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561150" y="2349500"/>
            <a:ext cx="3045892" cy="502920"/>
          </a:xfrm>
          <a:prstGeom prst="rect">
            <a:avLst/>
          </a:prstGeom>
          <a:ln>
            <a:solidFill>
              <a:schemeClr val="tx1"/>
            </a:solidFill>
          </a:ln>
        </p:spPr>
      </p:pic>
      <p:sp>
        <p:nvSpPr>
          <p:cNvPr id="11" name="TextBox 10"/>
          <p:cNvSpPr txBox="1"/>
          <p:nvPr/>
        </p:nvSpPr>
        <p:spPr>
          <a:xfrm>
            <a:off x="548431" y="3849469"/>
            <a:ext cx="3212159" cy="1077218"/>
          </a:xfrm>
          <a:prstGeom prst="rect">
            <a:avLst/>
          </a:prstGeom>
          <a:noFill/>
          <a:ln>
            <a:solidFill>
              <a:schemeClr val="tx1"/>
            </a:solidFill>
          </a:ln>
        </p:spPr>
        <p:txBody>
          <a:bodyPr wrap="none" rtlCol="0">
            <a:spAutoFit/>
          </a:bodyPr>
          <a:lstStyle/>
          <a:p>
            <a:r>
              <a:rPr lang="en-US" sz="2000" dirty="0" smtClean="0"/>
              <a:t>CCV = [</a:t>
            </a:r>
            <a:r>
              <a:rPr lang="en-US" sz="2000" dirty="0"/>
              <a:t>cc</a:t>
            </a:r>
            <a:r>
              <a:rPr lang="en-US" sz="2000" baseline="-25000" dirty="0"/>
              <a:t>1,2</a:t>
            </a:r>
            <a:r>
              <a:rPr lang="en-US" sz="2000" dirty="0"/>
              <a:t>, cc</a:t>
            </a:r>
            <a:r>
              <a:rPr lang="en-US" sz="2000" baseline="-25000" dirty="0"/>
              <a:t>1,3</a:t>
            </a:r>
            <a:r>
              <a:rPr lang="en-US" sz="2000" dirty="0"/>
              <a:t>,…, cc</a:t>
            </a:r>
            <a:r>
              <a:rPr lang="en-US" sz="2000" baseline="-25000" dirty="0"/>
              <a:t>n-1,n</a:t>
            </a:r>
            <a:r>
              <a:rPr lang="en-US" sz="2000" dirty="0"/>
              <a:t>]</a:t>
            </a:r>
          </a:p>
          <a:p>
            <a:endParaRPr lang="en-US" sz="2400" i="1" dirty="0" smtClean="0"/>
          </a:p>
          <a:p>
            <a:pPr algn="ctr"/>
            <a:r>
              <a:rPr lang="en-US" sz="2000" i="1" dirty="0" smtClean="0"/>
              <a:t>Dim(d) = P(P-1)/2</a:t>
            </a:r>
            <a:endParaRPr lang="en-US" sz="2000" i="1" dirty="0"/>
          </a:p>
        </p:txBody>
      </p:sp>
    </p:spTree>
    <p:extLst>
      <p:ext uri="{BB962C8B-B14F-4D97-AF65-F5344CB8AC3E}">
        <p14:creationId xmlns:p14="http://schemas.microsoft.com/office/powerpoint/2010/main" val="182765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Overview of ORION workflow</a:t>
            </a:r>
            <a:endParaRPr lang="en-US" dirty="0">
              <a:latin typeface="+mn-lt"/>
            </a:endParaRPr>
          </a:p>
        </p:txBody>
      </p:sp>
      <p:sp>
        <p:nvSpPr>
          <p:cNvPr id="5" name="Vertical Scroll 4"/>
          <p:cNvSpPr/>
          <p:nvPr/>
        </p:nvSpPr>
        <p:spPr bwMode="auto">
          <a:xfrm>
            <a:off x="2331842" y="1874983"/>
            <a:ext cx="609600" cy="533400"/>
          </a:xfrm>
          <a:prstGeom prst="verticalScroll">
            <a:avLst/>
          </a:prstGeom>
          <a:solidFill>
            <a:srgbClr val="008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6" name="Vertical Scroll 5"/>
          <p:cNvSpPr/>
          <p:nvPr/>
        </p:nvSpPr>
        <p:spPr bwMode="auto">
          <a:xfrm>
            <a:off x="3635991" y="1916331"/>
            <a:ext cx="609600" cy="533400"/>
          </a:xfrm>
          <a:prstGeom prst="verticalScroll">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7" name="TextBox 6"/>
          <p:cNvSpPr txBox="1"/>
          <p:nvPr/>
        </p:nvSpPr>
        <p:spPr>
          <a:xfrm>
            <a:off x="2190815" y="1351985"/>
            <a:ext cx="990600" cy="584775"/>
          </a:xfrm>
          <a:prstGeom prst="rect">
            <a:avLst/>
          </a:prstGeom>
          <a:noFill/>
        </p:spPr>
        <p:txBody>
          <a:bodyPr wrap="square" rtlCol="0">
            <a:spAutoFit/>
          </a:bodyPr>
          <a:lstStyle/>
          <a:p>
            <a:pPr algn="ctr"/>
            <a:r>
              <a:rPr lang="en-US" sz="1600" b="1" dirty="0" smtClean="0">
                <a:latin typeface="+mn-lt"/>
              </a:rPr>
              <a:t>Normal Run</a:t>
            </a:r>
            <a:endParaRPr lang="en-US" sz="1600" b="1" dirty="0">
              <a:latin typeface="+mn-lt"/>
            </a:endParaRPr>
          </a:p>
        </p:txBody>
      </p:sp>
      <p:sp>
        <p:nvSpPr>
          <p:cNvPr id="8" name="TextBox 7"/>
          <p:cNvSpPr txBox="1"/>
          <p:nvPr/>
        </p:nvSpPr>
        <p:spPr>
          <a:xfrm>
            <a:off x="3445491" y="1372414"/>
            <a:ext cx="990600" cy="584775"/>
          </a:xfrm>
          <a:prstGeom prst="rect">
            <a:avLst/>
          </a:prstGeom>
          <a:noFill/>
        </p:spPr>
        <p:txBody>
          <a:bodyPr wrap="square" rtlCol="0">
            <a:spAutoFit/>
          </a:bodyPr>
          <a:lstStyle/>
          <a:p>
            <a:pPr algn="ctr"/>
            <a:r>
              <a:rPr lang="en-US" sz="1600" b="1" dirty="0" smtClean="0">
                <a:latin typeface="+mn-lt"/>
              </a:rPr>
              <a:t>Failed Run</a:t>
            </a:r>
            <a:endParaRPr lang="en-US" sz="1600" b="1" dirty="0">
              <a:latin typeface="+mn-lt"/>
            </a:endParaRPr>
          </a:p>
        </p:txBody>
      </p:sp>
      <p:sp>
        <p:nvSpPr>
          <p:cNvPr id="10" name="Rectangle 9"/>
          <p:cNvSpPr/>
          <p:nvPr/>
        </p:nvSpPr>
        <p:spPr bwMode="auto">
          <a:xfrm>
            <a:off x="2129051" y="3784920"/>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Find Abnormal Metrics</a:t>
            </a:r>
          </a:p>
        </p:txBody>
      </p:sp>
      <p:sp>
        <p:nvSpPr>
          <p:cNvPr id="13" name="Rectangle 12"/>
          <p:cNvSpPr/>
          <p:nvPr/>
        </p:nvSpPr>
        <p:spPr bwMode="auto">
          <a:xfrm>
            <a:off x="2129051" y="4761931"/>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rPr>
              <a:t>Find Abnormal Code Regions</a:t>
            </a:r>
          </a:p>
        </p:txBody>
      </p:sp>
      <p:sp>
        <p:nvSpPr>
          <p:cNvPr id="16" name="Rectangle 15"/>
          <p:cNvSpPr/>
          <p:nvPr/>
        </p:nvSpPr>
        <p:spPr bwMode="auto">
          <a:xfrm>
            <a:off x="2129051" y="2816782"/>
            <a:ext cx="2216180" cy="685800"/>
          </a:xfrm>
          <a:prstGeom prst="rect">
            <a:avLst/>
          </a:prstGeom>
          <a:solidFill>
            <a:schemeClr val="accent5">
              <a:lumMod val="40000"/>
              <a:lumOff val="60000"/>
            </a:schemeClr>
          </a:solidFill>
          <a:ln>
            <a:solidFill>
              <a:schemeClr val="bg1">
                <a:lumMod val="65000"/>
              </a:schemeClr>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rPr>
              <a:t>Find Abnormal Windows</a:t>
            </a:r>
          </a:p>
        </p:txBody>
      </p:sp>
      <p:sp>
        <p:nvSpPr>
          <p:cNvPr id="19" name="Oval Callout 18"/>
          <p:cNvSpPr/>
          <p:nvPr/>
        </p:nvSpPr>
        <p:spPr bwMode="auto">
          <a:xfrm>
            <a:off x="4410559" y="2113527"/>
            <a:ext cx="3352800" cy="1181100"/>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When correlation model of metrics broke</a:t>
            </a:r>
          </a:p>
        </p:txBody>
      </p:sp>
      <p:sp>
        <p:nvSpPr>
          <p:cNvPr id="20" name="Oval Callout 19"/>
          <p:cNvSpPr/>
          <p:nvPr/>
        </p:nvSpPr>
        <p:spPr bwMode="auto">
          <a:xfrm>
            <a:off x="4410559" y="3159682"/>
            <a:ext cx="3472042" cy="1250476"/>
          </a:xfrm>
          <a:prstGeom prst="wedgeEllipseCallout">
            <a:avLst>
              <a:gd name="adj1" fmla="val -51804"/>
              <a:gd name="adj2" fmla="val 45067"/>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Those that</a:t>
            </a:r>
            <a:r>
              <a:rPr kumimoji="0" lang="en-US" sz="2000" b="1" i="0" u="none" strike="noStrike" cap="none" normalizeH="0" dirty="0" smtClean="0">
                <a:ln>
                  <a:noFill/>
                </a:ln>
                <a:solidFill>
                  <a:schemeClr val="tx1"/>
                </a:solidFill>
                <a:effectLst/>
              </a:rPr>
              <a:t> contributed most to the model breaking</a:t>
            </a:r>
            <a:endParaRPr kumimoji="0" lang="en-US" sz="2000" b="1" i="0" u="none" strike="noStrike" cap="none" normalizeH="0" baseline="0" dirty="0" smtClean="0">
              <a:ln>
                <a:noFill/>
              </a:ln>
              <a:solidFill>
                <a:schemeClr val="tx1"/>
              </a:solidFill>
              <a:effectLst/>
            </a:endParaRPr>
          </a:p>
        </p:txBody>
      </p:sp>
      <p:sp>
        <p:nvSpPr>
          <p:cNvPr id="21" name="Oval Callout 20"/>
          <p:cNvSpPr/>
          <p:nvPr/>
        </p:nvSpPr>
        <p:spPr bwMode="auto">
          <a:xfrm>
            <a:off x="4759989" y="4276553"/>
            <a:ext cx="3122612" cy="1656556"/>
          </a:xfrm>
          <a:prstGeom prst="wedgeEllipseCallout">
            <a:avLst>
              <a:gd name="adj1" fmla="val -63499"/>
              <a:gd name="adj2" fmla="val 160"/>
            </a:avLst>
          </a:prstGeom>
          <a:gradFill>
            <a:gsLst>
              <a:gs pos="0">
                <a:schemeClr val="accent6">
                  <a:lumMod val="40000"/>
                  <a:lumOff val="60000"/>
                </a:schemeClr>
              </a:gs>
              <a:gs pos="14000">
                <a:schemeClr val="accent6">
                  <a:lumMod val="20000"/>
                  <a:lumOff val="80000"/>
                </a:schemeClr>
              </a:gs>
              <a:gs pos="100000">
                <a:schemeClr val="bg1"/>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rPr>
              <a:t>Instrumentation</a:t>
            </a:r>
            <a:r>
              <a:rPr kumimoji="0" lang="en-US" sz="2000" b="1" i="0" u="none" strike="noStrike" cap="none" normalizeH="0" dirty="0" smtClean="0">
                <a:ln>
                  <a:noFill/>
                </a:ln>
                <a:solidFill>
                  <a:schemeClr val="tx1"/>
                </a:solidFill>
                <a:effectLst/>
              </a:rPr>
              <a:t> in code used to map metric values to code regions</a:t>
            </a:r>
            <a:endParaRPr kumimoji="0" lang="en-US" sz="2000" b="1" i="0" u="none" strike="noStrike" cap="none" normalizeH="0" baseline="0" dirty="0" smtClean="0">
              <a:ln>
                <a:noFill/>
              </a:ln>
              <a:solidFill>
                <a:schemeClr val="tx1"/>
              </a:solidFill>
              <a:effectLst/>
            </a:endParaRPr>
          </a:p>
        </p:txBody>
      </p:sp>
      <p:cxnSp>
        <p:nvCxnSpPr>
          <p:cNvPr id="51" name="Straight Arrow Connector 50"/>
          <p:cNvCxnSpPr>
            <a:stCxn id="5" idx="2"/>
          </p:cNvCxnSpPr>
          <p:nvPr/>
        </p:nvCxnSpPr>
        <p:spPr bwMode="auto">
          <a:xfrm>
            <a:off x="2636642" y="2408383"/>
            <a:ext cx="304800" cy="38619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6" idx="2"/>
          </p:cNvCxnSpPr>
          <p:nvPr/>
        </p:nvCxnSpPr>
        <p:spPr bwMode="auto">
          <a:xfrm flipH="1">
            <a:off x="3635991" y="2449731"/>
            <a:ext cx="304800" cy="344842"/>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a:stCxn id="16" idx="2"/>
            <a:endCxn id="10" idx="0"/>
          </p:cNvCxnSpPr>
          <p:nvPr/>
        </p:nvCxnSpPr>
        <p:spPr bwMode="auto">
          <a:xfrm>
            <a:off x="3237141" y="3502582"/>
            <a:ext cx="0" cy="282338"/>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10" idx="2"/>
            <a:endCxn id="13" idx="0"/>
          </p:cNvCxnSpPr>
          <p:nvPr/>
        </p:nvCxnSpPr>
        <p:spPr bwMode="auto">
          <a:xfrm>
            <a:off x="3237141" y="4470720"/>
            <a:ext cx="0" cy="291211"/>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8196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fsarchitec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112368"/>
            <a:ext cx="7277100" cy="5029025"/>
          </a:xfrm>
          <a:prstGeom prst="rect">
            <a:avLst/>
          </a:prstGeom>
        </p:spPr>
      </p:pic>
      <p:sp>
        <p:nvSpPr>
          <p:cNvPr id="2" name="Title 1"/>
          <p:cNvSpPr>
            <a:spLocks noGrp="1"/>
          </p:cNvSpPr>
          <p:nvPr>
            <p:ph type="title"/>
          </p:nvPr>
        </p:nvSpPr>
        <p:spPr/>
        <p:txBody>
          <a:bodyPr/>
          <a:lstStyle/>
          <a:p>
            <a:r>
              <a:rPr lang="en-US" dirty="0"/>
              <a:t>Case </a:t>
            </a:r>
            <a:r>
              <a:rPr lang="en-US" dirty="0" smtClean="0"/>
              <a:t>Study: </a:t>
            </a:r>
            <a:r>
              <a:rPr lang="en-US" dirty="0" err="1"/>
              <a:t>Hadoop</a:t>
            </a:r>
            <a:r>
              <a:rPr lang="en-US" dirty="0"/>
              <a:t> </a:t>
            </a:r>
            <a:r>
              <a:rPr lang="en-US" dirty="0" smtClean="0"/>
              <a:t>DFS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3159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Study: </a:t>
            </a:r>
            <a:r>
              <a:rPr lang="en-US" dirty="0" err="1"/>
              <a:t>Hadoop</a:t>
            </a:r>
            <a:r>
              <a:rPr lang="en-US" dirty="0"/>
              <a:t> DFS Results</a:t>
            </a:r>
          </a:p>
        </p:txBody>
      </p:sp>
      <p:sp>
        <p:nvSpPr>
          <p:cNvPr id="3" name="Content Placeholder 2"/>
          <p:cNvSpPr>
            <a:spLocks noGrp="1"/>
          </p:cNvSpPr>
          <p:nvPr>
            <p:ph idx="1"/>
          </p:nvPr>
        </p:nvSpPr>
        <p:spPr/>
        <p:txBody>
          <a:bodyPr>
            <a:normAutofit/>
          </a:bodyPr>
          <a:lstStyle/>
          <a:p>
            <a:endParaRPr lang="en-US" sz="2700" dirty="0" smtClean="0"/>
          </a:p>
          <a:p>
            <a:endParaRPr lang="en-US" sz="2700" dirty="0"/>
          </a:p>
          <a:p>
            <a:r>
              <a:rPr lang="en-US" dirty="0"/>
              <a:t>File-descriptor leak bug</a:t>
            </a:r>
          </a:p>
          <a:p>
            <a:pPr lvl="1"/>
            <a:r>
              <a:rPr lang="en-US" dirty="0"/>
              <a:t>Sockets </a:t>
            </a:r>
            <a:r>
              <a:rPr lang="en-US" dirty="0" smtClean="0"/>
              <a:t>left </a:t>
            </a:r>
            <a:r>
              <a:rPr lang="en-US" dirty="0"/>
              <a:t>open in the </a:t>
            </a:r>
            <a:r>
              <a:rPr lang="en-US" b="1" dirty="0" err="1">
                <a:latin typeface="Courier New" pitchFamily="49" charset="0"/>
                <a:cs typeface="Courier New" pitchFamily="49" charset="0"/>
              </a:rPr>
              <a:t>DFSClient</a:t>
            </a:r>
            <a:r>
              <a:rPr lang="en-US" dirty="0"/>
              <a:t> Java </a:t>
            </a:r>
            <a:r>
              <a:rPr lang="en-US" dirty="0" smtClean="0"/>
              <a:t>class (bug-report:HADOOP-3067)</a:t>
            </a:r>
            <a:endParaRPr lang="en-US" dirty="0"/>
          </a:p>
          <a:p>
            <a:pPr lvl="1"/>
            <a:r>
              <a:rPr lang="en-US" dirty="0"/>
              <a:t>45 </a:t>
            </a:r>
            <a:r>
              <a:rPr lang="en-US" dirty="0" smtClean="0"/>
              <a:t>classes, 358 </a:t>
            </a:r>
            <a:r>
              <a:rPr lang="en-US" dirty="0"/>
              <a:t>methods </a:t>
            </a:r>
            <a:r>
              <a:rPr lang="en-US" dirty="0" smtClean="0"/>
              <a:t>instrumented</a:t>
            </a:r>
            <a:endParaRPr lang="en-US" dirty="0"/>
          </a:p>
          <a:p>
            <a:pPr lvl="1">
              <a:buNone/>
            </a:pPr>
            <a:r>
              <a:rPr lang="en-US" dirty="0"/>
              <a:t> </a:t>
            </a:r>
          </a:p>
          <a:p>
            <a:endParaRPr lang="en-US" sz="2700" dirty="0" smtClean="0"/>
          </a:p>
        </p:txBody>
      </p:sp>
      <p:grpSp>
        <p:nvGrpSpPr>
          <p:cNvPr id="5" name="Group 4"/>
          <p:cNvGrpSpPr/>
          <p:nvPr/>
        </p:nvGrpSpPr>
        <p:grpSpPr>
          <a:xfrm>
            <a:off x="762000" y="3320305"/>
            <a:ext cx="7543800" cy="2747665"/>
            <a:chOff x="762000" y="2514600"/>
            <a:chExt cx="7543800" cy="2747665"/>
          </a:xfrm>
        </p:grpSpPr>
        <p:pic>
          <p:nvPicPr>
            <p:cNvPr id="6" name="Picture 5" descr="hadoop_results_1.png"/>
            <p:cNvPicPr>
              <a:picLocks noChangeAspect="1"/>
            </p:cNvPicPr>
            <p:nvPr/>
          </p:nvPicPr>
          <p:blipFill>
            <a:blip r:embed="rId3"/>
            <a:stretch>
              <a:fillRect/>
            </a:stretch>
          </p:blipFill>
          <p:spPr>
            <a:xfrm>
              <a:off x="762000" y="2993909"/>
              <a:ext cx="3810000" cy="2268356"/>
            </a:xfrm>
            <a:prstGeom prst="rect">
              <a:avLst/>
            </a:prstGeom>
          </p:spPr>
        </p:pic>
        <p:sp>
          <p:nvSpPr>
            <p:cNvPr id="7" name="TextBox 6"/>
            <p:cNvSpPr txBox="1"/>
            <p:nvPr/>
          </p:nvSpPr>
          <p:spPr>
            <a:xfrm>
              <a:off x="1371600" y="2514600"/>
              <a:ext cx="2617768" cy="430887"/>
            </a:xfrm>
            <a:prstGeom prst="rect">
              <a:avLst/>
            </a:prstGeom>
            <a:noFill/>
          </p:spPr>
          <p:txBody>
            <a:bodyPr wrap="none" rtlCol="0">
              <a:spAutoFit/>
            </a:bodyPr>
            <a:lstStyle/>
            <a:p>
              <a:r>
                <a:rPr lang="en-US" sz="2200" b="1" dirty="0" smtClean="0">
                  <a:latin typeface="+mj-lt"/>
                </a:rPr>
                <a:t>Output of the Tool</a:t>
              </a:r>
              <a:endParaRPr lang="en-US" sz="2200" b="1" dirty="0">
                <a:latin typeface="+mj-lt"/>
              </a:endParaRPr>
            </a:p>
          </p:txBody>
        </p:sp>
        <p:sp>
          <p:nvSpPr>
            <p:cNvPr id="8" name="Rectangular Callout 7"/>
            <p:cNvSpPr/>
            <p:nvPr/>
          </p:nvSpPr>
          <p:spPr bwMode="auto">
            <a:xfrm>
              <a:off x="5181600" y="3204865"/>
              <a:ext cx="3124200" cy="762000"/>
            </a:xfrm>
            <a:prstGeom prst="wedgeRectCallout">
              <a:avLst>
                <a:gd name="adj1" fmla="val -64206"/>
                <a:gd name="adj2" fmla="val 16033"/>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pitchFamily="18" charset="0"/>
                </a:rPr>
                <a:t>2</a:t>
              </a:r>
              <a:r>
                <a:rPr kumimoji="0" lang="en-US" sz="2000" i="0" u="none" strike="noStrike" cap="none" normalizeH="0" baseline="30000" dirty="0" smtClean="0">
                  <a:ln>
                    <a:noFill/>
                  </a:ln>
                  <a:solidFill>
                    <a:schemeClr val="tx1"/>
                  </a:solidFill>
                  <a:effectLst/>
                  <a:latin typeface="Times" pitchFamily="18" charset="0"/>
                </a:rPr>
                <a:t>nd</a:t>
              </a:r>
              <a:r>
                <a:rPr kumimoji="0" lang="en-US" sz="2000" i="0" u="none" strike="noStrike" cap="none" normalizeH="0" baseline="0" dirty="0" smtClean="0">
                  <a:ln>
                    <a:noFill/>
                  </a:ln>
                  <a:solidFill>
                    <a:schemeClr val="tx1"/>
                  </a:solidFill>
                  <a:effectLst/>
                  <a:latin typeface="Times" pitchFamily="18" charset="0"/>
                </a:rPr>
                <a:t> metric correlates with origin of the problem</a:t>
              </a:r>
            </a:p>
          </p:txBody>
        </p:sp>
        <p:sp>
          <p:nvSpPr>
            <p:cNvPr id="9" name="Rectangular Callout 8"/>
            <p:cNvSpPr/>
            <p:nvPr/>
          </p:nvSpPr>
          <p:spPr bwMode="auto">
            <a:xfrm>
              <a:off x="5181600" y="4424065"/>
              <a:ext cx="3124200" cy="762000"/>
            </a:xfrm>
            <a:prstGeom prst="wedgeRectCallout">
              <a:avLst>
                <a:gd name="adj1" fmla="val -64206"/>
                <a:gd name="adj2" fmla="val -21355"/>
              </a:avLst>
            </a:prstGeom>
            <a:solidFill>
              <a:srgbClr val="FFFF00"/>
            </a:solidFill>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imes" pitchFamily="18" charset="0"/>
                </a:rPr>
                <a:t>Java class </a:t>
              </a:r>
              <a:r>
                <a:rPr lang="en-US" sz="2000" dirty="0" smtClean="0">
                  <a:solidFill>
                    <a:schemeClr val="tx1"/>
                  </a:solidFill>
                  <a:latin typeface="Times" pitchFamily="18" charset="0"/>
                </a:rPr>
                <a:t>o</a:t>
              </a:r>
              <a:r>
                <a:rPr kumimoji="0" lang="en-US" sz="2000" i="0" u="none" strike="noStrike" cap="none" normalizeH="0" baseline="0" dirty="0" smtClean="0">
                  <a:ln>
                    <a:noFill/>
                  </a:ln>
                  <a:solidFill>
                    <a:schemeClr val="tx1"/>
                  </a:solidFill>
                  <a:effectLst/>
                  <a:latin typeface="Times" pitchFamily="18" charset="0"/>
                </a:rPr>
                <a:t>f</a:t>
              </a:r>
              <a:r>
                <a:rPr kumimoji="0" lang="en-US" sz="2000" i="0" u="none" strike="noStrike" cap="none" normalizeH="0" dirty="0" smtClean="0">
                  <a:ln>
                    <a:noFill/>
                  </a:ln>
                  <a:solidFill>
                    <a:schemeClr val="tx1"/>
                  </a:solidFill>
                  <a:effectLst/>
                  <a:latin typeface="Times" pitchFamily="18" charset="0"/>
                </a:rPr>
                <a:t> the bug site is correctly identified</a:t>
              </a:r>
              <a:endParaRPr kumimoji="0" lang="en-US" sz="2000" i="0" u="none" strike="noStrike" cap="none" normalizeH="0" baseline="0" dirty="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412346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ORION’s Conclusion</a:t>
            </a:r>
            <a:endParaRPr lang="en-US" dirty="0">
              <a:latin typeface="+mn-lt"/>
            </a:endParaRPr>
          </a:p>
        </p:txBody>
      </p:sp>
      <p:sp>
        <p:nvSpPr>
          <p:cNvPr id="3" name="Content Placeholder 2"/>
          <p:cNvSpPr>
            <a:spLocks noGrp="1"/>
          </p:cNvSpPr>
          <p:nvPr>
            <p:ph idx="1"/>
          </p:nvPr>
        </p:nvSpPr>
        <p:spPr>
          <a:xfrm>
            <a:off x="914400" y="1122645"/>
            <a:ext cx="7390151" cy="5405438"/>
          </a:xfrm>
        </p:spPr>
        <p:txBody>
          <a:bodyPr/>
          <a:lstStyle/>
          <a:p>
            <a:pPr algn="just"/>
            <a:r>
              <a:rPr lang="en-US" sz="2400" dirty="0" smtClean="0"/>
              <a:t>ORION – a tool for root cause analysis using metric-profiling.</a:t>
            </a:r>
          </a:p>
          <a:p>
            <a:pPr algn="just"/>
            <a:r>
              <a:rPr lang="en-US" sz="2400" dirty="0"/>
              <a:t>P</a:t>
            </a:r>
            <a:r>
              <a:rPr lang="en-US" sz="2400" dirty="0" smtClean="0"/>
              <a:t>inpoints the metric that is highly affected by a failure and highlights corresponding code regions.</a:t>
            </a:r>
          </a:p>
          <a:p>
            <a:pPr algn="just"/>
            <a:r>
              <a:rPr lang="en-US" sz="2400" dirty="0" smtClean="0"/>
              <a:t>ORION models application behavior through pairwise correlation of multiple metrics</a:t>
            </a:r>
          </a:p>
          <a:p>
            <a:pPr algn="just"/>
            <a:r>
              <a:rPr lang="en-US" sz="2400" dirty="0" smtClean="0"/>
              <a:t>Our case studies with different applications show the effectiveness of the tool in detecting real world bugs </a:t>
            </a:r>
          </a:p>
          <a:p>
            <a:pPr marL="0" indent="0" algn="just">
              <a:buNone/>
            </a:pPr>
            <a:endParaRPr lang="en-US" sz="2400" dirty="0"/>
          </a:p>
        </p:txBody>
      </p:sp>
    </p:spTree>
    <p:extLst>
      <p:ext uri="{BB962C8B-B14F-4D97-AF65-F5344CB8AC3E}">
        <p14:creationId xmlns:p14="http://schemas.microsoft.com/office/powerpoint/2010/main" val="4162077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4294967295"/>
          </p:nvPr>
        </p:nvSpPr>
        <p:spPr>
          <a:xfrm>
            <a:off x="406400" y="777875"/>
            <a:ext cx="8737600" cy="5405438"/>
          </a:xfrm>
        </p:spPr>
        <p:txBody>
          <a:bodyPr/>
          <a:lstStyle/>
          <a:p>
            <a:endParaRPr lang="en-US" dirty="0" smtClean="0"/>
          </a:p>
          <a:p>
            <a:endParaRPr lang="en-US" dirty="0" smtClean="0"/>
          </a:p>
          <a:p>
            <a:endParaRPr lang="en-US" dirty="0" smtClean="0"/>
          </a:p>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780560475"/>
              </p:ext>
            </p:extLst>
          </p:nvPr>
        </p:nvGraphicFramePr>
        <p:xfrm>
          <a:off x="124244" y="527238"/>
          <a:ext cx="8779895" cy="582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9206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Related Work</a:t>
            </a:r>
            <a:endParaRPr lang="en-US" b="1" dirty="0"/>
          </a:p>
        </p:txBody>
      </p:sp>
      <p:grpSp>
        <p:nvGrpSpPr>
          <p:cNvPr id="48" name="Group 47"/>
          <p:cNvGrpSpPr/>
          <p:nvPr/>
        </p:nvGrpSpPr>
        <p:grpSpPr>
          <a:xfrm>
            <a:off x="2742285" y="668635"/>
            <a:ext cx="3355094" cy="1708904"/>
            <a:chOff x="148017" y="1367135"/>
            <a:chExt cx="3355094" cy="1708904"/>
          </a:xfrm>
        </p:grpSpPr>
        <p:sp>
          <p:nvSpPr>
            <p:cNvPr id="19" name="TextBox 18"/>
            <p:cNvSpPr txBox="1"/>
            <p:nvPr/>
          </p:nvSpPr>
          <p:spPr>
            <a:xfrm>
              <a:off x="148017" y="1367135"/>
              <a:ext cx="2051663" cy="400110"/>
            </a:xfrm>
            <a:prstGeom prst="rect">
              <a:avLst/>
            </a:prstGeom>
            <a:noFill/>
          </p:spPr>
          <p:txBody>
            <a:bodyPr wrap="none" rtlCol="0">
              <a:spAutoFit/>
            </a:bodyPr>
            <a:lstStyle/>
            <a:p>
              <a:r>
                <a:rPr lang="en-US" sz="2000" b="1" dirty="0" smtClean="0">
                  <a:solidFill>
                    <a:srgbClr val="3333CC"/>
                  </a:solidFill>
                  <a:latin typeface="+mj-lt"/>
                </a:rPr>
                <a:t>Error Detection</a:t>
              </a:r>
              <a:endParaRPr lang="en-US" sz="2000" b="1" dirty="0">
                <a:solidFill>
                  <a:srgbClr val="3333CC"/>
                </a:solidFill>
                <a:latin typeface="+mj-lt"/>
              </a:endParaRPr>
            </a:p>
          </p:txBody>
        </p:sp>
        <p:sp>
          <p:nvSpPr>
            <p:cNvPr id="20" name="TextBox 19"/>
            <p:cNvSpPr txBox="1"/>
            <p:nvPr/>
          </p:nvSpPr>
          <p:spPr>
            <a:xfrm>
              <a:off x="304800" y="1752600"/>
              <a:ext cx="3198311" cy="1323439"/>
            </a:xfrm>
            <a:prstGeom prst="rect">
              <a:avLst/>
            </a:prstGeom>
            <a:noFill/>
          </p:spPr>
          <p:txBody>
            <a:bodyPr wrap="none" rtlCol="0">
              <a:spAutoFit/>
            </a:bodyPr>
            <a:lstStyle/>
            <a:p>
              <a:r>
                <a:rPr lang="en-US" sz="2000" dirty="0" smtClean="0">
                  <a:solidFill>
                    <a:srgbClr val="3333CC"/>
                  </a:solidFill>
                </a:rPr>
                <a:t>- C. Killian (Pip, NSDI’06)</a:t>
              </a:r>
              <a:endParaRPr lang="en-US" sz="2000" b="1" dirty="0" smtClean="0">
                <a:solidFill>
                  <a:srgbClr val="3333CC"/>
                </a:solidFill>
              </a:endParaRPr>
            </a:p>
            <a:p>
              <a:pPr>
                <a:buFontTx/>
                <a:buChar char="-"/>
              </a:pPr>
              <a:r>
                <a:rPr lang="en-US" sz="2000" dirty="0" smtClean="0">
                  <a:solidFill>
                    <a:srgbClr val="3333CC"/>
                  </a:solidFill>
                </a:rPr>
                <a:t> L. Silva (NCA’08)</a:t>
              </a:r>
            </a:p>
            <a:p>
              <a:pPr>
                <a:buFontTx/>
                <a:buChar char="-"/>
              </a:pPr>
              <a:r>
                <a:rPr lang="en-US" sz="2000" dirty="0" smtClean="0">
                  <a:solidFill>
                    <a:srgbClr val="3333CC"/>
                  </a:solidFill>
                </a:rPr>
                <a:t> D. Yuan (ATC’11)</a:t>
              </a:r>
            </a:p>
            <a:p>
              <a:pPr>
                <a:buFontTx/>
                <a:buChar char="-"/>
              </a:pPr>
              <a:r>
                <a:rPr lang="en-US" sz="2000" dirty="0" smtClean="0">
                  <a:solidFill>
                    <a:srgbClr val="3333CC"/>
                  </a:solidFill>
                </a:rPr>
                <a:t> E</a:t>
              </a:r>
              <a:r>
                <a:rPr lang="en-US" sz="2000" dirty="0">
                  <a:solidFill>
                    <a:srgbClr val="3333CC"/>
                  </a:solidFill>
                </a:rPr>
                <a:t>. </a:t>
              </a:r>
              <a:r>
                <a:rPr lang="en-US" sz="2000" dirty="0" err="1">
                  <a:solidFill>
                    <a:srgbClr val="3333CC"/>
                  </a:solidFill>
                </a:rPr>
                <a:t>Kiciman</a:t>
              </a:r>
              <a:r>
                <a:rPr lang="en-US" sz="2000" dirty="0">
                  <a:solidFill>
                    <a:srgbClr val="3333CC"/>
                  </a:solidFill>
                </a:rPr>
                <a:t> (Neural Net’05)</a:t>
              </a:r>
            </a:p>
          </p:txBody>
        </p:sp>
      </p:grpSp>
      <p:grpSp>
        <p:nvGrpSpPr>
          <p:cNvPr id="50" name="Group 49"/>
          <p:cNvGrpSpPr/>
          <p:nvPr/>
        </p:nvGrpSpPr>
        <p:grpSpPr>
          <a:xfrm>
            <a:off x="4025900" y="2422207"/>
            <a:ext cx="4826000" cy="1708904"/>
            <a:chOff x="5562600" y="2433935"/>
            <a:chExt cx="3505200" cy="1708904"/>
          </a:xfrm>
        </p:grpSpPr>
        <p:sp>
          <p:nvSpPr>
            <p:cNvPr id="24" name="TextBox 23"/>
            <p:cNvSpPr txBox="1"/>
            <p:nvPr/>
          </p:nvSpPr>
          <p:spPr>
            <a:xfrm>
              <a:off x="5638800" y="2433935"/>
              <a:ext cx="2223686" cy="400110"/>
            </a:xfrm>
            <a:prstGeom prst="rect">
              <a:avLst/>
            </a:prstGeom>
            <a:noFill/>
          </p:spPr>
          <p:txBody>
            <a:bodyPr wrap="none" rtlCol="0">
              <a:spAutoFit/>
            </a:bodyPr>
            <a:lstStyle/>
            <a:p>
              <a:r>
                <a:rPr lang="en-US" sz="2000" b="1" dirty="0" smtClean="0">
                  <a:solidFill>
                    <a:srgbClr val="C00000"/>
                  </a:solidFill>
                  <a:latin typeface="+mj-lt"/>
                </a:rPr>
                <a:t>Tracing Systems</a:t>
              </a:r>
              <a:endParaRPr lang="en-US" sz="2000" b="1" dirty="0">
                <a:solidFill>
                  <a:srgbClr val="C00000"/>
                </a:solidFill>
                <a:latin typeface="+mj-lt"/>
              </a:endParaRPr>
            </a:p>
          </p:txBody>
        </p:sp>
        <p:sp>
          <p:nvSpPr>
            <p:cNvPr id="22" name="TextBox 21"/>
            <p:cNvSpPr txBox="1"/>
            <p:nvPr/>
          </p:nvSpPr>
          <p:spPr>
            <a:xfrm>
              <a:off x="5562600" y="2819400"/>
              <a:ext cx="3505200" cy="1323439"/>
            </a:xfrm>
            <a:prstGeom prst="rect">
              <a:avLst/>
            </a:prstGeom>
            <a:noFill/>
          </p:spPr>
          <p:txBody>
            <a:bodyPr wrap="square" rtlCol="0">
              <a:spAutoFit/>
            </a:bodyPr>
            <a:lstStyle/>
            <a:p>
              <a:pPr>
                <a:buFontTx/>
                <a:buChar char="-"/>
              </a:pPr>
              <a:r>
                <a:rPr lang="en-US" sz="2000" dirty="0" smtClean="0">
                  <a:solidFill>
                    <a:srgbClr val="C00000"/>
                  </a:solidFill>
                </a:rPr>
                <a:t> B. </a:t>
              </a:r>
              <a:r>
                <a:rPr lang="en-US" sz="2000" dirty="0" err="1" smtClean="0">
                  <a:solidFill>
                    <a:srgbClr val="C00000"/>
                  </a:solidFill>
                </a:rPr>
                <a:t>Cantrill</a:t>
              </a:r>
              <a:r>
                <a:rPr lang="en-US" sz="2000" dirty="0" smtClean="0">
                  <a:solidFill>
                    <a:srgbClr val="C00000"/>
                  </a:solidFill>
                </a:rPr>
                <a:t> (</a:t>
              </a:r>
              <a:r>
                <a:rPr lang="en-US" sz="2000" dirty="0" err="1" smtClean="0">
                  <a:solidFill>
                    <a:srgbClr val="C00000"/>
                  </a:solidFill>
                </a:rPr>
                <a:t>Dtrace</a:t>
              </a:r>
              <a:r>
                <a:rPr lang="en-US" sz="2000" dirty="0" smtClean="0">
                  <a:solidFill>
                    <a:srgbClr val="C00000"/>
                  </a:solidFill>
                </a:rPr>
                <a:t>, ATC’04)  </a:t>
              </a:r>
            </a:p>
            <a:p>
              <a:pPr>
                <a:buFontTx/>
                <a:buChar char="-"/>
              </a:pPr>
              <a:r>
                <a:rPr lang="en-US" sz="2000" dirty="0" smtClean="0">
                  <a:solidFill>
                    <a:srgbClr val="C00000"/>
                  </a:solidFill>
                </a:rPr>
                <a:t> R. Fonseca (</a:t>
              </a:r>
              <a:r>
                <a:rPr lang="en-US" sz="2000" dirty="0">
                  <a:solidFill>
                    <a:srgbClr val="C00000"/>
                  </a:solidFill>
                </a:rPr>
                <a:t>X-</a:t>
              </a:r>
              <a:r>
                <a:rPr lang="en-US" sz="2000" dirty="0" smtClean="0">
                  <a:solidFill>
                    <a:srgbClr val="C00000"/>
                  </a:solidFill>
                </a:rPr>
                <a:t>Trace, NSDI’07)</a:t>
              </a:r>
            </a:p>
            <a:p>
              <a:pPr>
                <a:buFontTx/>
                <a:buChar char="-"/>
              </a:pPr>
              <a:r>
                <a:rPr lang="en-US" sz="2000" dirty="0" smtClean="0">
                  <a:solidFill>
                    <a:srgbClr val="C00000"/>
                  </a:solidFill>
                </a:rPr>
                <a:t> B. </a:t>
              </a:r>
              <a:r>
                <a:rPr lang="en-US" sz="2000" dirty="0" err="1" smtClean="0">
                  <a:solidFill>
                    <a:srgbClr val="C00000"/>
                  </a:solidFill>
                </a:rPr>
                <a:t>Sigelman</a:t>
              </a:r>
              <a:r>
                <a:rPr lang="en-US" sz="2000" dirty="0" smtClean="0">
                  <a:solidFill>
                    <a:srgbClr val="C00000"/>
                  </a:solidFill>
                </a:rPr>
                <a:t> </a:t>
              </a:r>
              <a:r>
                <a:rPr lang="en-US" sz="2000" dirty="0">
                  <a:solidFill>
                    <a:srgbClr val="C00000"/>
                  </a:solidFill>
                </a:rPr>
                <a:t>(</a:t>
              </a:r>
              <a:r>
                <a:rPr lang="en-US" sz="2000" dirty="0" smtClean="0">
                  <a:solidFill>
                    <a:srgbClr val="C00000"/>
                  </a:solidFill>
                </a:rPr>
                <a:t>Dapper, </a:t>
              </a:r>
              <a:r>
                <a:rPr lang="en-US" sz="2000" dirty="0">
                  <a:solidFill>
                    <a:srgbClr val="C00000"/>
                  </a:solidFill>
                </a:rPr>
                <a:t>Google </a:t>
              </a:r>
              <a:r>
                <a:rPr lang="en-US" sz="2000" dirty="0" smtClean="0">
                  <a:solidFill>
                    <a:srgbClr val="C00000"/>
                  </a:solidFill>
                </a:rPr>
                <a:t>research 10)</a:t>
              </a:r>
            </a:p>
            <a:p>
              <a:pPr>
                <a:buFontTx/>
                <a:buChar char="-"/>
              </a:pPr>
              <a:r>
                <a:rPr lang="en-US" sz="2000" dirty="0">
                  <a:solidFill>
                    <a:srgbClr val="C00000"/>
                  </a:solidFill>
                </a:rPr>
                <a:t> </a:t>
              </a:r>
              <a:r>
                <a:rPr lang="en-US" sz="2000" dirty="0" smtClean="0">
                  <a:solidFill>
                    <a:srgbClr val="C00000"/>
                  </a:solidFill>
                </a:rPr>
                <a:t>C. </a:t>
              </a:r>
              <a:r>
                <a:rPr lang="en-US" sz="2000" dirty="0" err="1" smtClean="0">
                  <a:solidFill>
                    <a:srgbClr val="C00000"/>
                  </a:solidFill>
                </a:rPr>
                <a:t>Luk</a:t>
              </a:r>
              <a:r>
                <a:rPr lang="en-US" sz="2000" dirty="0" smtClean="0">
                  <a:solidFill>
                    <a:srgbClr val="C00000"/>
                  </a:solidFill>
                </a:rPr>
                <a:t> (Pin, PLDI’05)</a:t>
              </a:r>
            </a:p>
          </p:txBody>
        </p:sp>
      </p:grpSp>
      <p:grpSp>
        <p:nvGrpSpPr>
          <p:cNvPr id="51" name="Group 50"/>
          <p:cNvGrpSpPr/>
          <p:nvPr/>
        </p:nvGrpSpPr>
        <p:grpSpPr>
          <a:xfrm>
            <a:off x="152400" y="2128103"/>
            <a:ext cx="3403600" cy="2297113"/>
            <a:chOff x="3352800" y="3741003"/>
            <a:chExt cx="3403600" cy="2297113"/>
          </a:xfrm>
        </p:grpSpPr>
        <p:sp>
          <p:nvSpPr>
            <p:cNvPr id="34" name="TextBox 33"/>
            <p:cNvSpPr txBox="1"/>
            <p:nvPr/>
          </p:nvSpPr>
          <p:spPr>
            <a:xfrm>
              <a:off x="3581400" y="3741003"/>
              <a:ext cx="2400300" cy="707886"/>
            </a:xfrm>
            <a:prstGeom prst="rect">
              <a:avLst/>
            </a:prstGeom>
            <a:noFill/>
          </p:spPr>
          <p:txBody>
            <a:bodyPr wrap="square" rtlCol="0">
              <a:spAutoFit/>
            </a:bodyPr>
            <a:lstStyle/>
            <a:p>
              <a:pPr algn="ctr"/>
              <a:r>
                <a:rPr lang="en-US" sz="2000" b="1" dirty="0" smtClean="0">
                  <a:solidFill>
                    <a:srgbClr val="7030A0"/>
                  </a:solidFill>
                  <a:latin typeface="+mj-lt"/>
                </a:rPr>
                <a:t>Failure Characterization</a:t>
              </a:r>
              <a:endParaRPr lang="en-US" sz="2000" b="1" dirty="0">
                <a:solidFill>
                  <a:srgbClr val="7030A0"/>
                </a:solidFill>
                <a:latin typeface="+mj-lt"/>
              </a:endParaRPr>
            </a:p>
          </p:txBody>
        </p:sp>
        <p:sp>
          <p:nvSpPr>
            <p:cNvPr id="37" name="TextBox 36"/>
            <p:cNvSpPr txBox="1"/>
            <p:nvPr/>
          </p:nvSpPr>
          <p:spPr>
            <a:xfrm>
              <a:off x="3352800" y="4406900"/>
              <a:ext cx="3403600" cy="1631216"/>
            </a:xfrm>
            <a:prstGeom prst="rect">
              <a:avLst/>
            </a:prstGeom>
            <a:noFill/>
          </p:spPr>
          <p:txBody>
            <a:bodyPr wrap="square" rtlCol="0">
              <a:spAutoFit/>
            </a:bodyPr>
            <a:lstStyle/>
            <a:p>
              <a:pPr>
                <a:buFontTx/>
                <a:buChar char="-"/>
              </a:pPr>
              <a:r>
                <a:rPr lang="en-US" sz="2000" dirty="0" smtClean="0">
                  <a:solidFill>
                    <a:srgbClr val="7030A0"/>
                  </a:solidFill>
                </a:rPr>
                <a:t> D. </a:t>
              </a:r>
              <a:r>
                <a:rPr lang="en-US" sz="2000" dirty="0" err="1" smtClean="0">
                  <a:solidFill>
                    <a:srgbClr val="7030A0"/>
                  </a:solidFill>
                </a:rPr>
                <a:t>Controneo</a:t>
              </a:r>
              <a:r>
                <a:rPr lang="en-US" sz="2000" dirty="0" smtClean="0">
                  <a:solidFill>
                    <a:srgbClr val="7030A0"/>
                  </a:solidFill>
                </a:rPr>
                <a:t> (ICDCS’06)</a:t>
              </a:r>
            </a:p>
            <a:p>
              <a:pPr>
                <a:buFontTx/>
                <a:buChar char="-"/>
              </a:pPr>
              <a:r>
                <a:rPr lang="en-US" sz="2000" dirty="0">
                  <a:solidFill>
                    <a:srgbClr val="7030A0"/>
                  </a:solidFill>
                </a:rPr>
                <a:t> </a:t>
              </a:r>
              <a:r>
                <a:rPr lang="en-US" sz="2000" dirty="0" smtClean="0">
                  <a:solidFill>
                    <a:srgbClr val="7030A0"/>
                  </a:solidFill>
                </a:rPr>
                <a:t>Z. Yin (SOSP’11)</a:t>
              </a:r>
            </a:p>
            <a:p>
              <a:pPr>
                <a:buFontTx/>
                <a:buChar char="-"/>
              </a:pPr>
              <a:r>
                <a:rPr lang="en-US" sz="2000" dirty="0" smtClean="0">
                  <a:solidFill>
                    <a:srgbClr val="7030A0"/>
                  </a:solidFill>
                </a:rPr>
                <a:t> M. Vieira, (DSN ’07)</a:t>
              </a:r>
            </a:p>
            <a:p>
              <a:pPr>
                <a:buFontTx/>
                <a:buChar char="-"/>
              </a:pPr>
              <a:r>
                <a:rPr lang="en-US" sz="2000" dirty="0" smtClean="0">
                  <a:solidFill>
                    <a:srgbClr val="7030A0"/>
                  </a:solidFill>
                </a:rPr>
                <a:t> J. Li (QSIC’07)</a:t>
              </a:r>
            </a:p>
            <a:p>
              <a:pPr>
                <a:buFontTx/>
                <a:buChar char="-"/>
              </a:pPr>
              <a:r>
                <a:rPr lang="en-US" sz="2000" dirty="0" smtClean="0">
                  <a:solidFill>
                    <a:srgbClr val="7030A0"/>
                  </a:solidFill>
                </a:rPr>
                <a:t>W. </a:t>
              </a:r>
              <a:r>
                <a:rPr lang="en-US" sz="2000" dirty="0" err="1" smtClean="0">
                  <a:solidFill>
                    <a:srgbClr val="7030A0"/>
                  </a:solidFill>
                </a:rPr>
                <a:t>Gu</a:t>
              </a:r>
              <a:r>
                <a:rPr lang="en-US" sz="2000" dirty="0" smtClean="0">
                  <a:solidFill>
                    <a:srgbClr val="7030A0"/>
                  </a:solidFill>
                </a:rPr>
                <a:t> (DSN’03)</a:t>
              </a:r>
              <a:endParaRPr lang="en-US" sz="2000" dirty="0">
                <a:solidFill>
                  <a:srgbClr val="7030A0"/>
                </a:solidFill>
              </a:endParaRPr>
            </a:p>
          </p:txBody>
        </p:sp>
      </p:grpSp>
      <p:grpSp>
        <p:nvGrpSpPr>
          <p:cNvPr id="49" name="Group 48"/>
          <p:cNvGrpSpPr/>
          <p:nvPr/>
        </p:nvGrpSpPr>
        <p:grpSpPr>
          <a:xfrm>
            <a:off x="2014917" y="4527371"/>
            <a:ext cx="4603068" cy="1704439"/>
            <a:chOff x="2662617" y="762000"/>
            <a:chExt cx="4603068" cy="1704439"/>
          </a:xfrm>
        </p:grpSpPr>
        <p:sp>
          <p:nvSpPr>
            <p:cNvPr id="23" name="TextBox 22"/>
            <p:cNvSpPr txBox="1"/>
            <p:nvPr/>
          </p:nvSpPr>
          <p:spPr>
            <a:xfrm>
              <a:off x="2662617" y="762000"/>
              <a:ext cx="4603068" cy="400110"/>
            </a:xfrm>
            <a:prstGeom prst="rect">
              <a:avLst/>
            </a:prstGeom>
            <a:noFill/>
          </p:spPr>
          <p:txBody>
            <a:bodyPr wrap="none" rtlCol="0">
              <a:spAutoFit/>
            </a:bodyPr>
            <a:lstStyle/>
            <a:p>
              <a:r>
                <a:rPr lang="en-US" sz="2000" b="1" dirty="0" smtClean="0">
                  <a:solidFill>
                    <a:srgbClr val="008000"/>
                  </a:solidFill>
                  <a:latin typeface="+mj-lt"/>
                </a:rPr>
                <a:t>Performance Diagnosis with Metrics</a:t>
              </a:r>
              <a:endParaRPr lang="en-US" sz="2000" b="1" dirty="0">
                <a:solidFill>
                  <a:srgbClr val="008000"/>
                </a:solidFill>
                <a:latin typeface="+mj-lt"/>
              </a:endParaRPr>
            </a:p>
          </p:txBody>
        </p:sp>
        <p:sp>
          <p:nvSpPr>
            <p:cNvPr id="38" name="TextBox 37"/>
            <p:cNvSpPr txBox="1"/>
            <p:nvPr/>
          </p:nvSpPr>
          <p:spPr>
            <a:xfrm>
              <a:off x="3352800" y="1143000"/>
              <a:ext cx="2997200" cy="1323439"/>
            </a:xfrm>
            <a:prstGeom prst="rect">
              <a:avLst/>
            </a:prstGeom>
            <a:noFill/>
          </p:spPr>
          <p:txBody>
            <a:bodyPr wrap="square" rtlCol="0">
              <a:spAutoFit/>
            </a:bodyPr>
            <a:lstStyle/>
            <a:p>
              <a:pPr>
                <a:buFontTx/>
                <a:buChar char="-"/>
              </a:pPr>
              <a:r>
                <a:rPr lang="en-US" sz="2000" dirty="0" smtClean="0">
                  <a:solidFill>
                    <a:srgbClr val="008000"/>
                  </a:solidFill>
                </a:rPr>
                <a:t> K. </a:t>
              </a:r>
              <a:r>
                <a:rPr lang="en-US" sz="2000" dirty="0" err="1" smtClean="0">
                  <a:solidFill>
                    <a:srgbClr val="008000"/>
                  </a:solidFill>
                </a:rPr>
                <a:t>Ozonat</a:t>
              </a:r>
              <a:r>
                <a:rPr lang="en-US" sz="2000" dirty="0" smtClean="0">
                  <a:solidFill>
                    <a:srgbClr val="008000"/>
                  </a:solidFill>
                </a:rPr>
                <a:t> (DSN’08)</a:t>
              </a:r>
            </a:p>
            <a:p>
              <a:pPr>
                <a:buFontTx/>
                <a:buChar char="-"/>
              </a:pPr>
              <a:r>
                <a:rPr lang="en-US" sz="2000" dirty="0" smtClean="0">
                  <a:solidFill>
                    <a:srgbClr val="008000"/>
                  </a:solidFill>
                </a:rPr>
                <a:t> I. Cohen (OSDI’04)</a:t>
              </a:r>
            </a:p>
            <a:p>
              <a:pPr>
                <a:buFontTx/>
                <a:buChar char="-"/>
              </a:pPr>
              <a:r>
                <a:rPr lang="en-US" sz="2000" dirty="0" smtClean="0">
                  <a:solidFill>
                    <a:srgbClr val="008000"/>
                  </a:solidFill>
                </a:rPr>
                <a:t> P. </a:t>
              </a:r>
              <a:r>
                <a:rPr lang="en-US" sz="2000" dirty="0" err="1" smtClean="0">
                  <a:solidFill>
                    <a:srgbClr val="008000"/>
                  </a:solidFill>
                </a:rPr>
                <a:t>Bodik</a:t>
              </a:r>
              <a:r>
                <a:rPr lang="en-US" sz="2000" dirty="0" smtClean="0">
                  <a:solidFill>
                    <a:srgbClr val="008000"/>
                  </a:solidFill>
                </a:rPr>
                <a:t> (EuroSys’10)</a:t>
              </a:r>
            </a:p>
            <a:p>
              <a:pPr>
                <a:buFontTx/>
                <a:buChar char="-"/>
              </a:pPr>
              <a:r>
                <a:rPr lang="en-US" sz="2000" dirty="0" smtClean="0">
                  <a:solidFill>
                    <a:srgbClr val="008000"/>
                  </a:solidFill>
                </a:rPr>
                <a:t> K. </a:t>
              </a:r>
              <a:r>
                <a:rPr lang="en-US" sz="2000" dirty="0" err="1" smtClean="0">
                  <a:solidFill>
                    <a:srgbClr val="008000"/>
                  </a:solidFill>
                </a:rPr>
                <a:t>Nagaraj</a:t>
              </a:r>
              <a:r>
                <a:rPr lang="en-US" sz="2000" dirty="0" smtClean="0">
                  <a:solidFill>
                    <a:srgbClr val="008000"/>
                  </a:solidFill>
                </a:rPr>
                <a:t> (NSDI’12)</a:t>
              </a:r>
            </a:p>
          </p:txBody>
        </p:sp>
      </p:grpSp>
    </p:spTree>
    <p:extLst>
      <p:ext uri="{BB962C8B-B14F-4D97-AF65-F5344CB8AC3E}">
        <p14:creationId xmlns:p14="http://schemas.microsoft.com/office/powerpoint/2010/main" val="1809560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graphicFrame>
        <p:nvGraphicFramePr>
          <p:cNvPr id="6" name="Diagram 5"/>
          <p:cNvGraphicFramePr>
            <a:graphicFrameLocks noChangeAspect="1"/>
          </p:cNvGraphicFramePr>
          <p:nvPr>
            <p:extLst>
              <p:ext uri="{D42A27DB-BD31-4B8C-83A1-F6EECF244321}">
                <p14:modId xmlns:p14="http://schemas.microsoft.com/office/powerpoint/2010/main" val="3754340039"/>
              </p:ext>
            </p:extLst>
          </p:nvPr>
        </p:nvGraphicFramePr>
        <p:xfrm>
          <a:off x="1841500" y="-931816"/>
          <a:ext cx="6814883"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Summary of Contributions</a:t>
            </a:r>
            <a:endParaRPr lang="en-US" dirty="0"/>
          </a:p>
        </p:txBody>
      </p:sp>
      <p:sp>
        <p:nvSpPr>
          <p:cNvPr id="7" name="TextBox 6"/>
          <p:cNvSpPr txBox="1"/>
          <p:nvPr/>
        </p:nvSpPr>
        <p:spPr>
          <a:xfrm>
            <a:off x="126708" y="1105866"/>
            <a:ext cx="1739479" cy="1107996"/>
          </a:xfrm>
          <a:prstGeom prst="rect">
            <a:avLst/>
          </a:prstGeom>
          <a:noFill/>
        </p:spPr>
        <p:txBody>
          <a:bodyPr wrap="none" rtlCol="0">
            <a:spAutoFit/>
          </a:bodyPr>
          <a:lstStyle/>
          <a:p>
            <a:r>
              <a:rPr lang="en-US" dirty="0" smtClean="0">
                <a:solidFill>
                  <a:srgbClr val="660066"/>
                </a:solidFill>
              </a:rPr>
              <a:t>Characterize</a:t>
            </a:r>
            <a:endParaRPr lang="en-US" sz="2400" dirty="0" smtClean="0">
              <a:solidFill>
                <a:srgbClr val="660066"/>
              </a:solidFill>
            </a:endParaRPr>
          </a:p>
          <a:p>
            <a:r>
              <a:rPr lang="en-US" dirty="0" err="1" smtClean="0">
                <a:solidFill>
                  <a:srgbClr val="660066"/>
                </a:solidFill>
              </a:rPr>
              <a:t>Misconfigs</a:t>
            </a:r>
            <a:endParaRPr lang="en-US" dirty="0" smtClean="0">
              <a:solidFill>
                <a:srgbClr val="660066"/>
              </a:solidFill>
            </a:endParaRPr>
          </a:p>
          <a:p>
            <a:r>
              <a:rPr lang="en-US" sz="1800" b="1" dirty="0" smtClean="0">
                <a:solidFill>
                  <a:srgbClr val="CC0000"/>
                </a:solidFill>
              </a:rPr>
              <a:t>ISSRE-13</a:t>
            </a:r>
            <a:endParaRPr lang="en-US" sz="1800" b="1" dirty="0">
              <a:solidFill>
                <a:srgbClr val="CC0000"/>
              </a:solidFill>
            </a:endParaRPr>
          </a:p>
        </p:txBody>
      </p:sp>
      <p:graphicFrame>
        <p:nvGraphicFramePr>
          <p:cNvPr id="11" name="Diagram 10"/>
          <p:cNvGraphicFramePr>
            <a:graphicFrameLocks noChangeAspect="1"/>
          </p:cNvGraphicFramePr>
          <p:nvPr>
            <p:extLst>
              <p:ext uri="{D42A27DB-BD31-4B8C-83A1-F6EECF244321}">
                <p14:modId xmlns:p14="http://schemas.microsoft.com/office/powerpoint/2010/main" val="651670892"/>
              </p:ext>
            </p:extLst>
          </p:nvPr>
        </p:nvGraphicFramePr>
        <p:xfrm>
          <a:off x="1828800" y="1121252"/>
          <a:ext cx="6833171" cy="4724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190500" y="2887060"/>
            <a:ext cx="1381057" cy="1107996"/>
          </a:xfrm>
          <a:prstGeom prst="rect">
            <a:avLst/>
          </a:prstGeom>
          <a:noFill/>
        </p:spPr>
        <p:txBody>
          <a:bodyPr wrap="none" rtlCol="0">
            <a:spAutoFit/>
          </a:bodyPr>
          <a:lstStyle/>
          <a:p>
            <a:r>
              <a:rPr lang="en-US" sz="2400" dirty="0" smtClean="0">
                <a:solidFill>
                  <a:srgbClr val="660066"/>
                </a:solidFill>
              </a:rPr>
              <a:t>Duplicate</a:t>
            </a:r>
          </a:p>
          <a:p>
            <a:r>
              <a:rPr lang="en-US" sz="2400" dirty="0" smtClean="0">
                <a:solidFill>
                  <a:srgbClr val="660066"/>
                </a:solidFill>
              </a:rPr>
              <a:t>Detection</a:t>
            </a:r>
          </a:p>
          <a:p>
            <a:pPr algn="r"/>
            <a:r>
              <a:rPr lang="en-US" sz="1800" b="1" dirty="0" smtClean="0">
                <a:solidFill>
                  <a:srgbClr val="CC0000"/>
                </a:solidFill>
              </a:rPr>
              <a:t>ICAC-14</a:t>
            </a:r>
            <a:endParaRPr lang="en-US" sz="1800" b="1" dirty="0">
              <a:solidFill>
                <a:srgbClr val="CC0000"/>
              </a:solidFill>
            </a:endParaRPr>
          </a:p>
        </p:txBody>
      </p:sp>
      <p:graphicFrame>
        <p:nvGraphicFramePr>
          <p:cNvPr id="14" name="Diagram 13"/>
          <p:cNvGraphicFramePr>
            <a:graphicFrameLocks noChangeAspect="1"/>
          </p:cNvGraphicFramePr>
          <p:nvPr>
            <p:extLst>
              <p:ext uri="{D42A27DB-BD31-4B8C-83A1-F6EECF244321}">
                <p14:modId xmlns:p14="http://schemas.microsoft.com/office/powerpoint/2010/main" val="1320398064"/>
              </p:ext>
            </p:extLst>
          </p:nvPr>
        </p:nvGraphicFramePr>
        <p:xfrm>
          <a:off x="1765300" y="3004732"/>
          <a:ext cx="6833171" cy="48737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p:cNvSpPr txBox="1"/>
          <p:nvPr/>
        </p:nvSpPr>
        <p:spPr>
          <a:xfrm>
            <a:off x="228600" y="4986440"/>
            <a:ext cx="1415772" cy="738664"/>
          </a:xfrm>
          <a:prstGeom prst="rect">
            <a:avLst/>
          </a:prstGeom>
          <a:noFill/>
        </p:spPr>
        <p:txBody>
          <a:bodyPr wrap="none" rtlCol="0">
            <a:spAutoFit/>
          </a:bodyPr>
          <a:lstStyle/>
          <a:p>
            <a:r>
              <a:rPr lang="en-US" sz="2400" dirty="0" smtClean="0">
                <a:solidFill>
                  <a:srgbClr val="660066"/>
                </a:solidFill>
              </a:rPr>
              <a:t>Diagnosis</a:t>
            </a:r>
          </a:p>
          <a:p>
            <a:pPr algn="r"/>
            <a:r>
              <a:rPr lang="en-US" sz="1800" b="1" dirty="0" smtClean="0">
                <a:solidFill>
                  <a:srgbClr val="CC0000"/>
                </a:solidFill>
              </a:rPr>
              <a:t>SRDS-13</a:t>
            </a:r>
            <a:endParaRPr lang="en-US" sz="1800" b="1" dirty="0">
              <a:solidFill>
                <a:srgbClr val="CC0000"/>
              </a:solidFill>
            </a:endParaRPr>
          </a:p>
        </p:txBody>
      </p:sp>
    </p:spTree>
    <p:extLst>
      <p:ext uri="{BB962C8B-B14F-4D97-AF65-F5344CB8AC3E}">
        <p14:creationId xmlns:p14="http://schemas.microsoft.com/office/powerpoint/2010/main" val="24601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11" grpId="0">
        <p:bldAsOne/>
      </p:bldGraphic>
      <p:bldP spid="12" grpId="0"/>
      <p:bldGraphic spid="14" grpId="0">
        <p:bldAsOne/>
      </p:bldGraphic>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Failure characterization </a:t>
            </a:r>
          </a:p>
          <a:p>
            <a:pPr lvl="1"/>
            <a:r>
              <a:rPr lang="en-US" dirty="0" smtClean="0"/>
              <a:t>Understanding how failures happen</a:t>
            </a:r>
          </a:p>
          <a:p>
            <a:pPr lvl="1"/>
            <a:r>
              <a:rPr lang="en-US" dirty="0" smtClean="0"/>
              <a:t>Insights in providing reliability to web applications</a:t>
            </a:r>
            <a:endParaRPr lang="en-US" dirty="0"/>
          </a:p>
          <a:p>
            <a:r>
              <a:rPr lang="en-US" dirty="0" smtClean="0"/>
              <a:t>Error detection</a:t>
            </a:r>
          </a:p>
          <a:p>
            <a:pPr lvl="1"/>
            <a:r>
              <a:rPr lang="en-US" dirty="0" smtClean="0"/>
              <a:t>Application specific and generic rules</a:t>
            </a:r>
          </a:p>
          <a:p>
            <a:pPr lvl="1"/>
            <a:r>
              <a:rPr lang="en-US" dirty="0" smtClean="0"/>
              <a:t>Both </a:t>
            </a:r>
            <a:r>
              <a:rPr lang="en-US" dirty="0"/>
              <a:t>s</a:t>
            </a:r>
            <a:r>
              <a:rPr lang="en-US" dirty="0" smtClean="0"/>
              <a:t>ynchronous and </a:t>
            </a:r>
            <a:r>
              <a:rPr lang="en-US" dirty="0"/>
              <a:t>a</a:t>
            </a:r>
            <a:r>
              <a:rPr lang="en-US" dirty="0" smtClean="0"/>
              <a:t>synchronous detection algorithms improve reliability</a:t>
            </a:r>
          </a:p>
          <a:p>
            <a:pPr lvl="1"/>
            <a:r>
              <a:rPr lang="en-US" dirty="0" smtClean="0"/>
              <a:t>Detection of silent manifestations to unearth hidden problems</a:t>
            </a:r>
            <a:endParaRPr lang="en-US" dirty="0"/>
          </a:p>
          <a:p>
            <a:r>
              <a:rPr lang="en-US" dirty="0" smtClean="0"/>
              <a:t>Automated failure diagnosis </a:t>
            </a:r>
            <a:endParaRPr lang="en-US" dirty="0"/>
          </a:p>
          <a:p>
            <a:pPr lvl="1"/>
            <a:r>
              <a:rPr lang="en-US" dirty="0" smtClean="0"/>
              <a:t>Code-regions where bugs manifest as failures assist debuggers</a:t>
            </a:r>
          </a:p>
          <a:p>
            <a:pPr lvl="1"/>
            <a:r>
              <a:rPr lang="en-US" dirty="0" smtClean="0"/>
              <a:t>Collecting metrics synchronously gives better accuracy</a:t>
            </a:r>
            <a:endParaRPr lang="en-US" dirty="0"/>
          </a:p>
        </p:txBody>
      </p:sp>
    </p:spTree>
    <p:extLst>
      <p:ext uri="{BB962C8B-B14F-4D97-AF65-F5344CB8AC3E}">
        <p14:creationId xmlns:p14="http://schemas.microsoft.com/office/powerpoint/2010/main" val="109500905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a:lnSpc>
                <a:spcPct val="150000"/>
              </a:lnSpc>
            </a:pPr>
            <a:r>
              <a:rPr lang="en-US" sz="2400" dirty="0" smtClean="0"/>
              <a:t>Major Advisor</a:t>
            </a:r>
          </a:p>
          <a:p>
            <a:pPr lvl="1">
              <a:lnSpc>
                <a:spcPct val="150000"/>
              </a:lnSpc>
            </a:pPr>
            <a:r>
              <a:rPr lang="en-US" sz="2000" dirty="0" smtClean="0"/>
              <a:t>Prof. </a:t>
            </a:r>
            <a:r>
              <a:rPr lang="en-US" sz="2000" dirty="0" err="1" smtClean="0"/>
              <a:t>Saurabh</a:t>
            </a:r>
            <a:r>
              <a:rPr lang="en-US" sz="2000" dirty="0" smtClean="0"/>
              <a:t> </a:t>
            </a:r>
            <a:r>
              <a:rPr lang="en-US" sz="2000" dirty="0" err="1" smtClean="0"/>
              <a:t>Bagchi</a:t>
            </a:r>
            <a:endParaRPr lang="en-US" sz="2000" dirty="0"/>
          </a:p>
          <a:p>
            <a:pPr>
              <a:lnSpc>
                <a:spcPct val="150000"/>
              </a:lnSpc>
            </a:pPr>
            <a:r>
              <a:rPr lang="en-US" sz="2400" dirty="0" smtClean="0"/>
              <a:t>Committee: </a:t>
            </a:r>
          </a:p>
          <a:p>
            <a:pPr lvl="1">
              <a:lnSpc>
                <a:spcPct val="150000"/>
              </a:lnSpc>
            </a:pPr>
            <a:r>
              <a:rPr lang="en-US" sz="2000" dirty="0" smtClean="0"/>
              <a:t>Prof. </a:t>
            </a:r>
            <a:r>
              <a:rPr lang="en-US" sz="2000" dirty="0" err="1" smtClean="0"/>
              <a:t>Arif</a:t>
            </a:r>
            <a:r>
              <a:rPr lang="en-US" sz="2000" dirty="0" smtClean="0"/>
              <a:t> </a:t>
            </a:r>
            <a:r>
              <a:rPr lang="en-US" sz="2000" dirty="0" err="1" smtClean="0"/>
              <a:t>Ghafoor</a:t>
            </a:r>
            <a:r>
              <a:rPr lang="en-US" sz="2000" dirty="0" smtClean="0"/>
              <a:t>, Prof. Samuel </a:t>
            </a:r>
            <a:r>
              <a:rPr lang="en-US" sz="2000" dirty="0" err="1" smtClean="0"/>
              <a:t>Midkiff</a:t>
            </a:r>
            <a:r>
              <a:rPr lang="en-US" sz="2000" dirty="0" smtClean="0"/>
              <a:t>, Prof. Charles </a:t>
            </a:r>
            <a:r>
              <a:rPr lang="en-US" sz="2000" dirty="0"/>
              <a:t>Killian</a:t>
            </a:r>
            <a:endParaRPr lang="en-US" sz="2000" dirty="0" smtClean="0"/>
          </a:p>
          <a:p>
            <a:pPr>
              <a:lnSpc>
                <a:spcPct val="150000"/>
              </a:lnSpc>
            </a:pPr>
            <a:r>
              <a:rPr lang="en-US" sz="2400" dirty="0" smtClean="0"/>
              <a:t>Collaborators: </a:t>
            </a:r>
          </a:p>
          <a:p>
            <a:pPr lvl="1">
              <a:lnSpc>
                <a:spcPct val="150000"/>
              </a:lnSpc>
            </a:pPr>
            <a:r>
              <a:rPr lang="en-US" sz="2000" dirty="0" smtClean="0"/>
              <a:t>Ignacio Laguna, </a:t>
            </a:r>
            <a:r>
              <a:rPr lang="en-US" sz="2000" dirty="0" err="1" smtClean="0"/>
              <a:t>Amiya</a:t>
            </a:r>
            <a:r>
              <a:rPr lang="en-US" sz="2000" dirty="0" smtClean="0"/>
              <a:t> </a:t>
            </a:r>
            <a:r>
              <a:rPr lang="en-US" sz="2000" dirty="0" err="1" smtClean="0"/>
              <a:t>Maji</a:t>
            </a:r>
            <a:r>
              <a:rPr lang="en-US" sz="2000" dirty="0" smtClean="0"/>
              <a:t>, </a:t>
            </a:r>
            <a:r>
              <a:rPr lang="en-US" sz="2000" dirty="0" err="1" smtClean="0"/>
              <a:t>Subrata</a:t>
            </a:r>
            <a:r>
              <a:rPr lang="en-US" sz="2000" dirty="0" smtClean="0"/>
              <a:t> </a:t>
            </a:r>
            <a:r>
              <a:rPr lang="en-US" sz="2000" dirty="0" err="1" smtClean="0"/>
              <a:t>Mitra</a:t>
            </a:r>
            <a:r>
              <a:rPr lang="en-US" sz="2000" dirty="0"/>
              <a:t>, </a:t>
            </a:r>
            <a:r>
              <a:rPr lang="en-US" sz="2000" dirty="0" err="1"/>
              <a:t>Nawanol</a:t>
            </a:r>
            <a:r>
              <a:rPr lang="en-US" sz="2000" dirty="0"/>
              <a:t> </a:t>
            </a:r>
            <a:r>
              <a:rPr lang="en-US" sz="2000" dirty="0" err="1"/>
              <a:t>Theera-</a:t>
            </a:r>
            <a:r>
              <a:rPr lang="en-US" sz="2000" dirty="0" err="1" smtClean="0"/>
              <a:t>Ampornpunt</a:t>
            </a:r>
            <a:endParaRPr lang="en-US" sz="2000" dirty="0" smtClean="0"/>
          </a:p>
          <a:p>
            <a:pPr>
              <a:lnSpc>
                <a:spcPct val="150000"/>
              </a:lnSpc>
            </a:pPr>
            <a:r>
              <a:rPr lang="en-US" sz="2400" dirty="0" smtClean="0"/>
              <a:t>NEES Colleagues</a:t>
            </a:r>
            <a:r>
              <a:rPr lang="en-US" sz="2400" dirty="0"/>
              <a:t>:</a:t>
            </a:r>
          </a:p>
          <a:p>
            <a:pPr lvl="1">
              <a:lnSpc>
                <a:spcPct val="150000"/>
              </a:lnSpc>
            </a:pPr>
            <a:r>
              <a:rPr lang="en-US" sz="2100" dirty="0"/>
              <a:t>Brian </a:t>
            </a:r>
            <a:r>
              <a:rPr lang="en-US" sz="2100" dirty="0" err="1"/>
              <a:t>Rohler</a:t>
            </a:r>
            <a:r>
              <a:rPr lang="en-US" sz="2100" dirty="0"/>
              <a:t>, Richard </a:t>
            </a:r>
            <a:r>
              <a:rPr lang="en-US" sz="2100" dirty="0" smtClean="0"/>
              <a:t>White</a:t>
            </a:r>
            <a:r>
              <a:rPr lang="en-US" sz="2100" dirty="0"/>
              <a:t>, </a:t>
            </a:r>
            <a:r>
              <a:rPr lang="en-US" sz="2100" dirty="0" err="1"/>
              <a:t>Gemez</a:t>
            </a:r>
            <a:r>
              <a:rPr lang="en-US" sz="2100" dirty="0"/>
              <a:t> </a:t>
            </a:r>
            <a:r>
              <a:rPr lang="en-US" sz="2100" dirty="0" smtClean="0"/>
              <a:t>Marshall</a:t>
            </a:r>
            <a:endParaRPr lang="en-US" sz="2100" dirty="0"/>
          </a:p>
          <a:p>
            <a:pPr>
              <a:lnSpc>
                <a:spcPct val="150000"/>
              </a:lnSpc>
            </a:pPr>
            <a:r>
              <a:rPr lang="en-US" sz="2400" dirty="0" smtClean="0"/>
              <a:t>Undergraduate Students</a:t>
            </a:r>
            <a:r>
              <a:rPr lang="en-US" sz="2400" dirty="0"/>
              <a:t>: </a:t>
            </a:r>
            <a:endParaRPr lang="en-US" sz="2400" dirty="0" smtClean="0"/>
          </a:p>
          <a:p>
            <a:pPr lvl="1">
              <a:lnSpc>
                <a:spcPct val="150000"/>
              </a:lnSpc>
            </a:pPr>
            <a:r>
              <a:rPr lang="en-US" sz="2000" dirty="0" err="1" smtClean="0"/>
              <a:t>Sidharth</a:t>
            </a:r>
            <a:r>
              <a:rPr lang="en-US" sz="2000" dirty="0" smtClean="0"/>
              <a:t> </a:t>
            </a:r>
            <a:r>
              <a:rPr lang="en-US" sz="2000" dirty="0" err="1"/>
              <a:t>Mudgal</a:t>
            </a:r>
            <a:r>
              <a:rPr lang="en-US" sz="2000" dirty="0"/>
              <a:t> and Rebecca Krause</a:t>
            </a:r>
            <a:endParaRPr lang="en-US" sz="2000" dirty="0" smtClean="0"/>
          </a:p>
        </p:txBody>
      </p:sp>
    </p:spTree>
    <p:extLst>
      <p:ext uri="{BB962C8B-B14F-4D97-AF65-F5344CB8AC3E}">
        <p14:creationId xmlns:p14="http://schemas.microsoft.com/office/powerpoint/2010/main" val="120878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4244" y="2199453"/>
            <a:ext cx="9019756" cy="1470025"/>
          </a:xfrm>
        </p:spPr>
        <p:txBody>
          <a:bodyPr/>
          <a:lstStyle/>
          <a:p>
            <a:pPr lvl="0"/>
            <a:r>
              <a:rPr lang="en-US" dirty="0" smtClean="0"/>
              <a:t>Characterizing </a:t>
            </a:r>
            <a:r>
              <a:rPr lang="en-US" dirty="0"/>
              <a:t>Configuration Problems in Java EE</a:t>
            </a:r>
            <a:br>
              <a:rPr lang="en-US" dirty="0"/>
            </a:br>
            <a:r>
              <a:rPr lang="en-US" dirty="0"/>
              <a:t>Application Servers: An Empirical Study with</a:t>
            </a:r>
            <a:br>
              <a:rPr lang="en-US" dirty="0"/>
            </a:br>
            <a:r>
              <a:rPr lang="en-US" dirty="0" err="1"/>
              <a:t>GlassFish</a:t>
            </a:r>
            <a:r>
              <a:rPr lang="en-US" dirty="0"/>
              <a:t> and </a:t>
            </a:r>
            <a:r>
              <a:rPr lang="en-US" dirty="0" err="1"/>
              <a:t>JBoss</a:t>
            </a:r>
            <a:endParaRPr lang="en-US" dirty="0"/>
          </a:p>
        </p:txBody>
      </p:sp>
      <p:sp>
        <p:nvSpPr>
          <p:cNvPr id="4" name="Subtitle 3"/>
          <p:cNvSpPr>
            <a:spLocks noGrp="1"/>
          </p:cNvSpPr>
          <p:nvPr>
            <p:ph type="subTitle" idx="1"/>
          </p:nvPr>
        </p:nvSpPr>
        <p:spPr/>
        <p:txBody>
          <a:bodyPr/>
          <a:lstStyle/>
          <a:p>
            <a:r>
              <a:rPr lang="en-US" dirty="0" err="1" smtClean="0"/>
              <a:t>ConfGuage</a:t>
            </a:r>
            <a:endParaRPr lang="en-US" dirty="0"/>
          </a:p>
        </p:txBody>
      </p:sp>
      <p:pic>
        <p:nvPicPr>
          <p:cNvPr id="2" name="Picture 1" descr="confGuage.png"/>
          <p:cNvPicPr>
            <a:picLocks noChangeAspect="1"/>
          </p:cNvPicPr>
          <p:nvPr/>
        </p:nvPicPr>
        <p:blipFill rotWithShape="1">
          <a:blip r:embed="rId2">
            <a:extLst>
              <a:ext uri="{28A0092B-C50C-407E-A947-70E740481C1C}">
                <a14:useLocalDpi xmlns:a14="http://schemas.microsoft.com/office/drawing/2010/main" val="0"/>
              </a:ext>
            </a:extLst>
          </a:blip>
          <a:srcRect l="10253" t="23976" r="9680" b="26004"/>
          <a:stretch/>
        </p:blipFill>
        <p:spPr>
          <a:xfrm>
            <a:off x="139700" y="4783158"/>
            <a:ext cx="2260599" cy="1490641"/>
          </a:xfrm>
          <a:prstGeom prst="rect">
            <a:avLst/>
          </a:prstGeom>
        </p:spPr>
      </p:pic>
    </p:spTree>
    <p:extLst>
      <p:ext uri="{BB962C8B-B14F-4D97-AF65-F5344CB8AC3E}">
        <p14:creationId xmlns:p14="http://schemas.microsoft.com/office/powerpoint/2010/main" val="16522249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90500" y="723900"/>
            <a:ext cx="8750300" cy="5410200"/>
          </a:xfrm>
          <a:prstGeom prst="rect">
            <a:avLst/>
          </a:prstGeom>
        </p:spPr>
      </p:pic>
      <p:sp>
        <p:nvSpPr>
          <p:cNvPr id="8" name="Content Placeholder 7"/>
          <p:cNvSpPr>
            <a:spLocks noGrp="1"/>
          </p:cNvSpPr>
          <p:nvPr>
            <p:ph idx="1"/>
          </p:nvPr>
        </p:nvSpPr>
        <p:spPr/>
        <p:txBody>
          <a:bodyPr/>
          <a:lstStyle/>
          <a:p>
            <a:r>
              <a:rPr lang="en-US" dirty="0" smtClean="0"/>
              <a:t>Configuring computers is not easy</a:t>
            </a:r>
          </a:p>
          <a:p>
            <a:pPr lvl="1"/>
            <a:r>
              <a:rPr lang="en-US" dirty="0" smtClean="0"/>
              <a:t>Complexity</a:t>
            </a:r>
          </a:p>
          <a:p>
            <a:r>
              <a:rPr lang="en-US" dirty="0" smtClean="0"/>
              <a:t>Configurations change</a:t>
            </a:r>
          </a:p>
          <a:p>
            <a:pPr lvl="1"/>
            <a:endParaRPr lang="en-US" dirty="0" smtClean="0"/>
          </a:p>
          <a:p>
            <a:r>
              <a:rPr lang="en-US" dirty="0" smtClean="0"/>
              <a:t>Finding root-cause of a configuration problem is harder</a:t>
            </a:r>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a:t>Motivation</a:t>
            </a:r>
          </a:p>
        </p:txBody>
      </p:sp>
      <p:sp>
        <p:nvSpPr>
          <p:cNvPr id="3" name="TextBox 2"/>
          <p:cNvSpPr txBox="1">
            <a:spLocks noChangeAspect="1"/>
          </p:cNvSpPr>
          <p:nvPr/>
        </p:nvSpPr>
        <p:spPr>
          <a:xfrm>
            <a:off x="356735" y="5473690"/>
            <a:ext cx="8417689" cy="584776"/>
          </a:xfrm>
          <a:prstGeom prst="rect">
            <a:avLst/>
          </a:prstGeom>
          <a:solidFill>
            <a:srgbClr val="FF9280"/>
          </a:solidFill>
          <a:ln>
            <a:solidFill>
              <a:schemeClr val="tx1"/>
            </a:solidFill>
          </a:ln>
        </p:spPr>
        <p:txBody>
          <a:bodyPr wrap="none" rtlCol="0">
            <a:spAutoFit/>
          </a:bodyPr>
          <a:lstStyle/>
          <a:p>
            <a:pPr algn="ctr"/>
            <a:r>
              <a:rPr lang="en-US" sz="3200" dirty="0" smtClean="0"/>
              <a:t>Evaluating Configuration Robustness is Important</a:t>
            </a:r>
            <a:endParaRPr lang="en-US" sz="3200" dirty="0"/>
          </a:p>
        </p:txBody>
      </p:sp>
      <p:pic>
        <p:nvPicPr>
          <p:cNvPr id="4" name="Picture 3" descr="wires_complexi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100" y="736600"/>
            <a:ext cx="3047999" cy="1945639"/>
          </a:xfrm>
          <a:prstGeom prst="rect">
            <a:avLst/>
          </a:prstGeom>
        </p:spPr>
      </p:pic>
      <p:grpSp>
        <p:nvGrpSpPr>
          <p:cNvPr id="12" name="Group 11"/>
          <p:cNvGrpSpPr/>
          <p:nvPr/>
        </p:nvGrpSpPr>
        <p:grpSpPr>
          <a:xfrm>
            <a:off x="241300" y="3408460"/>
            <a:ext cx="4076700" cy="1952785"/>
            <a:chOff x="241300" y="3408460"/>
            <a:chExt cx="4076700" cy="1952785"/>
          </a:xfrm>
        </p:grpSpPr>
        <p:grpSp>
          <p:nvGrpSpPr>
            <p:cNvPr id="7" name="Group 6"/>
            <p:cNvGrpSpPr/>
            <p:nvPr/>
          </p:nvGrpSpPr>
          <p:grpSpPr>
            <a:xfrm>
              <a:off x="266699" y="3408460"/>
              <a:ext cx="3587303" cy="642172"/>
              <a:chOff x="571499" y="3319560"/>
              <a:chExt cx="3587303" cy="642172"/>
            </a:xfrm>
          </p:grpSpPr>
          <p:pic>
            <p:nvPicPr>
              <p:cNvPr id="5" name="Picture 4" descr="Screen Shot 2013-11-01 at 10.12.1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499" y="3319560"/>
                <a:ext cx="3587303" cy="642172"/>
              </a:xfrm>
              <a:prstGeom prst="rect">
                <a:avLst/>
              </a:prstGeom>
              <a:ln>
                <a:solidFill>
                  <a:schemeClr val="tx1"/>
                </a:solidFill>
              </a:ln>
            </p:spPr>
          </p:pic>
          <p:pic>
            <p:nvPicPr>
              <p:cNvPr id="6" name="Picture 5" descr="Screen Shot 2013-11-01 at 10.24.2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500" y="3691938"/>
                <a:ext cx="838200" cy="203102"/>
              </a:xfrm>
              <a:prstGeom prst="rect">
                <a:avLst/>
              </a:prstGeom>
            </p:spPr>
          </p:pic>
        </p:grpSp>
        <p:sp>
          <p:nvSpPr>
            <p:cNvPr id="11" name="TextBox 10"/>
            <p:cNvSpPr txBox="1"/>
            <p:nvPr/>
          </p:nvSpPr>
          <p:spPr>
            <a:xfrm>
              <a:off x="241300" y="4160916"/>
              <a:ext cx="4076700" cy="1200329"/>
            </a:xfrm>
            <a:prstGeom prst="rect">
              <a:avLst/>
            </a:prstGeom>
            <a:noFill/>
          </p:spPr>
          <p:txBody>
            <a:bodyPr wrap="square" rtlCol="0">
              <a:spAutoFit/>
            </a:bodyPr>
            <a:lstStyle/>
            <a:p>
              <a:r>
                <a:rPr lang="en-US" sz="1800" b="1" dirty="0" smtClean="0"/>
                <a:t>"</a:t>
              </a:r>
              <a:r>
                <a:rPr lang="en-US" sz="1800" b="1" dirty="0"/>
                <a:t>Unfortunately (and here's the human error), the URL of '/' was mistakenly checked in as a value to the file and '/' expands to all URLs." -Marissa Mayer</a:t>
              </a:r>
            </a:p>
          </p:txBody>
        </p:sp>
      </p:grpSp>
      <p:grpSp>
        <p:nvGrpSpPr>
          <p:cNvPr id="16" name="Group 15"/>
          <p:cNvGrpSpPr/>
          <p:nvPr/>
        </p:nvGrpSpPr>
        <p:grpSpPr>
          <a:xfrm>
            <a:off x="4483100" y="3491755"/>
            <a:ext cx="4419600" cy="807187"/>
            <a:chOff x="4483100" y="3491755"/>
            <a:chExt cx="4419600" cy="807187"/>
          </a:xfrm>
        </p:grpSpPr>
        <p:pic>
          <p:nvPicPr>
            <p:cNvPr id="14" name="Picture 13" descr="Screen Shot 2013-11-01 at 10.41.4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3100" y="3491755"/>
              <a:ext cx="4419600" cy="807187"/>
            </a:xfrm>
            <a:prstGeom prst="rect">
              <a:avLst/>
            </a:prstGeom>
            <a:ln>
              <a:solidFill>
                <a:schemeClr val="tx1"/>
              </a:solidFill>
            </a:ln>
          </p:spPr>
        </p:pic>
        <p:pic>
          <p:nvPicPr>
            <p:cNvPr id="15" name="Picture 14" descr="Screen Shot 2013-11-01 at 10.42.52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90" y="3810000"/>
              <a:ext cx="1833210" cy="241300"/>
            </a:xfrm>
            <a:prstGeom prst="rect">
              <a:avLst/>
            </a:prstGeom>
          </p:spPr>
        </p:pic>
      </p:grpSp>
      <p:grpSp>
        <p:nvGrpSpPr>
          <p:cNvPr id="19" name="Group 18"/>
          <p:cNvGrpSpPr/>
          <p:nvPr/>
        </p:nvGrpSpPr>
        <p:grpSpPr>
          <a:xfrm>
            <a:off x="4762500" y="4279953"/>
            <a:ext cx="3924300" cy="1050339"/>
            <a:chOff x="4762500" y="4279953"/>
            <a:chExt cx="3924300" cy="1050339"/>
          </a:xfrm>
        </p:grpSpPr>
        <p:pic>
          <p:nvPicPr>
            <p:cNvPr id="17" name="Picture 16" descr="Screen Shot 2013-11-01 at 10.44.44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2500" y="4279953"/>
              <a:ext cx="3924300" cy="1050339"/>
            </a:xfrm>
            <a:prstGeom prst="rect">
              <a:avLst/>
            </a:prstGeom>
            <a:ln>
              <a:solidFill>
                <a:schemeClr val="tx1"/>
              </a:solidFill>
            </a:ln>
          </p:spPr>
        </p:pic>
        <p:pic>
          <p:nvPicPr>
            <p:cNvPr id="18" name="Picture 17" descr="Screen Shot 2013-11-01 at 10.46.07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8738" y="4996448"/>
              <a:ext cx="1537368" cy="273532"/>
            </a:xfrm>
            <a:prstGeom prst="rect">
              <a:avLst/>
            </a:prstGeom>
          </p:spPr>
        </p:pic>
      </p:grpSp>
    </p:spTree>
    <p:extLst>
      <p:ext uri="{BB962C8B-B14F-4D97-AF65-F5344CB8AC3E}">
        <p14:creationId xmlns:p14="http://schemas.microsoft.com/office/powerpoint/2010/main" val="869878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What ?</a:t>
            </a:r>
            <a:endParaRPr lang="en-US" dirty="0"/>
          </a:p>
          <a:p>
            <a:pPr lvl="1"/>
            <a:r>
              <a:rPr lang="en-US" dirty="0" smtClean="0"/>
              <a:t>Characterized configuration problems in Java EE servers</a:t>
            </a:r>
          </a:p>
          <a:p>
            <a:pPr lvl="1"/>
            <a:r>
              <a:rPr lang="en-US" dirty="0" smtClean="0"/>
              <a:t>Fault Injector for configuration bugs</a:t>
            </a:r>
          </a:p>
          <a:p>
            <a:r>
              <a:rPr lang="en-US" dirty="0" smtClean="0"/>
              <a:t>Why ?</a:t>
            </a:r>
          </a:p>
          <a:p>
            <a:pPr lvl="1"/>
            <a:r>
              <a:rPr lang="en-US" dirty="0" smtClean="0"/>
              <a:t>To improve the configuration resilience</a:t>
            </a:r>
          </a:p>
          <a:p>
            <a:r>
              <a:rPr lang="en-US" dirty="0" smtClean="0"/>
              <a:t>How ?</a:t>
            </a:r>
          </a:p>
          <a:p>
            <a:pPr lvl="1"/>
            <a:r>
              <a:rPr lang="en-US" dirty="0" smtClean="0"/>
              <a:t>Analyzed bug-reports of Java EE servers (</a:t>
            </a:r>
            <a:r>
              <a:rPr lang="en-US" dirty="0" err="1" smtClean="0"/>
              <a:t>GlassFish</a:t>
            </a:r>
            <a:r>
              <a:rPr lang="en-US" dirty="0" smtClean="0"/>
              <a:t>, </a:t>
            </a:r>
            <a:r>
              <a:rPr lang="en-US" dirty="0" err="1" smtClean="0"/>
              <a:t>JBoss</a:t>
            </a:r>
            <a:r>
              <a:rPr lang="en-US" dirty="0" smtClean="0"/>
              <a:t>)</a:t>
            </a:r>
          </a:p>
          <a:p>
            <a:pPr lvl="1"/>
            <a:r>
              <a:rPr lang="en-US" dirty="0" smtClean="0"/>
              <a:t>Mutated parameters in configuration files</a:t>
            </a:r>
          </a:p>
          <a:p>
            <a:r>
              <a:rPr lang="en-US" dirty="0" smtClean="0"/>
              <a:t>Key Result</a:t>
            </a:r>
          </a:p>
          <a:p>
            <a:pPr lvl="1"/>
            <a:r>
              <a:rPr lang="en-US" dirty="0" smtClean="0"/>
              <a:t>Bug Analysis: At least 1/3rd problems are configuration-related</a:t>
            </a:r>
          </a:p>
          <a:p>
            <a:pPr lvl="1"/>
            <a:r>
              <a:rPr lang="en-US" dirty="0" smtClean="0"/>
              <a:t>Fault Injector: Only 65% non-silent manifestations in </a:t>
            </a:r>
            <a:r>
              <a:rPr lang="en-US" dirty="0" err="1" smtClean="0"/>
              <a:t>GlassFish</a:t>
            </a:r>
            <a:endParaRPr lang="en-US" dirty="0"/>
          </a:p>
        </p:txBody>
      </p:sp>
    </p:spTree>
    <p:extLst>
      <p:ext uri="{BB962C8B-B14F-4D97-AF65-F5344CB8AC3E}">
        <p14:creationId xmlns:p14="http://schemas.microsoft.com/office/powerpoint/2010/main" val="323429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EE Server </a:t>
            </a:r>
            <a:r>
              <a:rPr lang="en-US" dirty="0" smtClean="0"/>
              <a:t>Overview</a:t>
            </a:r>
            <a:endParaRPr lang="en-US" dirty="0"/>
          </a:p>
        </p:txBody>
      </p:sp>
      <p:grpSp>
        <p:nvGrpSpPr>
          <p:cNvPr id="59" name="Group 58"/>
          <p:cNvGrpSpPr/>
          <p:nvPr/>
        </p:nvGrpSpPr>
        <p:grpSpPr>
          <a:xfrm>
            <a:off x="3238500" y="800100"/>
            <a:ext cx="3848100" cy="1460500"/>
            <a:chOff x="2806700" y="1409700"/>
            <a:chExt cx="3848100" cy="1460500"/>
          </a:xfrm>
        </p:grpSpPr>
        <p:sp>
          <p:nvSpPr>
            <p:cNvPr id="17" name="Rounded Rectangle 16"/>
            <p:cNvSpPr/>
            <p:nvPr/>
          </p:nvSpPr>
          <p:spPr bwMode="auto">
            <a:xfrm>
              <a:off x="2806700" y="1409700"/>
              <a:ext cx="1333500" cy="508000"/>
            </a:xfrm>
            <a:prstGeom prst="round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8" charset="0"/>
                </a:rPr>
                <a:t>App A</a:t>
              </a:r>
            </a:p>
          </p:txBody>
        </p:sp>
        <p:sp>
          <p:nvSpPr>
            <p:cNvPr id="18" name="Rounded Rectangle 17"/>
            <p:cNvSpPr/>
            <p:nvPr/>
          </p:nvSpPr>
          <p:spPr bwMode="auto">
            <a:xfrm>
              <a:off x="5321300" y="1409700"/>
              <a:ext cx="1333500" cy="508000"/>
            </a:xfrm>
            <a:prstGeom prst="round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t>App B</a:t>
              </a:r>
            </a:p>
          </p:txBody>
        </p:sp>
        <p:cxnSp>
          <p:nvCxnSpPr>
            <p:cNvPr id="24" name="Straight Arrow Connector 23"/>
            <p:cNvCxnSpPr>
              <a:stCxn id="17" idx="2"/>
              <a:endCxn id="7" idx="0"/>
            </p:cNvCxnSpPr>
            <p:nvPr/>
          </p:nvCxnSpPr>
          <p:spPr bwMode="auto">
            <a:xfrm>
              <a:off x="3473450" y="1917700"/>
              <a:ext cx="1244600" cy="952500"/>
            </a:xfrm>
            <a:prstGeom prst="straightConnector1">
              <a:avLst/>
            </a:prstGeom>
            <a:noFill/>
            <a:ln w="19050" cap="flat" cmpd="sng" algn="ctr">
              <a:solidFill>
                <a:schemeClr val="tx1"/>
              </a:solidFill>
              <a:prstDash val="solid"/>
              <a:round/>
              <a:headEnd type="none" w="med" len="med"/>
              <a:tailEnd type="arrow"/>
            </a:ln>
            <a:effectLst/>
          </p:spPr>
        </p:cxnSp>
        <p:cxnSp>
          <p:nvCxnSpPr>
            <p:cNvPr id="27" name="Straight Arrow Connector 26"/>
            <p:cNvCxnSpPr>
              <a:stCxn id="18" idx="2"/>
              <a:endCxn id="7" idx="0"/>
            </p:cNvCxnSpPr>
            <p:nvPr/>
          </p:nvCxnSpPr>
          <p:spPr bwMode="auto">
            <a:xfrm flipH="1">
              <a:off x="4718050" y="1917700"/>
              <a:ext cx="1270000" cy="952500"/>
            </a:xfrm>
            <a:prstGeom prst="straightConnector1">
              <a:avLst/>
            </a:prstGeom>
            <a:noFill/>
            <a:ln w="19050" cap="flat" cmpd="sng" algn="ctr">
              <a:solidFill>
                <a:schemeClr val="tx1"/>
              </a:solidFill>
              <a:prstDash val="solid"/>
              <a:round/>
              <a:headEnd type="none" w="med" len="med"/>
              <a:tailEnd type="arrow"/>
            </a:ln>
            <a:effectLst/>
          </p:spPr>
        </p:cxnSp>
      </p:grpSp>
      <p:grpSp>
        <p:nvGrpSpPr>
          <p:cNvPr id="60" name="Group 59"/>
          <p:cNvGrpSpPr/>
          <p:nvPr/>
        </p:nvGrpSpPr>
        <p:grpSpPr>
          <a:xfrm>
            <a:off x="7772397" y="3048000"/>
            <a:ext cx="1244585" cy="825500"/>
            <a:chOff x="7558594" y="3632200"/>
            <a:chExt cx="1068115" cy="850900"/>
          </a:xfrm>
          <a:solidFill>
            <a:srgbClr val="FF9280"/>
          </a:solidFill>
        </p:grpSpPr>
        <p:sp>
          <p:nvSpPr>
            <p:cNvPr id="32" name="Can 31"/>
            <p:cNvSpPr/>
            <p:nvPr/>
          </p:nvSpPr>
          <p:spPr bwMode="auto">
            <a:xfrm>
              <a:off x="8004409" y="3632200"/>
              <a:ext cx="622300" cy="850900"/>
            </a:xfrm>
            <a:prstGeom prst="can">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2000" dirty="0"/>
                <a:t> </a:t>
              </a:r>
              <a:r>
                <a:rPr kumimoji="0" lang="en-US" sz="2000" b="0" i="0" u="none" strike="noStrike" cap="none" normalizeH="0" baseline="0" dirty="0" smtClean="0">
                  <a:ln>
                    <a:noFill/>
                  </a:ln>
                  <a:solidFill>
                    <a:schemeClr val="tx1"/>
                  </a:solidFill>
                  <a:effectLst/>
                  <a:latin typeface="Times" pitchFamily="18" charset="0"/>
                </a:rPr>
                <a:t>DB</a:t>
              </a:r>
            </a:p>
          </p:txBody>
        </p:sp>
        <p:cxnSp>
          <p:nvCxnSpPr>
            <p:cNvPr id="33" name="Straight Arrow Connector 32"/>
            <p:cNvCxnSpPr>
              <a:stCxn id="8" idx="3"/>
              <a:endCxn id="32" idx="2"/>
            </p:cNvCxnSpPr>
            <p:nvPr/>
          </p:nvCxnSpPr>
          <p:spPr bwMode="auto">
            <a:xfrm>
              <a:off x="7558594" y="4057650"/>
              <a:ext cx="445816" cy="0"/>
            </a:xfrm>
            <a:prstGeom prst="straightConnector1">
              <a:avLst/>
            </a:prstGeom>
            <a:grpFill/>
            <a:ln w="19050" cap="flat" cmpd="sng" algn="ctr">
              <a:solidFill>
                <a:schemeClr val="tx1"/>
              </a:solidFill>
              <a:prstDash val="solid"/>
              <a:round/>
              <a:headEnd type="none" w="med" len="med"/>
              <a:tailEnd type="none"/>
            </a:ln>
            <a:effectLst/>
          </p:spPr>
        </p:cxnSp>
      </p:grpSp>
      <p:grpSp>
        <p:nvGrpSpPr>
          <p:cNvPr id="56" name="Group 55"/>
          <p:cNvGrpSpPr/>
          <p:nvPr/>
        </p:nvGrpSpPr>
        <p:grpSpPr>
          <a:xfrm>
            <a:off x="3721100" y="2660650"/>
            <a:ext cx="3352800" cy="1873250"/>
            <a:chOff x="3289300" y="3270250"/>
            <a:chExt cx="3352800" cy="1873250"/>
          </a:xfrm>
        </p:grpSpPr>
        <p:cxnSp>
          <p:nvCxnSpPr>
            <p:cNvPr id="36" name="Straight Arrow Connector 35"/>
            <p:cNvCxnSpPr>
              <a:stCxn id="5" idx="3"/>
              <a:endCxn id="6" idx="1"/>
            </p:cNvCxnSpPr>
            <p:nvPr/>
          </p:nvCxnSpPr>
          <p:spPr bwMode="auto">
            <a:xfrm>
              <a:off x="3289300" y="4140200"/>
              <a:ext cx="812800" cy="1003300"/>
            </a:xfrm>
            <a:prstGeom prst="straightConnector1">
              <a:avLst/>
            </a:prstGeom>
            <a:noFill/>
            <a:ln w="19050" cap="flat" cmpd="sng" algn="ctr">
              <a:solidFill>
                <a:schemeClr val="tx1"/>
              </a:solidFill>
              <a:prstDash val="solid"/>
              <a:round/>
              <a:headEnd type="arrow" w="med" len="med"/>
              <a:tailEnd type="arrow"/>
            </a:ln>
            <a:effectLst/>
          </p:spPr>
        </p:cxnSp>
        <p:cxnSp>
          <p:nvCxnSpPr>
            <p:cNvPr id="43" name="Straight Arrow Connector 42"/>
            <p:cNvCxnSpPr>
              <a:stCxn id="7" idx="1"/>
              <a:endCxn id="5" idx="3"/>
            </p:cNvCxnSpPr>
            <p:nvPr/>
          </p:nvCxnSpPr>
          <p:spPr bwMode="auto">
            <a:xfrm flipH="1">
              <a:off x="3289300" y="3270250"/>
              <a:ext cx="495300" cy="869950"/>
            </a:xfrm>
            <a:prstGeom prst="straightConnector1">
              <a:avLst/>
            </a:prstGeom>
            <a:noFill/>
            <a:ln w="19050" cap="flat" cmpd="sng" algn="ctr">
              <a:solidFill>
                <a:schemeClr val="tx1"/>
              </a:solidFill>
              <a:prstDash val="solid"/>
              <a:round/>
              <a:headEnd type="arrow" w="med" len="med"/>
              <a:tailEnd type="arrow"/>
            </a:ln>
            <a:effectLst/>
          </p:spPr>
        </p:cxnSp>
        <p:cxnSp>
          <p:nvCxnSpPr>
            <p:cNvPr id="47" name="Straight Arrow Connector 46"/>
            <p:cNvCxnSpPr>
              <a:stCxn id="7" idx="3"/>
              <a:endCxn id="8" idx="0"/>
            </p:cNvCxnSpPr>
            <p:nvPr/>
          </p:nvCxnSpPr>
          <p:spPr bwMode="auto">
            <a:xfrm>
              <a:off x="5651500" y="3270250"/>
              <a:ext cx="990600" cy="400050"/>
            </a:xfrm>
            <a:prstGeom prst="straightConnector1">
              <a:avLst/>
            </a:prstGeom>
            <a:noFill/>
            <a:ln w="19050" cap="flat" cmpd="sng" algn="ctr">
              <a:solidFill>
                <a:schemeClr val="tx1"/>
              </a:solidFill>
              <a:prstDash val="solid"/>
              <a:round/>
              <a:headEnd type="arrow" w="med" len="med"/>
              <a:tailEnd type="arrow"/>
            </a:ln>
            <a:effectLst/>
          </p:spPr>
        </p:cxnSp>
        <p:cxnSp>
          <p:nvCxnSpPr>
            <p:cNvPr id="50" name="Straight Arrow Connector 49"/>
            <p:cNvCxnSpPr>
              <a:stCxn id="8" idx="2"/>
              <a:endCxn id="6" idx="3"/>
            </p:cNvCxnSpPr>
            <p:nvPr/>
          </p:nvCxnSpPr>
          <p:spPr bwMode="auto">
            <a:xfrm flipH="1">
              <a:off x="5435600" y="4470400"/>
              <a:ext cx="1206500" cy="673100"/>
            </a:xfrm>
            <a:prstGeom prst="straightConnector1">
              <a:avLst/>
            </a:prstGeom>
            <a:noFill/>
            <a:ln w="19050" cap="flat" cmpd="sng" algn="ctr">
              <a:solidFill>
                <a:schemeClr val="tx1"/>
              </a:solidFill>
              <a:prstDash val="solid"/>
              <a:round/>
              <a:headEnd type="arrow" w="med" len="med"/>
              <a:tailEnd type="arrow"/>
            </a:ln>
            <a:effectLst/>
          </p:spPr>
        </p:cxnSp>
      </p:grpSp>
      <p:grpSp>
        <p:nvGrpSpPr>
          <p:cNvPr id="10" name="Group 9"/>
          <p:cNvGrpSpPr/>
          <p:nvPr/>
        </p:nvGrpSpPr>
        <p:grpSpPr>
          <a:xfrm>
            <a:off x="114301" y="1765299"/>
            <a:ext cx="2628899" cy="3503832"/>
            <a:chOff x="114301" y="2374899"/>
            <a:chExt cx="2628899" cy="3503832"/>
          </a:xfrm>
        </p:grpSpPr>
        <p:grpSp>
          <p:nvGrpSpPr>
            <p:cNvPr id="58" name="Group 57"/>
            <p:cNvGrpSpPr/>
            <p:nvPr/>
          </p:nvGrpSpPr>
          <p:grpSpPr>
            <a:xfrm>
              <a:off x="685800" y="2374899"/>
              <a:ext cx="2057400" cy="3503832"/>
              <a:chOff x="254000" y="2374899"/>
              <a:chExt cx="2057400" cy="3503832"/>
            </a:xfrm>
          </p:grpSpPr>
          <p:pic>
            <p:nvPicPr>
              <p:cNvPr id="12" name="Picture 11" descr="GF-admin-gui.gif"/>
              <p:cNvPicPr>
                <a:picLocks noChangeAspect="1"/>
              </p:cNvPicPr>
              <p:nvPr/>
            </p:nvPicPr>
            <p:blipFill rotWithShape="1">
              <a:blip r:embed="rId3">
                <a:extLst>
                  <a:ext uri="{28A0092B-C50C-407E-A947-70E740481C1C}">
                    <a14:useLocalDpi xmlns:a14="http://schemas.microsoft.com/office/drawing/2010/main" val="0"/>
                  </a:ext>
                </a:extLst>
              </a:blip>
              <a:srcRect l="1112" t="10129" r="42221"/>
              <a:stretch/>
            </p:blipFill>
            <p:spPr>
              <a:xfrm>
                <a:off x="277056" y="4051300"/>
                <a:ext cx="1246944" cy="1084652"/>
              </a:xfrm>
              <a:prstGeom prst="rect">
                <a:avLst/>
              </a:prstGeom>
              <a:ln w="19050">
                <a:solidFill>
                  <a:schemeClr val="tx1"/>
                </a:solidFill>
              </a:ln>
            </p:spPr>
          </p:pic>
          <p:sp>
            <p:nvSpPr>
              <p:cNvPr id="13" name="TextBox 12"/>
              <p:cNvSpPr txBox="1"/>
              <p:nvPr/>
            </p:nvSpPr>
            <p:spPr>
              <a:xfrm>
                <a:off x="254000" y="5232400"/>
                <a:ext cx="1714499" cy="646331"/>
              </a:xfrm>
              <a:prstGeom prst="rect">
                <a:avLst/>
              </a:prstGeom>
              <a:noFill/>
            </p:spPr>
            <p:txBody>
              <a:bodyPr wrap="square" rtlCol="0">
                <a:spAutoFit/>
              </a:bodyPr>
              <a:lstStyle/>
              <a:p>
                <a:r>
                  <a:rPr lang="en-US" sz="1800" dirty="0"/>
                  <a:t>Web Browser Admin </a:t>
                </a:r>
                <a:r>
                  <a:rPr lang="en-US" sz="1800" dirty="0" smtClean="0"/>
                  <a:t>GUI</a:t>
                </a:r>
                <a:endParaRPr lang="en-US" sz="1800" dirty="0"/>
              </a:p>
            </p:txBody>
          </p:sp>
          <p:pic>
            <p:nvPicPr>
              <p:cNvPr id="14" name="Picture 13" descr="cli.png"/>
              <p:cNvPicPr>
                <a:picLocks noChangeAspect="1"/>
              </p:cNvPicPr>
              <p:nvPr/>
            </p:nvPicPr>
            <p:blipFill rotWithShape="1">
              <a:blip r:embed="rId4">
                <a:extLst>
                  <a:ext uri="{28A0092B-C50C-407E-A947-70E740481C1C}">
                    <a14:useLocalDpi xmlns:a14="http://schemas.microsoft.com/office/drawing/2010/main" val="0"/>
                  </a:ext>
                </a:extLst>
              </a:blip>
              <a:srcRect l="6776" t="11689" r="1258" b="8441"/>
              <a:stretch/>
            </p:blipFill>
            <p:spPr>
              <a:xfrm>
                <a:off x="330200" y="2374899"/>
                <a:ext cx="1206500" cy="974889"/>
              </a:xfrm>
              <a:prstGeom prst="rect">
                <a:avLst/>
              </a:prstGeom>
              <a:ln w="19050">
                <a:solidFill>
                  <a:schemeClr val="tx1"/>
                </a:solidFill>
              </a:ln>
            </p:spPr>
          </p:pic>
          <p:sp>
            <p:nvSpPr>
              <p:cNvPr id="16" name="TextBox 15"/>
              <p:cNvSpPr txBox="1"/>
              <p:nvPr/>
            </p:nvSpPr>
            <p:spPr>
              <a:xfrm>
                <a:off x="635001" y="3340100"/>
                <a:ext cx="762000" cy="400110"/>
              </a:xfrm>
              <a:prstGeom prst="rect">
                <a:avLst/>
              </a:prstGeom>
              <a:noFill/>
            </p:spPr>
            <p:txBody>
              <a:bodyPr wrap="square" rtlCol="0">
                <a:spAutoFit/>
              </a:bodyPr>
              <a:lstStyle/>
              <a:p>
                <a:r>
                  <a:rPr lang="en-US" sz="2000" dirty="0" smtClean="0"/>
                  <a:t>CLI</a:t>
                </a:r>
                <a:endParaRPr lang="en-US" sz="2000" dirty="0"/>
              </a:p>
            </p:txBody>
          </p:sp>
          <p:cxnSp>
            <p:nvCxnSpPr>
              <p:cNvPr id="20" name="Straight Arrow Connector 19"/>
              <p:cNvCxnSpPr>
                <a:stCxn id="14" idx="3"/>
                <a:endCxn id="5" idx="1"/>
              </p:cNvCxnSpPr>
              <p:nvPr/>
            </p:nvCxnSpPr>
            <p:spPr bwMode="auto">
              <a:xfrm>
                <a:off x="1536700" y="2862344"/>
                <a:ext cx="774700" cy="1277856"/>
              </a:xfrm>
              <a:prstGeom prst="straightConnector1">
                <a:avLst/>
              </a:prstGeom>
              <a:noFill/>
              <a:ln w="19050" cap="flat" cmpd="sng" algn="ctr">
                <a:solidFill>
                  <a:schemeClr val="tx1"/>
                </a:solidFill>
                <a:prstDash val="solid"/>
                <a:round/>
                <a:headEnd type="none" w="med" len="med"/>
                <a:tailEnd type="arrow"/>
              </a:ln>
              <a:effectLst/>
            </p:spPr>
          </p:cxnSp>
          <p:cxnSp>
            <p:nvCxnSpPr>
              <p:cNvPr id="21" name="Straight Arrow Connector 20"/>
              <p:cNvCxnSpPr>
                <a:stCxn id="12" idx="3"/>
                <a:endCxn id="5" idx="1"/>
              </p:cNvCxnSpPr>
              <p:nvPr/>
            </p:nvCxnSpPr>
            <p:spPr bwMode="auto">
              <a:xfrm flipV="1">
                <a:off x="1524000" y="4140200"/>
                <a:ext cx="787400" cy="453426"/>
              </a:xfrm>
              <a:prstGeom prst="straightConnector1">
                <a:avLst/>
              </a:prstGeom>
              <a:noFill/>
              <a:ln w="19050" cap="flat" cmpd="sng" algn="ctr">
                <a:solidFill>
                  <a:schemeClr val="tx1"/>
                </a:solidFill>
                <a:prstDash val="solid"/>
                <a:round/>
                <a:headEnd type="none" w="med" len="med"/>
                <a:tailEnd type="arrow"/>
              </a:ln>
              <a:effectLst/>
            </p:spPr>
          </p:cxnSp>
        </p:grpSp>
        <p:pic>
          <p:nvPicPr>
            <p:cNvPr id="3" name="Picture 2" descr="computer-us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1" y="3187701"/>
              <a:ext cx="859338" cy="889000"/>
            </a:xfrm>
            <a:prstGeom prst="rect">
              <a:avLst/>
            </a:prstGeom>
          </p:spPr>
        </p:pic>
      </p:grpSp>
      <p:grpSp>
        <p:nvGrpSpPr>
          <p:cNvPr id="15" name="Group 14"/>
          <p:cNvGrpSpPr/>
          <p:nvPr/>
        </p:nvGrpSpPr>
        <p:grpSpPr>
          <a:xfrm>
            <a:off x="2463800" y="1790700"/>
            <a:ext cx="5600700" cy="4470400"/>
            <a:chOff x="2463800" y="1790700"/>
            <a:chExt cx="5600700" cy="4470400"/>
          </a:xfrm>
        </p:grpSpPr>
        <p:grpSp>
          <p:nvGrpSpPr>
            <p:cNvPr id="55" name="Group 54"/>
            <p:cNvGrpSpPr/>
            <p:nvPr/>
          </p:nvGrpSpPr>
          <p:grpSpPr>
            <a:xfrm>
              <a:off x="2476500" y="1790700"/>
              <a:ext cx="5588000" cy="3708400"/>
              <a:chOff x="2044700" y="2400300"/>
              <a:chExt cx="5588000" cy="3708400"/>
            </a:xfrm>
          </p:grpSpPr>
          <p:sp>
            <p:nvSpPr>
              <p:cNvPr id="4" name="Rectangle 3"/>
              <p:cNvSpPr/>
              <p:nvPr/>
            </p:nvSpPr>
            <p:spPr bwMode="auto">
              <a:xfrm>
                <a:off x="2044700" y="2400300"/>
                <a:ext cx="5588000" cy="37084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lang="en-US" sz="1800" dirty="0"/>
              </a:p>
              <a:p>
                <a:pPr marL="0" marR="0" indent="0" algn="just" defTabSz="914400" rtl="0" eaLnBrk="0" fontAlgn="base" latinLnBrk="0" hangingPunct="0">
                  <a:lnSpc>
                    <a:spcPct val="100000"/>
                  </a:lnSpc>
                  <a:spcBef>
                    <a:spcPct val="0"/>
                  </a:spcBef>
                  <a:spcAft>
                    <a:spcPct val="0"/>
                  </a:spcAft>
                  <a:buClrTx/>
                  <a:buSzTx/>
                  <a:buFontTx/>
                  <a:buNone/>
                  <a:tabLst/>
                </a:pPr>
                <a:r>
                  <a:rPr lang="en-US" dirty="0"/>
                  <a:t>	</a:t>
                </a:r>
              </a:p>
              <a:p>
                <a:pPr marL="0" marR="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	      </a:t>
                </a:r>
              </a:p>
              <a:p>
                <a:pPr marL="0" marR="0" indent="0" algn="just" defTabSz="914400" rtl="0" eaLnBrk="0" fontAlgn="base" latinLnBrk="0" hangingPunct="0">
                  <a:lnSpc>
                    <a:spcPct val="100000"/>
                  </a:lnSpc>
                  <a:spcBef>
                    <a:spcPct val="0"/>
                  </a:spcBef>
                  <a:spcAft>
                    <a:spcPct val="0"/>
                  </a:spcAft>
                  <a:buClrTx/>
                  <a:buSzTx/>
                  <a:buFontTx/>
                  <a:buNone/>
                  <a:tabLst/>
                </a:pPr>
                <a:endParaRPr lang="en-US" dirty="0"/>
              </a:p>
              <a:p>
                <a:pPr marL="0" marR="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		</a:t>
                </a:r>
              </a:p>
              <a:p>
                <a:pPr marL="0" marR="0" indent="0" algn="just" defTabSz="914400" rtl="0" eaLnBrk="0" fontAlgn="base" latinLnBrk="0" hangingPunct="0">
                  <a:lnSpc>
                    <a:spcPct val="100000"/>
                  </a:lnSpc>
                  <a:spcBef>
                    <a:spcPct val="0"/>
                  </a:spcBef>
                  <a:spcAft>
                    <a:spcPct val="0"/>
                  </a:spcAft>
                  <a:buClrTx/>
                  <a:buSzTx/>
                  <a:buFontTx/>
                  <a:buNone/>
                  <a:tabLst/>
                </a:pPr>
                <a:r>
                  <a:rPr lang="en-US" dirty="0"/>
                  <a:t>	</a:t>
                </a:r>
                <a:r>
                  <a:rPr lang="en-US" dirty="0" smtClean="0"/>
                  <a:t>	</a:t>
                </a:r>
              </a:p>
              <a:p>
                <a:pPr marL="0" marR="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8" charset="0"/>
                  </a:rPr>
                  <a:t>	</a:t>
                </a:r>
                <a:r>
                  <a:rPr kumimoji="0" lang="en-US" sz="2400" b="0" i="0" u="none" strike="noStrike" cap="none" normalizeH="0" baseline="0" dirty="0" smtClean="0">
                    <a:ln>
                      <a:noFill/>
                    </a:ln>
                    <a:solidFill>
                      <a:schemeClr val="tx1"/>
                    </a:solidFill>
                    <a:effectLst/>
                    <a:latin typeface="Times" pitchFamily="18" charset="0"/>
                  </a:rPr>
                  <a:t>	Java EE Server</a:t>
                </a:r>
              </a:p>
            </p:txBody>
          </p:sp>
          <p:sp>
            <p:nvSpPr>
              <p:cNvPr id="5" name="Rounded Rectangle 4"/>
              <p:cNvSpPr/>
              <p:nvPr/>
            </p:nvSpPr>
            <p:spPr bwMode="auto">
              <a:xfrm>
                <a:off x="2311400" y="3873500"/>
                <a:ext cx="977900" cy="508000"/>
              </a:xfrm>
              <a:prstGeom prst="roundRect">
                <a:avLst/>
              </a:prstGeom>
              <a:solidFill>
                <a:srgbClr val="86CC0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di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8" charset="0"/>
                  </a:rPr>
                  <a:t>Admin</a:t>
                </a:r>
              </a:p>
            </p:txBody>
          </p:sp>
          <p:sp>
            <p:nvSpPr>
              <p:cNvPr id="6" name="Rounded Rectangle 5"/>
              <p:cNvSpPr/>
              <p:nvPr/>
            </p:nvSpPr>
            <p:spPr bwMode="auto">
              <a:xfrm>
                <a:off x="4102100" y="4876800"/>
                <a:ext cx="1333500" cy="508000"/>
              </a:xfrm>
              <a:prstGeom prst="roundRect">
                <a:avLst/>
              </a:prstGeom>
              <a:solidFill>
                <a:srgbClr val="86CC0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t>Resources</a:t>
                </a:r>
              </a:p>
            </p:txBody>
          </p:sp>
          <p:sp>
            <p:nvSpPr>
              <p:cNvPr id="7" name="Rounded Rectangle 6"/>
              <p:cNvSpPr/>
              <p:nvPr/>
            </p:nvSpPr>
            <p:spPr bwMode="auto">
              <a:xfrm>
                <a:off x="3784600" y="2857500"/>
                <a:ext cx="1866900" cy="800100"/>
              </a:xfrm>
              <a:prstGeom prst="roundRect">
                <a:avLst/>
              </a:prstGeom>
              <a:solidFill>
                <a:srgbClr val="86CC0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t>Deployment</a:t>
                </a:r>
              </a:p>
              <a:p>
                <a:pPr algn="ctr"/>
                <a:r>
                  <a:rPr lang="en-US" sz="2000" dirty="0"/>
                  <a:t>Module</a:t>
                </a:r>
              </a:p>
            </p:txBody>
          </p:sp>
          <p:sp>
            <p:nvSpPr>
              <p:cNvPr id="8" name="Rounded Rectangle 7"/>
              <p:cNvSpPr/>
              <p:nvPr/>
            </p:nvSpPr>
            <p:spPr bwMode="auto">
              <a:xfrm>
                <a:off x="5943600" y="3657600"/>
                <a:ext cx="1397000" cy="800100"/>
              </a:xfrm>
              <a:prstGeom prst="roundRect">
                <a:avLst/>
              </a:prstGeom>
              <a:solidFill>
                <a:srgbClr val="86CC0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a:t>JDBC</a:t>
                </a:r>
              </a:p>
              <a:p>
                <a:pPr algn="ctr"/>
                <a:r>
                  <a:rPr lang="en-US" sz="2000" dirty="0"/>
                  <a:t>Connector</a:t>
                </a:r>
              </a:p>
            </p:txBody>
          </p:sp>
        </p:grpSp>
        <p:sp>
          <p:nvSpPr>
            <p:cNvPr id="31" name="Rounded Rectangle 30"/>
            <p:cNvSpPr/>
            <p:nvPr/>
          </p:nvSpPr>
          <p:spPr bwMode="auto">
            <a:xfrm>
              <a:off x="2463800" y="5753100"/>
              <a:ext cx="5600700" cy="508000"/>
            </a:xfrm>
            <a:prstGeom prst="roundRect">
              <a:avLst/>
            </a:prstGeom>
            <a:solidFill>
              <a:srgbClr val="FF928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dirty="0" smtClean="0"/>
                <a:t>JVM</a:t>
              </a:r>
              <a:endParaRPr lang="en-US" sz="2000" dirty="0"/>
            </a:p>
          </p:txBody>
        </p:sp>
        <p:cxnSp>
          <p:nvCxnSpPr>
            <p:cNvPr id="34" name="Straight Arrow Connector 33"/>
            <p:cNvCxnSpPr>
              <a:stCxn id="31" idx="0"/>
              <a:endCxn id="4" idx="2"/>
            </p:cNvCxnSpPr>
            <p:nvPr/>
          </p:nvCxnSpPr>
          <p:spPr bwMode="auto">
            <a:xfrm flipV="1">
              <a:off x="5264150" y="5499100"/>
              <a:ext cx="6350" cy="254000"/>
            </a:xfrm>
            <a:prstGeom prst="straightConnector1">
              <a:avLst/>
            </a:prstGeom>
            <a:noFill/>
            <a:ln w="190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685588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3|76.1|27.8"/>
</p:tagLst>
</file>

<file path=ppt/tags/tag2.xml><?xml version="1.0" encoding="utf-8"?>
<p:tagLst xmlns:a="http://schemas.openxmlformats.org/drawingml/2006/main" xmlns:r="http://schemas.openxmlformats.org/officeDocument/2006/relationships" xmlns:p="http://schemas.openxmlformats.org/presentationml/2006/main">
  <p:tag name="TIMING" val="|18.3|2.9|9.3|9.9|9.1|20.6"/>
</p:tagLst>
</file>

<file path=ppt/theme/theme1.xml><?xml version="1.0" encoding="utf-8"?>
<a:theme xmlns:a="http://schemas.openxmlformats.org/drawingml/2006/main" name="untitled 15">
  <a:themeElements>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titled 15">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C:\Jennie\Motorola\Motorola U\slide template.ppt</Template>
  <TotalTime>28003</TotalTime>
  <Pages>22</Pages>
  <Words>4927</Words>
  <Application>Microsoft Macintosh PowerPoint</Application>
  <PresentationFormat>On-screen Show (4:3)</PresentationFormat>
  <Paragraphs>837</Paragraphs>
  <Slides>53</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untitled 15</vt:lpstr>
      <vt:lpstr>Worksheet</vt:lpstr>
      <vt:lpstr>Equation</vt:lpstr>
      <vt:lpstr>  Failure Characterization and Error Detection in Distributed Web Applications</vt:lpstr>
      <vt:lpstr>Lost $14 Million/min due to a Bug</vt:lpstr>
      <vt:lpstr>Why do these Failures Occur?</vt:lpstr>
      <vt:lpstr>Dependability Aspects of Distributed Applications</vt:lpstr>
      <vt:lpstr>Presentation Outline</vt:lpstr>
      <vt:lpstr>Characterizing Configuration Problems in Java EE Application Servers: An Empirical Study with GlassFish and JBoss</vt:lpstr>
      <vt:lpstr>Motivation</vt:lpstr>
      <vt:lpstr>Overview</vt:lpstr>
      <vt:lpstr>Java EE Server Overview</vt:lpstr>
      <vt:lpstr>Classification of Configuration Problems</vt:lpstr>
      <vt:lpstr>Bug-report Characteristics</vt:lpstr>
      <vt:lpstr>Results: Type and Time Dimensions</vt:lpstr>
      <vt:lpstr>Common Patterns Learned </vt:lpstr>
      <vt:lpstr>Outline</vt:lpstr>
      <vt:lpstr>ConfGuage: Fault-Injector</vt:lpstr>
      <vt:lpstr>ConfGuage: Fault-Injector</vt:lpstr>
      <vt:lpstr>ConfGuage: Fault-Injector Mutation Example</vt:lpstr>
      <vt:lpstr>Fault-Injection Results: Non-silent manifestations</vt:lpstr>
      <vt:lpstr> Discussion </vt:lpstr>
      <vt:lpstr>CONFGUAGE Conclusion</vt:lpstr>
      <vt:lpstr>Detection of Duplicate Requests for Performance Problems </vt:lpstr>
      <vt:lpstr>Motivation for Detecting Duplicated Requests</vt:lpstr>
      <vt:lpstr>Root Causes of Duplicated Web Requests</vt:lpstr>
      <vt:lpstr>Root Causes of Duplicated Web Requests</vt:lpstr>
      <vt:lpstr>Problem Statement and Design Goals </vt:lpstr>
      <vt:lpstr>Griffin’s High-level Detection Scheme</vt:lpstr>
      <vt:lpstr>Synchronous Function Tracing with Systemtap</vt:lpstr>
      <vt:lpstr>OUTPUT: Synchronous Tracing with Systemtap</vt:lpstr>
      <vt:lpstr>Function-call-depth to Autocorrelation Example</vt:lpstr>
      <vt:lpstr>Autocorrelation Example with Duplicate requests</vt:lpstr>
      <vt:lpstr>Detection Algorithm Example in NEEShub</vt:lpstr>
      <vt:lpstr>Griffin’s Roadmap</vt:lpstr>
      <vt:lpstr>NEEShub: Target Evaluation Infrastructure</vt:lpstr>
      <vt:lpstr>Evaluation Metrics</vt:lpstr>
      <vt:lpstr>Definitions</vt:lpstr>
      <vt:lpstr>Detection Results</vt:lpstr>
      <vt:lpstr>Overhead Results</vt:lpstr>
      <vt:lpstr>Sensitivity to Threshold</vt:lpstr>
      <vt:lpstr>Post-detection Diagnostic Context</vt:lpstr>
      <vt:lpstr>GRIFFIN’S Summary</vt:lpstr>
      <vt:lpstr>Diagnosis of Performance Problems using Metrics</vt:lpstr>
      <vt:lpstr>Problem Statement </vt:lpstr>
      <vt:lpstr>High-level Diagnosis Approach</vt:lpstr>
      <vt:lpstr>Observation: Bugs Change Metric Behavior</vt:lpstr>
      <vt:lpstr>Compute Correlation Coefficients</vt:lpstr>
      <vt:lpstr>Overview of ORION workflow</vt:lpstr>
      <vt:lpstr>Case Study: Hadoop DFS</vt:lpstr>
      <vt:lpstr>Case Study: Hadoop DFS Results</vt:lpstr>
      <vt:lpstr>ORION’s Conclusion</vt:lpstr>
      <vt:lpstr>Related Work</vt:lpstr>
      <vt:lpstr>Summary of Contributions</vt:lpstr>
      <vt:lpstr>Conclusions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441 lecture 15</dc:title>
  <dc:creator>Center for Reliable and High-performance Computing</dc:creator>
  <cp:lastModifiedBy>Fahad Arshad</cp:lastModifiedBy>
  <cp:revision>1282</cp:revision>
  <cp:lastPrinted>2014-04-19T17:06:15Z</cp:lastPrinted>
  <dcterms:created xsi:type="dcterms:W3CDTF">1996-10-22T17:47:22Z</dcterms:created>
  <dcterms:modified xsi:type="dcterms:W3CDTF">2014-04-23T14:04:36Z</dcterms:modified>
</cp:coreProperties>
</file>